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96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Default Extension="sldx" ContentType="application/vnd.openxmlformats-officedocument.presentationml.slide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07"/>
  </p:notesMasterIdLst>
  <p:sldIdLst>
    <p:sldId id="256" r:id="rId2"/>
    <p:sldId id="513" r:id="rId3"/>
    <p:sldId id="575" r:id="rId4"/>
    <p:sldId id="725" r:id="rId5"/>
    <p:sldId id="578" r:id="rId6"/>
    <p:sldId id="723" r:id="rId7"/>
    <p:sldId id="712" r:id="rId8"/>
    <p:sldId id="606" r:id="rId9"/>
    <p:sldId id="607" r:id="rId10"/>
    <p:sldId id="727" r:id="rId11"/>
    <p:sldId id="608" r:id="rId12"/>
    <p:sldId id="589" r:id="rId13"/>
    <p:sldId id="591" r:id="rId14"/>
    <p:sldId id="637" r:id="rId15"/>
    <p:sldId id="638" r:id="rId16"/>
    <p:sldId id="639" r:id="rId17"/>
    <p:sldId id="640" r:id="rId18"/>
    <p:sldId id="641" r:id="rId19"/>
    <p:sldId id="642" r:id="rId20"/>
    <p:sldId id="643" r:id="rId21"/>
    <p:sldId id="644" r:id="rId22"/>
    <p:sldId id="645" r:id="rId23"/>
    <p:sldId id="646" r:id="rId24"/>
    <p:sldId id="647" r:id="rId25"/>
    <p:sldId id="648" r:id="rId26"/>
    <p:sldId id="649" r:id="rId27"/>
    <p:sldId id="651" r:id="rId28"/>
    <p:sldId id="592" r:id="rId29"/>
    <p:sldId id="857" r:id="rId30"/>
    <p:sldId id="713" r:id="rId31"/>
    <p:sldId id="714" r:id="rId32"/>
    <p:sldId id="594" r:id="rId33"/>
    <p:sldId id="715" r:id="rId34"/>
    <p:sldId id="596" r:id="rId35"/>
    <p:sldId id="602" r:id="rId36"/>
    <p:sldId id="631" r:id="rId37"/>
    <p:sldId id="633" r:id="rId38"/>
    <p:sldId id="655" r:id="rId39"/>
    <p:sldId id="656" r:id="rId40"/>
    <p:sldId id="657" r:id="rId41"/>
    <p:sldId id="659" r:id="rId42"/>
    <p:sldId id="717" r:id="rId43"/>
    <p:sldId id="720" r:id="rId44"/>
    <p:sldId id="718" r:id="rId45"/>
    <p:sldId id="719" r:id="rId46"/>
    <p:sldId id="731" r:id="rId47"/>
    <p:sldId id="729" r:id="rId48"/>
    <p:sldId id="730" r:id="rId49"/>
    <p:sldId id="733" r:id="rId50"/>
    <p:sldId id="734" r:id="rId51"/>
    <p:sldId id="660" r:id="rId52"/>
    <p:sldId id="858" r:id="rId53"/>
    <p:sldId id="673" r:id="rId54"/>
    <p:sldId id="675" r:id="rId55"/>
    <p:sldId id="676" r:id="rId56"/>
    <p:sldId id="677" r:id="rId57"/>
    <p:sldId id="678" r:id="rId58"/>
    <p:sldId id="679" r:id="rId59"/>
    <p:sldId id="680" r:id="rId60"/>
    <p:sldId id="681" r:id="rId61"/>
    <p:sldId id="682" r:id="rId62"/>
    <p:sldId id="684" r:id="rId63"/>
    <p:sldId id="662" r:id="rId64"/>
    <p:sldId id="664" r:id="rId65"/>
    <p:sldId id="666" r:id="rId66"/>
    <p:sldId id="669" r:id="rId67"/>
    <p:sldId id="667" r:id="rId68"/>
    <p:sldId id="721" r:id="rId69"/>
    <p:sldId id="735" r:id="rId70"/>
    <p:sldId id="745" r:id="rId71"/>
    <p:sldId id="736" r:id="rId72"/>
    <p:sldId id="737" r:id="rId73"/>
    <p:sldId id="738" r:id="rId74"/>
    <p:sldId id="739" r:id="rId75"/>
    <p:sldId id="740" r:id="rId76"/>
    <p:sldId id="741" r:id="rId77"/>
    <p:sldId id="742" r:id="rId78"/>
    <p:sldId id="744" r:id="rId79"/>
    <p:sldId id="746" r:id="rId80"/>
    <p:sldId id="670" r:id="rId81"/>
    <p:sldId id="672" r:id="rId82"/>
    <p:sldId id="689" r:id="rId83"/>
    <p:sldId id="691" r:id="rId84"/>
    <p:sldId id="690" r:id="rId85"/>
    <p:sldId id="692" r:id="rId86"/>
    <p:sldId id="693" r:id="rId87"/>
    <p:sldId id="694" r:id="rId88"/>
    <p:sldId id="695" r:id="rId89"/>
    <p:sldId id="696" r:id="rId90"/>
    <p:sldId id="743" r:id="rId91"/>
    <p:sldId id="747" r:id="rId92"/>
    <p:sldId id="748" r:id="rId93"/>
    <p:sldId id="751" r:id="rId94"/>
    <p:sldId id="749" r:id="rId95"/>
    <p:sldId id="752" r:id="rId96"/>
    <p:sldId id="697" r:id="rId97"/>
    <p:sldId id="699" r:id="rId98"/>
    <p:sldId id="700" r:id="rId99"/>
    <p:sldId id="701" r:id="rId100"/>
    <p:sldId id="702" r:id="rId101"/>
    <p:sldId id="703" r:id="rId102"/>
    <p:sldId id="698" r:id="rId103"/>
    <p:sldId id="755" r:id="rId104"/>
    <p:sldId id="756" r:id="rId105"/>
    <p:sldId id="758" r:id="rId106"/>
    <p:sldId id="760" r:id="rId107"/>
    <p:sldId id="764" r:id="rId108"/>
    <p:sldId id="762" r:id="rId109"/>
    <p:sldId id="704" r:id="rId110"/>
    <p:sldId id="705" r:id="rId111"/>
    <p:sldId id="766" r:id="rId112"/>
    <p:sldId id="765" r:id="rId113"/>
    <p:sldId id="706" r:id="rId114"/>
    <p:sldId id="707" r:id="rId115"/>
    <p:sldId id="767" r:id="rId116"/>
    <p:sldId id="708" r:id="rId117"/>
    <p:sldId id="709" r:id="rId118"/>
    <p:sldId id="769" r:id="rId119"/>
    <p:sldId id="770" r:id="rId120"/>
    <p:sldId id="710" r:id="rId121"/>
    <p:sldId id="771" r:id="rId122"/>
    <p:sldId id="711" r:id="rId123"/>
    <p:sldId id="772" r:id="rId124"/>
    <p:sldId id="790" r:id="rId125"/>
    <p:sldId id="774" r:id="rId126"/>
    <p:sldId id="791" r:id="rId127"/>
    <p:sldId id="792" r:id="rId128"/>
    <p:sldId id="793" r:id="rId129"/>
    <p:sldId id="794" r:id="rId130"/>
    <p:sldId id="775" r:id="rId131"/>
    <p:sldId id="776" r:id="rId132"/>
    <p:sldId id="777" r:id="rId133"/>
    <p:sldId id="778" r:id="rId134"/>
    <p:sldId id="779" r:id="rId135"/>
    <p:sldId id="780" r:id="rId136"/>
    <p:sldId id="782" r:id="rId137"/>
    <p:sldId id="783" r:id="rId138"/>
    <p:sldId id="803" r:id="rId139"/>
    <p:sldId id="785" r:id="rId140"/>
    <p:sldId id="786" r:id="rId141"/>
    <p:sldId id="787" r:id="rId142"/>
    <p:sldId id="788" r:id="rId143"/>
    <p:sldId id="795" r:id="rId144"/>
    <p:sldId id="796" r:id="rId145"/>
    <p:sldId id="798" r:id="rId146"/>
    <p:sldId id="799" r:id="rId147"/>
    <p:sldId id="804" r:id="rId148"/>
    <p:sldId id="800" r:id="rId149"/>
    <p:sldId id="801" r:id="rId150"/>
    <p:sldId id="802" r:id="rId151"/>
    <p:sldId id="805" r:id="rId152"/>
    <p:sldId id="806" r:id="rId153"/>
    <p:sldId id="807" r:id="rId154"/>
    <p:sldId id="808" r:id="rId155"/>
    <p:sldId id="809" r:id="rId156"/>
    <p:sldId id="818" r:id="rId157"/>
    <p:sldId id="810" r:id="rId158"/>
    <p:sldId id="811" r:id="rId159"/>
    <p:sldId id="860" r:id="rId160"/>
    <p:sldId id="861" r:id="rId161"/>
    <p:sldId id="812" r:id="rId162"/>
    <p:sldId id="813" r:id="rId163"/>
    <p:sldId id="814" r:id="rId164"/>
    <p:sldId id="815" r:id="rId165"/>
    <p:sldId id="817" r:id="rId166"/>
    <p:sldId id="816" r:id="rId167"/>
    <p:sldId id="864" r:id="rId168"/>
    <p:sldId id="854" r:id="rId169"/>
    <p:sldId id="856" r:id="rId170"/>
    <p:sldId id="819" r:id="rId171"/>
    <p:sldId id="820" r:id="rId172"/>
    <p:sldId id="852" r:id="rId173"/>
    <p:sldId id="821" r:id="rId174"/>
    <p:sldId id="822" r:id="rId175"/>
    <p:sldId id="823" r:id="rId176"/>
    <p:sldId id="824" r:id="rId177"/>
    <p:sldId id="825" r:id="rId178"/>
    <p:sldId id="826" r:id="rId179"/>
    <p:sldId id="827" r:id="rId180"/>
    <p:sldId id="828" r:id="rId181"/>
    <p:sldId id="829" r:id="rId182"/>
    <p:sldId id="830" r:id="rId183"/>
    <p:sldId id="831" r:id="rId184"/>
    <p:sldId id="832" r:id="rId185"/>
    <p:sldId id="833" r:id="rId186"/>
    <p:sldId id="853" r:id="rId187"/>
    <p:sldId id="859" r:id="rId188"/>
    <p:sldId id="834" r:id="rId189"/>
    <p:sldId id="835" r:id="rId190"/>
    <p:sldId id="836" r:id="rId191"/>
    <p:sldId id="837" r:id="rId192"/>
    <p:sldId id="838" r:id="rId193"/>
    <p:sldId id="839" r:id="rId194"/>
    <p:sldId id="840" r:id="rId195"/>
    <p:sldId id="841" r:id="rId196"/>
    <p:sldId id="842" r:id="rId197"/>
    <p:sldId id="843" r:id="rId198"/>
    <p:sldId id="844" r:id="rId199"/>
    <p:sldId id="845" r:id="rId200"/>
    <p:sldId id="846" r:id="rId201"/>
    <p:sldId id="847" r:id="rId202"/>
    <p:sldId id="848" r:id="rId203"/>
    <p:sldId id="849" r:id="rId204"/>
    <p:sldId id="862" r:id="rId205"/>
    <p:sldId id="863" r:id="rId20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Default Section" id="{D6CC0CAD-F918-46E5-BD61-51CAA230C173}">
          <p14:sldIdLst>
            <p14:sldId id="256"/>
            <p14:sldId id="513"/>
            <p14:sldId id="575"/>
            <p14:sldId id="725"/>
            <p14:sldId id="578"/>
            <p14:sldId id="723"/>
            <p14:sldId id="712"/>
            <p14:sldId id="606"/>
            <p14:sldId id="607"/>
            <p14:sldId id="727"/>
            <p14:sldId id="608"/>
            <p14:sldId id="589"/>
            <p14:sldId id="591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1"/>
            <p14:sldId id="592"/>
            <p14:sldId id="857"/>
            <p14:sldId id="713"/>
            <p14:sldId id="714"/>
            <p14:sldId id="594"/>
            <p14:sldId id="715"/>
            <p14:sldId id="596"/>
            <p14:sldId id="602"/>
            <p14:sldId id="631"/>
            <p14:sldId id="633"/>
            <p14:sldId id="655"/>
            <p14:sldId id="656"/>
            <p14:sldId id="657"/>
            <p14:sldId id="659"/>
            <p14:sldId id="717"/>
            <p14:sldId id="720"/>
            <p14:sldId id="718"/>
            <p14:sldId id="719"/>
            <p14:sldId id="731"/>
            <p14:sldId id="729"/>
            <p14:sldId id="730"/>
            <p14:sldId id="733"/>
            <p14:sldId id="734"/>
            <p14:sldId id="660"/>
            <p14:sldId id="858"/>
            <p14:sldId id="673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4"/>
            <p14:sldId id="662"/>
            <p14:sldId id="664"/>
            <p14:sldId id="666"/>
            <p14:sldId id="669"/>
            <p14:sldId id="667"/>
            <p14:sldId id="721"/>
            <p14:sldId id="735"/>
            <p14:sldId id="745"/>
            <p14:sldId id="736"/>
            <p14:sldId id="737"/>
            <p14:sldId id="738"/>
            <p14:sldId id="739"/>
            <p14:sldId id="740"/>
            <p14:sldId id="741"/>
            <p14:sldId id="742"/>
            <p14:sldId id="744"/>
            <p14:sldId id="746"/>
            <p14:sldId id="670"/>
            <p14:sldId id="672"/>
            <p14:sldId id="689"/>
            <p14:sldId id="691"/>
            <p14:sldId id="690"/>
            <p14:sldId id="692"/>
            <p14:sldId id="693"/>
            <p14:sldId id="694"/>
            <p14:sldId id="695"/>
            <p14:sldId id="696"/>
            <p14:sldId id="743"/>
            <p14:sldId id="747"/>
            <p14:sldId id="748"/>
            <p14:sldId id="751"/>
            <p14:sldId id="749"/>
            <p14:sldId id="752"/>
            <p14:sldId id="697"/>
            <p14:sldId id="699"/>
            <p14:sldId id="700"/>
            <p14:sldId id="701"/>
            <p14:sldId id="702"/>
            <p14:sldId id="703"/>
            <p14:sldId id="698"/>
            <p14:sldId id="755"/>
            <p14:sldId id="756"/>
            <p14:sldId id="758"/>
          </p14:sldIdLst>
        </p14:section>
        <p14:section name="Untitled Section" id="{35805635-1DA3-4657-AF51-A959581CD607}">
          <p14:sldIdLst>
            <p14:sldId id="760"/>
            <p14:sldId id="764"/>
            <p14:sldId id="762"/>
            <p14:sldId id="704"/>
            <p14:sldId id="705"/>
            <p14:sldId id="766"/>
            <p14:sldId id="765"/>
            <p14:sldId id="706"/>
            <p14:sldId id="707"/>
            <p14:sldId id="767"/>
            <p14:sldId id="708"/>
            <p14:sldId id="709"/>
            <p14:sldId id="769"/>
            <p14:sldId id="770"/>
            <p14:sldId id="710"/>
            <p14:sldId id="771"/>
            <p14:sldId id="711"/>
            <p14:sldId id="772"/>
            <p14:sldId id="790"/>
            <p14:sldId id="774"/>
            <p14:sldId id="791"/>
            <p14:sldId id="792"/>
            <p14:sldId id="793"/>
            <p14:sldId id="794"/>
            <p14:sldId id="775"/>
            <p14:sldId id="776"/>
            <p14:sldId id="777"/>
            <p14:sldId id="778"/>
            <p14:sldId id="779"/>
            <p14:sldId id="780"/>
            <p14:sldId id="782"/>
            <p14:sldId id="783"/>
            <p14:sldId id="803"/>
            <p14:sldId id="785"/>
            <p14:sldId id="786"/>
            <p14:sldId id="787"/>
            <p14:sldId id="788"/>
            <p14:sldId id="795"/>
            <p14:sldId id="796"/>
            <p14:sldId id="798"/>
            <p14:sldId id="799"/>
            <p14:sldId id="804"/>
            <p14:sldId id="800"/>
            <p14:sldId id="801"/>
            <p14:sldId id="802"/>
            <p14:sldId id="805"/>
            <p14:sldId id="806"/>
            <p14:sldId id="807"/>
            <p14:sldId id="808"/>
            <p14:sldId id="809"/>
            <p14:sldId id="818"/>
            <p14:sldId id="810"/>
            <p14:sldId id="811"/>
            <p14:sldId id="860"/>
            <p14:sldId id="861"/>
            <p14:sldId id="812"/>
            <p14:sldId id="813"/>
            <p14:sldId id="814"/>
            <p14:sldId id="815"/>
            <p14:sldId id="817"/>
            <p14:sldId id="816"/>
            <p14:sldId id="864"/>
            <p14:sldId id="854"/>
            <p14:sldId id="856"/>
            <p14:sldId id="819"/>
            <p14:sldId id="820"/>
            <p14:sldId id="852"/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53"/>
            <p14:sldId id="859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62"/>
            <p14:sldId id="86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00"/>
    <a:srgbClr val="5E024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74201" autoAdjust="0"/>
  </p:normalViewPr>
  <p:slideViewPr>
    <p:cSldViewPr>
      <p:cViewPr varScale="1">
        <p:scale>
          <a:sx n="36" d="100"/>
          <a:sy n="36" d="100"/>
        </p:scale>
        <p:origin x="-91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11" Type="http://schemas.openxmlformats.org/officeDocument/2006/relationships/image" Target="../media/image18.wmf"/><Relationship Id="rId5" Type="http://schemas.openxmlformats.org/officeDocument/2006/relationships/image" Target="../media/image12.wmf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12.wmf"/><Relationship Id="rId11" Type="http://schemas.openxmlformats.org/officeDocument/2006/relationships/image" Target="../media/image17.wmf"/><Relationship Id="rId5" Type="http://schemas.openxmlformats.org/officeDocument/2006/relationships/image" Target="../media/image11.wmf"/><Relationship Id="rId10" Type="http://schemas.openxmlformats.org/officeDocument/2006/relationships/image" Target="../media/image16.wmf"/><Relationship Id="rId4" Type="http://schemas.openxmlformats.org/officeDocument/2006/relationships/image" Target="../media/image10.wmf"/><Relationship Id="rId9" Type="http://schemas.openxmlformats.org/officeDocument/2006/relationships/image" Target="../media/image15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13.wmf"/><Relationship Id="rId7" Type="http://schemas.openxmlformats.org/officeDocument/2006/relationships/image" Target="../media/image17.wmf"/><Relationship Id="rId2" Type="http://schemas.openxmlformats.org/officeDocument/2006/relationships/image" Target="../media/image12.wmf"/><Relationship Id="rId1" Type="http://schemas.openxmlformats.org/officeDocument/2006/relationships/image" Target="../media/image33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10" Type="http://schemas.openxmlformats.org/officeDocument/2006/relationships/image" Target="../media/image11.wmf"/><Relationship Id="rId4" Type="http://schemas.openxmlformats.org/officeDocument/2006/relationships/image" Target="../media/image14.wmf"/><Relationship Id="rId9" Type="http://schemas.openxmlformats.org/officeDocument/2006/relationships/image" Target="../media/image10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image" Target="../media/image34.wmf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2" Type="http://schemas.openxmlformats.org/officeDocument/2006/relationships/image" Target="../media/image10.wmf"/><Relationship Id="rId1" Type="http://schemas.openxmlformats.org/officeDocument/2006/relationships/image" Target="../media/image35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10" Type="http://schemas.openxmlformats.org/officeDocument/2006/relationships/image" Target="../media/image9.wmf"/><Relationship Id="rId4" Type="http://schemas.openxmlformats.org/officeDocument/2006/relationships/image" Target="../media/image12.wmf"/><Relationship Id="rId9" Type="http://schemas.openxmlformats.org/officeDocument/2006/relationships/image" Target="../media/image17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image" Target="../media/image30.wmf"/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12" Type="http://schemas.openxmlformats.org/officeDocument/2006/relationships/image" Target="../media/image37.wmf"/><Relationship Id="rId2" Type="http://schemas.openxmlformats.org/officeDocument/2006/relationships/image" Target="../media/image10.wmf"/><Relationship Id="rId1" Type="http://schemas.openxmlformats.org/officeDocument/2006/relationships/image" Target="../media/image35.wmf"/><Relationship Id="rId6" Type="http://schemas.openxmlformats.org/officeDocument/2006/relationships/image" Target="../media/image14.wmf"/><Relationship Id="rId11" Type="http://schemas.openxmlformats.org/officeDocument/2006/relationships/image" Target="../media/image36.wmf"/><Relationship Id="rId5" Type="http://schemas.openxmlformats.org/officeDocument/2006/relationships/image" Target="../media/image13.wmf"/><Relationship Id="rId10" Type="http://schemas.openxmlformats.org/officeDocument/2006/relationships/image" Target="../media/image9.wmf"/><Relationship Id="rId4" Type="http://schemas.openxmlformats.org/officeDocument/2006/relationships/image" Target="../media/image12.wmf"/><Relationship Id="rId9" Type="http://schemas.openxmlformats.org/officeDocument/2006/relationships/image" Target="../media/image17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14.wmf"/><Relationship Id="rId7" Type="http://schemas.openxmlformats.org/officeDocument/2006/relationships/image" Target="../media/image10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9.wmf"/><Relationship Id="rId5" Type="http://schemas.openxmlformats.org/officeDocument/2006/relationships/image" Target="../media/image17.wmf"/><Relationship Id="rId4" Type="http://schemas.openxmlformats.org/officeDocument/2006/relationships/image" Target="../media/image15.wmf"/><Relationship Id="rId9" Type="http://schemas.openxmlformats.org/officeDocument/2006/relationships/image" Target="../media/image12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15.wmf"/><Relationship Id="rId7" Type="http://schemas.openxmlformats.org/officeDocument/2006/relationships/image" Target="../media/image12.wmf"/><Relationship Id="rId2" Type="http://schemas.openxmlformats.org/officeDocument/2006/relationships/image" Target="../media/image14.wmf"/><Relationship Id="rId1" Type="http://schemas.openxmlformats.org/officeDocument/2006/relationships/image" Target="../media/image42.wmf"/><Relationship Id="rId6" Type="http://schemas.openxmlformats.org/officeDocument/2006/relationships/image" Target="../media/image11.wmf"/><Relationship Id="rId5" Type="http://schemas.openxmlformats.org/officeDocument/2006/relationships/image" Target="../media/image9.wmf"/><Relationship Id="rId4" Type="http://schemas.openxmlformats.org/officeDocument/2006/relationships/image" Target="../media/image17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7" Type="http://schemas.openxmlformats.org/officeDocument/2006/relationships/image" Target="../media/image49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1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5.wmf"/><Relationship Id="rId1" Type="http://schemas.openxmlformats.org/officeDocument/2006/relationships/image" Target="../media/image14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image" Target="../media/image19.wmf"/><Relationship Id="rId6" Type="http://schemas.openxmlformats.org/officeDocument/2006/relationships/image" Target="../media/image13.wmf"/><Relationship Id="rId11" Type="http://schemas.openxmlformats.org/officeDocument/2006/relationships/image" Target="../media/image20.wmf"/><Relationship Id="rId5" Type="http://schemas.openxmlformats.org/officeDocument/2006/relationships/image" Target="../media/image12.wmf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5.wmf"/><Relationship Id="rId1" Type="http://schemas.openxmlformats.org/officeDocument/2006/relationships/image" Target="../media/image14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5.wmf"/><Relationship Id="rId1" Type="http://schemas.openxmlformats.org/officeDocument/2006/relationships/image" Target="../media/image14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5.wmf"/><Relationship Id="rId1" Type="http://schemas.openxmlformats.org/officeDocument/2006/relationships/image" Target="../media/image14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5.wmf"/><Relationship Id="rId1" Type="http://schemas.openxmlformats.org/officeDocument/2006/relationships/image" Target="../media/image14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5.wmf"/><Relationship Id="rId1" Type="http://schemas.openxmlformats.org/officeDocument/2006/relationships/image" Target="../media/image14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5.wmf"/><Relationship Id="rId1" Type="http://schemas.openxmlformats.org/officeDocument/2006/relationships/image" Target="../media/image14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5.wmf"/><Relationship Id="rId1" Type="http://schemas.openxmlformats.org/officeDocument/2006/relationships/image" Target="../media/image14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5.wmf"/><Relationship Id="rId1" Type="http://schemas.openxmlformats.org/officeDocument/2006/relationships/image" Target="../media/image67.wmf"/><Relationship Id="rId6" Type="http://schemas.openxmlformats.org/officeDocument/2006/relationships/image" Target="../media/image14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10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2" Type="http://schemas.openxmlformats.org/officeDocument/2006/relationships/image" Target="../media/image10.wmf"/><Relationship Id="rId1" Type="http://schemas.openxmlformats.org/officeDocument/2006/relationships/image" Target="../media/image21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10" Type="http://schemas.openxmlformats.org/officeDocument/2006/relationships/image" Target="../media/image9.wmf"/><Relationship Id="rId4" Type="http://schemas.openxmlformats.org/officeDocument/2006/relationships/image" Target="../media/image12.wmf"/><Relationship Id="rId9" Type="http://schemas.openxmlformats.org/officeDocument/2006/relationships/image" Target="../media/image17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10.wmf"/><Relationship Id="rId1" Type="http://schemas.openxmlformats.org/officeDocument/2006/relationships/image" Target="../media/image14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10.wmf"/><Relationship Id="rId1" Type="http://schemas.openxmlformats.org/officeDocument/2006/relationships/image" Target="../media/image14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10.wmf"/><Relationship Id="rId1" Type="http://schemas.openxmlformats.org/officeDocument/2006/relationships/image" Target="../media/image14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0.wmf"/><Relationship Id="rId7" Type="http://schemas.openxmlformats.org/officeDocument/2006/relationships/image" Target="../media/image15.wmf"/><Relationship Id="rId2" Type="http://schemas.openxmlformats.org/officeDocument/2006/relationships/image" Target="../media/image9.wmf"/><Relationship Id="rId1" Type="http://schemas.openxmlformats.org/officeDocument/2006/relationships/image" Target="../media/image22.wmf"/><Relationship Id="rId6" Type="http://schemas.openxmlformats.org/officeDocument/2006/relationships/image" Target="../media/image14.wmf"/><Relationship Id="rId11" Type="http://schemas.openxmlformats.org/officeDocument/2006/relationships/image" Target="../media/image13.wmf"/><Relationship Id="rId5" Type="http://schemas.openxmlformats.org/officeDocument/2006/relationships/image" Target="../media/image12.wmf"/><Relationship Id="rId10" Type="http://schemas.openxmlformats.org/officeDocument/2006/relationships/image" Target="../media/image23.wmf"/><Relationship Id="rId4" Type="http://schemas.openxmlformats.org/officeDocument/2006/relationships/image" Target="../media/image11.wmf"/><Relationship Id="rId9" Type="http://schemas.openxmlformats.org/officeDocument/2006/relationships/image" Target="../media/image17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Relationship Id="rId4" Type="http://schemas.openxmlformats.org/officeDocument/2006/relationships/image" Target="../media/image151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Relationship Id="rId4" Type="http://schemas.openxmlformats.org/officeDocument/2006/relationships/image" Target="../media/image155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3" Type="http://schemas.openxmlformats.org/officeDocument/2006/relationships/image" Target="../media/image150.wmf"/><Relationship Id="rId7" Type="http://schemas.openxmlformats.org/officeDocument/2006/relationships/image" Target="../media/image159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Relationship Id="rId6" Type="http://schemas.openxmlformats.org/officeDocument/2006/relationships/image" Target="../media/image158.wmf"/><Relationship Id="rId5" Type="http://schemas.openxmlformats.org/officeDocument/2006/relationships/image" Target="../media/image157.wmf"/><Relationship Id="rId10" Type="http://schemas.openxmlformats.org/officeDocument/2006/relationships/image" Target="../media/image162.wmf"/><Relationship Id="rId4" Type="http://schemas.openxmlformats.org/officeDocument/2006/relationships/image" Target="../media/image156.wmf"/><Relationship Id="rId9" Type="http://schemas.openxmlformats.org/officeDocument/2006/relationships/image" Target="../media/image161.w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3" Type="http://schemas.openxmlformats.org/officeDocument/2006/relationships/image" Target="../media/image163.wmf"/><Relationship Id="rId7" Type="http://schemas.openxmlformats.org/officeDocument/2006/relationships/image" Target="../media/image159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Relationship Id="rId6" Type="http://schemas.openxmlformats.org/officeDocument/2006/relationships/image" Target="../media/image158.wmf"/><Relationship Id="rId5" Type="http://schemas.openxmlformats.org/officeDocument/2006/relationships/image" Target="../media/image157.wmf"/><Relationship Id="rId10" Type="http://schemas.openxmlformats.org/officeDocument/2006/relationships/image" Target="../media/image162.wmf"/><Relationship Id="rId4" Type="http://schemas.openxmlformats.org/officeDocument/2006/relationships/image" Target="../media/image156.wmf"/><Relationship Id="rId9" Type="http://schemas.openxmlformats.org/officeDocument/2006/relationships/image" Target="../media/image161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3" Type="http://schemas.openxmlformats.org/officeDocument/2006/relationships/image" Target="../media/image164.wmf"/><Relationship Id="rId7" Type="http://schemas.openxmlformats.org/officeDocument/2006/relationships/image" Target="../media/image159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Relationship Id="rId6" Type="http://schemas.openxmlformats.org/officeDocument/2006/relationships/image" Target="../media/image158.wmf"/><Relationship Id="rId5" Type="http://schemas.openxmlformats.org/officeDocument/2006/relationships/image" Target="../media/image157.wmf"/><Relationship Id="rId4" Type="http://schemas.openxmlformats.org/officeDocument/2006/relationships/image" Target="../media/image156.wmf"/><Relationship Id="rId9" Type="http://schemas.openxmlformats.org/officeDocument/2006/relationships/image" Target="../media/image161.w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/><Relationship Id="rId3" Type="http://schemas.openxmlformats.org/officeDocument/2006/relationships/image" Target="../media/image167.wmf"/><Relationship Id="rId7" Type="http://schemas.openxmlformats.org/officeDocument/2006/relationships/image" Target="../media/image171.w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Relationship Id="rId6" Type="http://schemas.openxmlformats.org/officeDocument/2006/relationships/image" Target="../media/image170.wmf"/><Relationship Id="rId5" Type="http://schemas.openxmlformats.org/officeDocument/2006/relationships/image" Target="../media/image169.wmf"/><Relationship Id="rId4" Type="http://schemas.openxmlformats.org/officeDocument/2006/relationships/image" Target="../media/image168.w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/><Relationship Id="rId3" Type="http://schemas.openxmlformats.org/officeDocument/2006/relationships/image" Target="../media/image175.wmf"/><Relationship Id="rId7" Type="http://schemas.openxmlformats.org/officeDocument/2006/relationships/image" Target="../media/image176.wmf"/><Relationship Id="rId2" Type="http://schemas.openxmlformats.org/officeDocument/2006/relationships/image" Target="../media/image174.wmf"/><Relationship Id="rId1" Type="http://schemas.openxmlformats.org/officeDocument/2006/relationships/image" Target="../media/image165.wmf"/><Relationship Id="rId6" Type="http://schemas.openxmlformats.org/officeDocument/2006/relationships/image" Target="../media/image170.wmf"/><Relationship Id="rId5" Type="http://schemas.openxmlformats.org/officeDocument/2006/relationships/image" Target="../media/image169.wmf"/><Relationship Id="rId4" Type="http://schemas.openxmlformats.org/officeDocument/2006/relationships/image" Target="../media/image168.wmf"/></Relationships>
</file>

<file path=ppt/drawings/_rels/vmlDrawing4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wmf"/><Relationship Id="rId3" Type="http://schemas.openxmlformats.org/officeDocument/2006/relationships/image" Target="../media/image176.wmf"/><Relationship Id="rId7" Type="http://schemas.openxmlformats.org/officeDocument/2006/relationships/image" Target="../media/image180.wmf"/><Relationship Id="rId2" Type="http://schemas.openxmlformats.org/officeDocument/2006/relationships/image" Target="../media/image177.wmf"/><Relationship Id="rId1" Type="http://schemas.openxmlformats.org/officeDocument/2006/relationships/image" Target="../media/image165.wmf"/><Relationship Id="rId6" Type="http://schemas.openxmlformats.org/officeDocument/2006/relationships/image" Target="../media/image179.wmf"/><Relationship Id="rId5" Type="http://schemas.openxmlformats.org/officeDocument/2006/relationships/image" Target="../media/image178.wmf"/><Relationship Id="rId4" Type="http://schemas.openxmlformats.org/officeDocument/2006/relationships/image" Target="../media/image172.wmf"/><Relationship Id="rId9" Type="http://schemas.openxmlformats.org/officeDocument/2006/relationships/image" Target="../media/image181.w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3" Type="http://schemas.openxmlformats.org/officeDocument/2006/relationships/image" Target="../media/image167.wmf"/><Relationship Id="rId7" Type="http://schemas.openxmlformats.org/officeDocument/2006/relationships/image" Target="../media/image176.w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Relationship Id="rId6" Type="http://schemas.openxmlformats.org/officeDocument/2006/relationships/image" Target="../media/image170.wmf"/><Relationship Id="rId5" Type="http://schemas.openxmlformats.org/officeDocument/2006/relationships/image" Target="../media/image169.wmf"/><Relationship Id="rId4" Type="http://schemas.openxmlformats.org/officeDocument/2006/relationships/image" Target="../media/image168.wmf"/></Relationships>
</file>

<file path=ppt/drawings/_rels/vmlDrawing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/><Relationship Id="rId3" Type="http://schemas.openxmlformats.org/officeDocument/2006/relationships/image" Target="../media/image168.wmf"/><Relationship Id="rId7" Type="http://schemas.openxmlformats.org/officeDocument/2006/relationships/image" Target="../media/image186.w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Relationship Id="rId6" Type="http://schemas.openxmlformats.org/officeDocument/2006/relationships/image" Target="../media/image176.wmf"/><Relationship Id="rId5" Type="http://schemas.openxmlformats.org/officeDocument/2006/relationships/image" Target="../media/image185.wmf"/><Relationship Id="rId10" Type="http://schemas.openxmlformats.org/officeDocument/2006/relationships/image" Target="../media/image172.wmf"/><Relationship Id="rId4" Type="http://schemas.openxmlformats.org/officeDocument/2006/relationships/image" Target="../media/image184.wmf"/><Relationship Id="rId9" Type="http://schemas.openxmlformats.org/officeDocument/2006/relationships/image" Target="../media/image167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image" Target="../media/image24.wmf"/><Relationship Id="rId6" Type="http://schemas.openxmlformats.org/officeDocument/2006/relationships/image" Target="../media/image13.wmf"/><Relationship Id="rId11" Type="http://schemas.openxmlformats.org/officeDocument/2006/relationships/image" Target="../media/image25.wmf"/><Relationship Id="rId5" Type="http://schemas.openxmlformats.org/officeDocument/2006/relationships/image" Target="../media/image12.wmf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/Relationships>
</file>

<file path=ppt/drawings/_rels/vmlDrawing5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wmf"/><Relationship Id="rId13" Type="http://schemas.openxmlformats.org/officeDocument/2006/relationships/image" Target="../media/image194.wmf"/><Relationship Id="rId3" Type="http://schemas.openxmlformats.org/officeDocument/2006/relationships/image" Target="../media/image166.wmf"/><Relationship Id="rId7" Type="http://schemas.openxmlformats.org/officeDocument/2006/relationships/image" Target="../media/image176.wmf"/><Relationship Id="rId12" Type="http://schemas.openxmlformats.org/officeDocument/2006/relationships/image" Target="../media/image193.wmf"/><Relationship Id="rId2" Type="http://schemas.openxmlformats.org/officeDocument/2006/relationships/image" Target="../media/image165.wmf"/><Relationship Id="rId1" Type="http://schemas.openxmlformats.org/officeDocument/2006/relationships/image" Target="../media/image188.wmf"/><Relationship Id="rId6" Type="http://schemas.openxmlformats.org/officeDocument/2006/relationships/image" Target="../media/image190.wmf"/><Relationship Id="rId11" Type="http://schemas.openxmlformats.org/officeDocument/2006/relationships/image" Target="../media/image192.wmf"/><Relationship Id="rId5" Type="http://schemas.openxmlformats.org/officeDocument/2006/relationships/image" Target="../media/image189.wmf"/><Relationship Id="rId10" Type="http://schemas.openxmlformats.org/officeDocument/2006/relationships/image" Target="../media/image179.wmf"/><Relationship Id="rId4" Type="http://schemas.openxmlformats.org/officeDocument/2006/relationships/image" Target="../media/image168.wmf"/><Relationship Id="rId9" Type="http://schemas.openxmlformats.org/officeDocument/2006/relationships/image" Target="../media/image167.wmf"/><Relationship Id="rId14" Type="http://schemas.openxmlformats.org/officeDocument/2006/relationships/image" Target="../media/image195.w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wmf"/><Relationship Id="rId13" Type="http://schemas.openxmlformats.org/officeDocument/2006/relationships/image" Target="../media/image195.wmf"/><Relationship Id="rId3" Type="http://schemas.openxmlformats.org/officeDocument/2006/relationships/image" Target="../media/image168.wmf"/><Relationship Id="rId7" Type="http://schemas.openxmlformats.org/officeDocument/2006/relationships/image" Target="../media/image191.wmf"/><Relationship Id="rId12" Type="http://schemas.openxmlformats.org/officeDocument/2006/relationships/image" Target="../media/image197.w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Relationship Id="rId6" Type="http://schemas.openxmlformats.org/officeDocument/2006/relationships/image" Target="../media/image176.wmf"/><Relationship Id="rId11" Type="http://schemas.openxmlformats.org/officeDocument/2006/relationships/image" Target="../media/image193.wmf"/><Relationship Id="rId5" Type="http://schemas.openxmlformats.org/officeDocument/2006/relationships/image" Target="../media/image196.wmf"/><Relationship Id="rId10" Type="http://schemas.openxmlformats.org/officeDocument/2006/relationships/image" Target="../media/image192.wmf"/><Relationship Id="rId4" Type="http://schemas.openxmlformats.org/officeDocument/2006/relationships/image" Target="../media/image189.wmf"/><Relationship Id="rId9" Type="http://schemas.openxmlformats.org/officeDocument/2006/relationships/image" Target="../media/image179.wmf"/><Relationship Id="rId14" Type="http://schemas.openxmlformats.org/officeDocument/2006/relationships/image" Target="../media/image188.wmf"/></Relationships>
</file>

<file path=ppt/drawings/_rels/vmlDrawing5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wmf"/><Relationship Id="rId3" Type="http://schemas.openxmlformats.org/officeDocument/2006/relationships/image" Target="../media/image168.wmf"/><Relationship Id="rId7" Type="http://schemas.openxmlformats.org/officeDocument/2006/relationships/image" Target="../media/image187.w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Relationship Id="rId6" Type="http://schemas.openxmlformats.org/officeDocument/2006/relationships/image" Target="../media/image186.wmf"/><Relationship Id="rId5" Type="http://schemas.openxmlformats.org/officeDocument/2006/relationships/image" Target="../media/image176.wmf"/><Relationship Id="rId10" Type="http://schemas.openxmlformats.org/officeDocument/2006/relationships/image" Target="../media/image199.wmf"/><Relationship Id="rId4" Type="http://schemas.openxmlformats.org/officeDocument/2006/relationships/image" Target="../media/image198.wmf"/><Relationship Id="rId9" Type="http://schemas.openxmlformats.org/officeDocument/2006/relationships/image" Target="../media/image172.wmf"/></Relationships>
</file>

<file path=ppt/drawings/_rels/vmlDrawing5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/><Relationship Id="rId3" Type="http://schemas.openxmlformats.org/officeDocument/2006/relationships/image" Target="../media/image167.wmf"/><Relationship Id="rId7" Type="http://schemas.openxmlformats.org/officeDocument/2006/relationships/image" Target="../media/image171.wmf"/><Relationship Id="rId12" Type="http://schemas.openxmlformats.org/officeDocument/2006/relationships/image" Target="../media/image205.wmf"/><Relationship Id="rId2" Type="http://schemas.openxmlformats.org/officeDocument/2006/relationships/image" Target="../media/image201.wmf"/><Relationship Id="rId1" Type="http://schemas.openxmlformats.org/officeDocument/2006/relationships/image" Target="../media/image200.wmf"/><Relationship Id="rId6" Type="http://schemas.openxmlformats.org/officeDocument/2006/relationships/image" Target="../media/image170.wmf"/><Relationship Id="rId11" Type="http://schemas.openxmlformats.org/officeDocument/2006/relationships/image" Target="../media/image204.wmf"/><Relationship Id="rId5" Type="http://schemas.openxmlformats.org/officeDocument/2006/relationships/image" Target="../media/image169.wmf"/><Relationship Id="rId10" Type="http://schemas.openxmlformats.org/officeDocument/2006/relationships/image" Target="../media/image203.wmf"/><Relationship Id="rId4" Type="http://schemas.openxmlformats.org/officeDocument/2006/relationships/image" Target="../media/image202.wmf"/><Relationship Id="rId9" Type="http://schemas.openxmlformats.org/officeDocument/2006/relationships/image" Target="../media/image165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wmf"/><Relationship Id="rId2" Type="http://schemas.openxmlformats.org/officeDocument/2006/relationships/image" Target="../media/image207.wmf"/><Relationship Id="rId1" Type="http://schemas.openxmlformats.org/officeDocument/2006/relationships/image" Target="../media/image206.wmf"/><Relationship Id="rId4" Type="http://schemas.openxmlformats.org/officeDocument/2006/relationships/image" Target="../media/image209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wmf"/><Relationship Id="rId2" Type="http://schemas.openxmlformats.org/officeDocument/2006/relationships/image" Target="../media/image211.wmf"/><Relationship Id="rId1" Type="http://schemas.openxmlformats.org/officeDocument/2006/relationships/image" Target="../media/image210.wmf"/><Relationship Id="rId5" Type="http://schemas.openxmlformats.org/officeDocument/2006/relationships/image" Target="../media/image214.wmf"/><Relationship Id="rId4" Type="http://schemas.openxmlformats.org/officeDocument/2006/relationships/image" Target="../media/image213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26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10" Type="http://schemas.openxmlformats.org/officeDocument/2006/relationships/image" Target="../media/image10.wmf"/><Relationship Id="rId4" Type="http://schemas.openxmlformats.org/officeDocument/2006/relationships/image" Target="../media/image13.wmf"/><Relationship Id="rId9" Type="http://schemas.openxmlformats.org/officeDocument/2006/relationships/image" Target="../media/image9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2" Type="http://schemas.openxmlformats.org/officeDocument/2006/relationships/image" Target="../media/image10.wmf"/><Relationship Id="rId1" Type="http://schemas.openxmlformats.org/officeDocument/2006/relationships/image" Target="../media/image27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10" Type="http://schemas.openxmlformats.org/officeDocument/2006/relationships/image" Target="../media/image9.wmf"/><Relationship Id="rId4" Type="http://schemas.openxmlformats.org/officeDocument/2006/relationships/image" Target="../media/image12.wmf"/><Relationship Id="rId9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10" Type="http://schemas.openxmlformats.org/officeDocument/2006/relationships/image" Target="../media/image28.wmf"/><Relationship Id="rId4" Type="http://schemas.openxmlformats.org/officeDocument/2006/relationships/image" Target="../media/image12.wmf"/><Relationship Id="rId9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12" Type="http://schemas.openxmlformats.org/officeDocument/2006/relationships/image" Target="../media/image30.wmf"/><Relationship Id="rId2" Type="http://schemas.openxmlformats.org/officeDocument/2006/relationships/image" Target="../media/image9.wmf"/><Relationship Id="rId1" Type="http://schemas.openxmlformats.org/officeDocument/2006/relationships/image" Target="../media/image24.wmf"/><Relationship Id="rId6" Type="http://schemas.openxmlformats.org/officeDocument/2006/relationships/image" Target="../media/image13.wmf"/><Relationship Id="rId11" Type="http://schemas.openxmlformats.org/officeDocument/2006/relationships/image" Target="../media/image29.wmf"/><Relationship Id="rId5" Type="http://schemas.openxmlformats.org/officeDocument/2006/relationships/image" Target="../media/image12.wmf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AA103-FA6F-4BA7-85DB-ECB7FF89B451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9B9102-ABC0-4B3D-8EF1-04366C9A6F8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78498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31B4028-8E1C-4FBD-9FF4-D4DD3E34B934}" type="slidenum">
              <a:rPr lang="en-US"/>
              <a:pPr/>
              <a:t>49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604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604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B2DA78-EC2B-44B1-BECD-E0293B4597BF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04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6656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6656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792A6E-C2C0-452E-8B8E-F009BB5CE12E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65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614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614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95D14F-0331-4EF0-A730-81881D9D7A87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14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706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706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0CA192-230E-44FA-B191-2D6813545FB0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06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7168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7168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6374A5-38EA-46F7-A411-F7FB39EDC0F3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716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768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768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820E45-6572-4EF2-9C08-A4EE7D7AD057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768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15462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39964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4AB0E4-8E8E-4033-BD2C-C78016CCF1A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68844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9171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82637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098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3963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43442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293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04552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42179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69048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8e11693a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8e11693a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090063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84206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186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907048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187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75652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8e11693a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8e11693a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8e11693a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8e11693a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B9102-ABC0-4B3D-8EF1-04366C9A6F8A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Cpt S 317: Spring 2009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School of EECS, WSU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6A4F93-4378-48BC-AECB-1571F67AE20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6DDDE35-786E-482D-87A1-6498BC972F48}" type="slidenum">
              <a:rPr lang="en-US"/>
              <a:pPr/>
              <a:t>47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C156ABC-9D17-450A-9DA3-B1936F72E977}" type="slidenum">
              <a:rPr lang="en-US"/>
              <a:pPr/>
              <a:t>48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ED60A3DA-D22B-4771-BE27-A1D9CBF33440}" type="datetime1">
              <a:rPr lang="en-US" smtClean="0"/>
              <a:pPr/>
              <a:t>11/18/2021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3CF51-42F6-4EB5-961F-92E0C55241F9}" type="datetime1">
              <a:rPr lang="en-US" smtClean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BD1F375-837C-4BCD-BABE-7B08A338F802}" type="datetime1">
              <a:rPr lang="en-US" smtClean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3A14AE-6EDB-42D1-95CF-DD79FE0BA548}" type="datetime1">
              <a:rPr lang="en-US" smtClean="0"/>
              <a:pPr>
                <a:defRPr/>
              </a:pPr>
              <a:t>11/18/2021</a:t>
            </a:fld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52E058-F757-4588-BC2F-782E0DD4C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9BF1C5-3C09-435F-8455-27148BAAA189}" type="datetime1">
              <a:rPr lang="en-US" smtClean="0"/>
              <a:pPr>
                <a:defRPr/>
              </a:pPr>
              <a:t>11/18/2021</a:t>
            </a:fld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56436-394B-4D7A-A36A-5FE2422899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88D2E-E4AF-4936-8096-91CDBE57B7AC}" type="datetime1">
              <a:rPr lang="en-US" smtClean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9AB36-69B8-4660-BCAC-8FB4EB807D51}" type="datetime1">
              <a:rPr lang="en-US" smtClean="0"/>
              <a:pPr/>
              <a:t>11/18/2021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CF373BB-295D-47A4-97F7-CA246E0F4F24}" type="datetime1">
              <a:rPr lang="en-US" smtClean="0"/>
              <a:pPr/>
              <a:t>11/18/2021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299C9A-9CE7-49E0-95BE-10C1579A1D5A}" type="datetime1">
              <a:rPr lang="en-US" smtClean="0"/>
              <a:pPr/>
              <a:t>11/18/2021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F413E-3BC0-4E4E-B9D4-636438703AC7}" type="datetime1">
              <a:rPr lang="en-US" smtClean="0"/>
              <a:pPr/>
              <a:t>11/18/2021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AF5E4-7658-4058-AC01-F980297FEDE6}" type="datetime1">
              <a:rPr lang="en-US" smtClean="0"/>
              <a:pPr/>
              <a:t>11/18/2021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BE4A3-FFB9-4F29-B25C-421F315E12EC}" type="datetime1">
              <a:rPr lang="en-US" smtClean="0"/>
              <a:pPr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2AE7DFB-20AB-481E-BFB8-C1BD3DD6570F}" type="datetime1">
              <a:rPr lang="en-US" smtClean="0"/>
              <a:pPr/>
              <a:t>11/18/2021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6D704CA-F499-4437-9EE6-D4B861DA1BAA}" type="datetime1">
              <a:rPr lang="en-US" smtClean="0"/>
              <a:pPr/>
              <a:t>11/18/2021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9A58F304-7EB6-4E9A-93BD-98FE11DF74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7.bin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4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415.bin"/><Relationship Id="rId5" Type="http://schemas.openxmlformats.org/officeDocument/2006/relationships/oleObject" Target="../embeddings/oleObject414.bin"/><Relationship Id="rId10" Type="http://schemas.openxmlformats.org/officeDocument/2006/relationships/oleObject" Target="../embeddings/oleObject419.bin"/><Relationship Id="rId4" Type="http://schemas.openxmlformats.org/officeDocument/2006/relationships/oleObject" Target="../embeddings/oleObject413.bin"/><Relationship Id="rId9" Type="http://schemas.openxmlformats.org/officeDocument/2006/relationships/oleObject" Target="../embeddings/oleObject418.bin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4.bin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423.bin"/><Relationship Id="rId12" Type="http://schemas.openxmlformats.org/officeDocument/2006/relationships/oleObject" Target="../embeddings/oleObject42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422.bin"/><Relationship Id="rId11" Type="http://schemas.openxmlformats.org/officeDocument/2006/relationships/oleObject" Target="../embeddings/oleObject427.bin"/><Relationship Id="rId5" Type="http://schemas.openxmlformats.org/officeDocument/2006/relationships/oleObject" Target="../embeddings/oleObject421.bin"/><Relationship Id="rId10" Type="http://schemas.openxmlformats.org/officeDocument/2006/relationships/oleObject" Target="../embeddings/oleObject426.bin"/><Relationship Id="rId4" Type="http://schemas.openxmlformats.org/officeDocument/2006/relationships/oleObject" Target="../embeddings/oleObject420.bin"/><Relationship Id="rId9" Type="http://schemas.openxmlformats.org/officeDocument/2006/relationships/oleObject" Target="../embeddings/oleObject425.bin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431.bin"/><Relationship Id="rId5" Type="http://schemas.openxmlformats.org/officeDocument/2006/relationships/oleObject" Target="../embeddings/oleObject430.bin"/><Relationship Id="rId4" Type="http://schemas.openxmlformats.org/officeDocument/2006/relationships/oleObject" Target="../embeddings/oleObject429.bin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434.bin"/><Relationship Id="rId5" Type="http://schemas.openxmlformats.org/officeDocument/2006/relationships/oleObject" Target="../embeddings/oleObject433.bin"/><Relationship Id="rId4" Type="http://schemas.openxmlformats.org/officeDocument/2006/relationships/oleObject" Target="../embeddings/oleObject432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437.bin"/><Relationship Id="rId5" Type="http://schemas.openxmlformats.org/officeDocument/2006/relationships/oleObject" Target="../embeddings/oleObject436.bin"/><Relationship Id="rId4" Type="http://schemas.openxmlformats.org/officeDocument/2006/relationships/oleObject" Target="../embeddings/oleObject435.bin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.vml"/><Relationship Id="rId4" Type="http://schemas.openxmlformats.org/officeDocument/2006/relationships/oleObject" Target="../embeddings/oleObject439.bin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0.bin"/><Relationship Id="rId7" Type="http://schemas.openxmlformats.org/officeDocument/2006/relationships/oleObject" Target="../embeddings/oleObject44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443.bin"/><Relationship Id="rId5" Type="http://schemas.openxmlformats.org/officeDocument/2006/relationships/oleObject" Target="../embeddings/oleObject442.bin"/><Relationship Id="rId4" Type="http://schemas.openxmlformats.org/officeDocument/2006/relationships/oleObject" Target="../embeddings/oleObject441.bin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9.bin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44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447.bin"/><Relationship Id="rId11" Type="http://schemas.openxmlformats.org/officeDocument/2006/relationships/oleObject" Target="../embeddings/oleObject452.bin"/><Relationship Id="rId5" Type="http://schemas.openxmlformats.org/officeDocument/2006/relationships/oleObject" Target="../embeddings/oleObject446.bin"/><Relationship Id="rId10" Type="http://schemas.openxmlformats.org/officeDocument/2006/relationships/oleObject" Target="../embeddings/oleObject451.bin"/><Relationship Id="rId4" Type="http://schemas.openxmlformats.org/officeDocument/2006/relationships/oleObject" Target="../embeddings/oleObject445.bin"/><Relationship Id="rId9" Type="http://schemas.openxmlformats.org/officeDocument/2006/relationships/oleObject" Target="../embeddings/oleObject450.bin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7.bin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45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455.bin"/><Relationship Id="rId11" Type="http://schemas.openxmlformats.org/officeDocument/2006/relationships/oleObject" Target="../embeddings/oleObject460.bin"/><Relationship Id="rId5" Type="http://schemas.openxmlformats.org/officeDocument/2006/relationships/oleObject" Target="../embeddings/oleObject454.bin"/><Relationship Id="rId10" Type="http://schemas.openxmlformats.org/officeDocument/2006/relationships/oleObject" Target="../embeddings/oleObject459.bin"/><Relationship Id="rId4" Type="http://schemas.openxmlformats.org/officeDocument/2006/relationships/oleObject" Target="../embeddings/oleObject453.bin"/><Relationship Id="rId9" Type="http://schemas.openxmlformats.org/officeDocument/2006/relationships/oleObject" Target="../embeddings/oleObject458.bin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arren_McCulloch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Walter_Pitts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emf"/><Relationship Id="rId5" Type="http://schemas.openxmlformats.org/officeDocument/2006/relationships/image" Target="../media/image119.emf"/><Relationship Id="rId4" Type="http://schemas.openxmlformats.org/officeDocument/2006/relationships/image" Target="../media/image118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oleObject" Target="../embeddings/oleObject11.bin"/><Relationship Id="rId18" Type="http://schemas.openxmlformats.org/officeDocument/2006/relationships/oleObject" Target="../embeddings/oleObject16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3.png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10.bin"/><Relationship Id="rId1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.bin"/><Relationship Id="rId20" Type="http://schemas.openxmlformats.org/officeDocument/2006/relationships/oleObject" Target="../embeddings/oleObject18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13.bin"/><Relationship Id="rId10" Type="http://schemas.openxmlformats.org/officeDocument/2006/relationships/oleObject" Target="../embeddings/oleObject8.bin"/><Relationship Id="rId19" Type="http://schemas.openxmlformats.org/officeDocument/2006/relationships/oleObject" Target="../embeddings/oleObject17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7.bin"/><Relationship Id="rId14" Type="http://schemas.openxmlformats.org/officeDocument/2006/relationships/oleObject" Target="../embeddings/oleObject12.bin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emf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oleObject" Target="../embeddings/oleObject29.bin"/><Relationship Id="rId18" Type="http://schemas.openxmlformats.org/officeDocument/2006/relationships/oleObject" Target="../embeddings/oleObject34.bin"/><Relationship Id="rId3" Type="http://schemas.openxmlformats.org/officeDocument/2006/relationships/oleObject" Target="../embeddings/oleObject19.bin"/><Relationship Id="rId21" Type="http://schemas.openxmlformats.org/officeDocument/2006/relationships/image" Target="../media/image3.png"/><Relationship Id="rId7" Type="http://schemas.openxmlformats.org/officeDocument/2006/relationships/oleObject" Target="../embeddings/oleObject23.bin"/><Relationship Id="rId12" Type="http://schemas.openxmlformats.org/officeDocument/2006/relationships/oleObject" Target="../embeddings/oleObject28.bin"/><Relationship Id="rId1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2.bin"/><Relationship Id="rId20" Type="http://schemas.openxmlformats.org/officeDocument/2006/relationships/oleObject" Target="../embeddings/oleObject36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2.bin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31.bin"/><Relationship Id="rId10" Type="http://schemas.openxmlformats.org/officeDocument/2006/relationships/oleObject" Target="../embeddings/oleObject26.bin"/><Relationship Id="rId19" Type="http://schemas.openxmlformats.org/officeDocument/2006/relationships/oleObject" Target="../embeddings/oleObject35.bin"/><Relationship Id="rId4" Type="http://schemas.openxmlformats.org/officeDocument/2006/relationships/oleObject" Target="../embeddings/oleObject20.bin"/><Relationship Id="rId9" Type="http://schemas.openxmlformats.org/officeDocument/2006/relationships/oleObject" Target="../embeddings/oleObject25.bin"/><Relationship Id="rId14" Type="http://schemas.openxmlformats.org/officeDocument/2006/relationships/oleObject" Target="../embeddings/oleObject30.bin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oleObject" Target="../embeddings/oleObject47.bin"/><Relationship Id="rId18" Type="http://schemas.openxmlformats.org/officeDocument/2006/relationships/oleObject" Target="../embeddings/oleObject52.bin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41.bin"/><Relationship Id="rId12" Type="http://schemas.openxmlformats.org/officeDocument/2006/relationships/oleObject" Target="../embeddings/oleObject46.bin"/><Relationship Id="rId17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0.bin"/><Relationship Id="rId20" Type="http://schemas.openxmlformats.org/officeDocument/2006/relationships/image" Target="../media/image3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0.bin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39.bin"/><Relationship Id="rId15" Type="http://schemas.openxmlformats.org/officeDocument/2006/relationships/oleObject" Target="../embeddings/oleObject49.bin"/><Relationship Id="rId10" Type="http://schemas.openxmlformats.org/officeDocument/2006/relationships/oleObject" Target="../embeddings/oleObject44.bin"/><Relationship Id="rId19" Type="http://schemas.openxmlformats.org/officeDocument/2006/relationships/oleObject" Target="../embeddings/oleObject53.bin"/><Relationship Id="rId4" Type="http://schemas.openxmlformats.org/officeDocument/2006/relationships/oleObject" Target="../embeddings/oleObject38.bin"/><Relationship Id="rId9" Type="http://schemas.openxmlformats.org/officeDocument/2006/relationships/oleObject" Target="../embeddings/oleObject43.bin"/><Relationship Id="rId14" Type="http://schemas.openxmlformats.org/officeDocument/2006/relationships/oleObject" Target="../embeddings/oleObject48.bin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PowerPoint_Slide1.sl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oleObject" Target="../embeddings/oleObject63.bin"/><Relationship Id="rId18" Type="http://schemas.openxmlformats.org/officeDocument/2006/relationships/oleObject" Target="../embeddings/oleObject68.bin"/><Relationship Id="rId3" Type="http://schemas.openxmlformats.org/officeDocument/2006/relationships/slideLayout" Target="../slideLayouts/slideLayout2.xml"/><Relationship Id="rId21" Type="http://schemas.openxmlformats.org/officeDocument/2006/relationships/oleObject" Target="../embeddings/oleObject71.bin"/><Relationship Id="rId7" Type="http://schemas.openxmlformats.org/officeDocument/2006/relationships/oleObject" Target="../embeddings/oleObject57.bin"/><Relationship Id="rId12" Type="http://schemas.openxmlformats.org/officeDocument/2006/relationships/oleObject" Target="../embeddings/oleObject62.bin"/><Relationship Id="rId17" Type="http://schemas.openxmlformats.org/officeDocument/2006/relationships/oleObject" Target="../embeddings/oleObject67.bin"/><Relationship Id="rId2" Type="http://schemas.openxmlformats.org/officeDocument/2006/relationships/vmlDrawing" Target="../drawings/vmlDrawing4.vml"/><Relationship Id="rId16" Type="http://schemas.openxmlformats.org/officeDocument/2006/relationships/oleObject" Target="../embeddings/oleObject66.bin"/><Relationship Id="rId20" Type="http://schemas.openxmlformats.org/officeDocument/2006/relationships/oleObject" Target="../embeddings/oleObject70.bin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56.bin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5.bin"/><Relationship Id="rId10" Type="http://schemas.openxmlformats.org/officeDocument/2006/relationships/oleObject" Target="../embeddings/oleObject60.bin"/><Relationship Id="rId19" Type="http://schemas.openxmlformats.org/officeDocument/2006/relationships/oleObject" Target="../embeddings/oleObject69.bin"/><Relationship Id="rId4" Type="http://schemas.openxmlformats.org/officeDocument/2006/relationships/oleObject" Target="../embeddings/oleObject54.bin"/><Relationship Id="rId9" Type="http://schemas.openxmlformats.org/officeDocument/2006/relationships/oleObject" Target="../embeddings/oleObject59.bin"/><Relationship Id="rId14" Type="http://schemas.openxmlformats.org/officeDocument/2006/relationships/oleObject" Target="../embeddings/oleObject64.bin"/><Relationship Id="rId22" Type="http://schemas.openxmlformats.org/officeDocument/2006/relationships/image" Target="../media/image3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2.bin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465.bin"/><Relationship Id="rId5" Type="http://schemas.openxmlformats.org/officeDocument/2006/relationships/oleObject" Target="../embeddings/oleObject464.bin"/><Relationship Id="rId4" Type="http://schemas.openxmlformats.org/officeDocument/2006/relationships/oleObject" Target="../embeddings/oleObject463.bin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6.bin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469.bin"/><Relationship Id="rId5" Type="http://schemas.openxmlformats.org/officeDocument/2006/relationships/oleObject" Target="../embeddings/oleObject468.bin"/><Relationship Id="rId4" Type="http://schemas.openxmlformats.org/officeDocument/2006/relationships/oleObject" Target="../embeddings/oleObject467.bin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5.bin"/><Relationship Id="rId13" Type="http://schemas.openxmlformats.org/officeDocument/2006/relationships/oleObject" Target="../embeddings/oleObject480.bin"/><Relationship Id="rId3" Type="http://schemas.openxmlformats.org/officeDocument/2006/relationships/oleObject" Target="../embeddings/oleObject470.bin"/><Relationship Id="rId7" Type="http://schemas.openxmlformats.org/officeDocument/2006/relationships/oleObject" Target="../embeddings/oleObject474.bin"/><Relationship Id="rId12" Type="http://schemas.openxmlformats.org/officeDocument/2006/relationships/oleObject" Target="../embeddings/oleObject479.bin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83.bin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473.bin"/><Relationship Id="rId11" Type="http://schemas.openxmlformats.org/officeDocument/2006/relationships/oleObject" Target="../embeddings/oleObject478.bin"/><Relationship Id="rId5" Type="http://schemas.openxmlformats.org/officeDocument/2006/relationships/oleObject" Target="../embeddings/oleObject472.bin"/><Relationship Id="rId15" Type="http://schemas.openxmlformats.org/officeDocument/2006/relationships/oleObject" Target="../embeddings/oleObject482.bin"/><Relationship Id="rId10" Type="http://schemas.openxmlformats.org/officeDocument/2006/relationships/oleObject" Target="../embeddings/oleObject477.bin"/><Relationship Id="rId4" Type="http://schemas.openxmlformats.org/officeDocument/2006/relationships/oleObject" Target="../embeddings/oleObject471.bin"/><Relationship Id="rId9" Type="http://schemas.openxmlformats.org/officeDocument/2006/relationships/oleObject" Target="../embeddings/oleObject476.bin"/><Relationship Id="rId14" Type="http://schemas.openxmlformats.org/officeDocument/2006/relationships/oleObject" Target="../embeddings/oleObject481.bin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9.bin"/><Relationship Id="rId13" Type="http://schemas.openxmlformats.org/officeDocument/2006/relationships/oleObject" Target="../embeddings/oleObject494.bin"/><Relationship Id="rId18" Type="http://schemas.openxmlformats.org/officeDocument/2006/relationships/image" Target="../media/image3.png"/><Relationship Id="rId3" Type="http://schemas.openxmlformats.org/officeDocument/2006/relationships/oleObject" Target="../embeddings/oleObject484.bin"/><Relationship Id="rId7" Type="http://schemas.openxmlformats.org/officeDocument/2006/relationships/oleObject" Target="../embeddings/oleObject488.bin"/><Relationship Id="rId12" Type="http://schemas.openxmlformats.org/officeDocument/2006/relationships/oleObject" Target="../embeddings/oleObject493.bin"/><Relationship Id="rId17" Type="http://schemas.openxmlformats.org/officeDocument/2006/relationships/oleObject" Target="../embeddings/oleObject498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97.bin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487.bin"/><Relationship Id="rId11" Type="http://schemas.openxmlformats.org/officeDocument/2006/relationships/oleObject" Target="../embeddings/oleObject492.bin"/><Relationship Id="rId5" Type="http://schemas.openxmlformats.org/officeDocument/2006/relationships/oleObject" Target="../embeddings/oleObject486.bin"/><Relationship Id="rId15" Type="http://schemas.openxmlformats.org/officeDocument/2006/relationships/oleObject" Target="../embeddings/oleObject496.bin"/><Relationship Id="rId10" Type="http://schemas.openxmlformats.org/officeDocument/2006/relationships/oleObject" Target="../embeddings/oleObject491.bin"/><Relationship Id="rId4" Type="http://schemas.openxmlformats.org/officeDocument/2006/relationships/oleObject" Target="../embeddings/oleObject485.bin"/><Relationship Id="rId9" Type="http://schemas.openxmlformats.org/officeDocument/2006/relationships/oleObject" Target="../embeddings/oleObject490.bin"/><Relationship Id="rId14" Type="http://schemas.openxmlformats.org/officeDocument/2006/relationships/oleObject" Target="../embeddings/oleObject495.bin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4.bin"/><Relationship Id="rId13" Type="http://schemas.openxmlformats.org/officeDocument/2006/relationships/oleObject" Target="../embeddings/oleObject509.bin"/><Relationship Id="rId3" Type="http://schemas.openxmlformats.org/officeDocument/2006/relationships/oleObject" Target="../embeddings/oleObject499.bin"/><Relationship Id="rId7" Type="http://schemas.openxmlformats.org/officeDocument/2006/relationships/oleObject" Target="../embeddings/oleObject503.bin"/><Relationship Id="rId12" Type="http://schemas.openxmlformats.org/officeDocument/2006/relationships/oleObject" Target="../embeddings/oleObject50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.png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502.bin"/><Relationship Id="rId11" Type="http://schemas.openxmlformats.org/officeDocument/2006/relationships/oleObject" Target="../embeddings/oleObject507.bin"/><Relationship Id="rId5" Type="http://schemas.openxmlformats.org/officeDocument/2006/relationships/oleObject" Target="../embeddings/oleObject501.bin"/><Relationship Id="rId15" Type="http://schemas.openxmlformats.org/officeDocument/2006/relationships/oleObject" Target="../embeddings/oleObject511.bin"/><Relationship Id="rId10" Type="http://schemas.openxmlformats.org/officeDocument/2006/relationships/oleObject" Target="../embeddings/oleObject506.bin"/><Relationship Id="rId4" Type="http://schemas.openxmlformats.org/officeDocument/2006/relationships/oleObject" Target="../embeddings/oleObject500.bin"/><Relationship Id="rId9" Type="http://schemas.openxmlformats.org/officeDocument/2006/relationships/oleObject" Target="../embeddings/oleObject505.bin"/><Relationship Id="rId14" Type="http://schemas.openxmlformats.org/officeDocument/2006/relationships/oleObject" Target="../embeddings/oleObject510.bin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6.bin"/><Relationship Id="rId3" Type="http://schemas.openxmlformats.org/officeDocument/2006/relationships/oleObject" Target="../embeddings/oleObject512.bin"/><Relationship Id="rId7" Type="http://schemas.openxmlformats.org/officeDocument/2006/relationships/oleObject" Target="../embeddings/oleObject515.bin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514.bin"/><Relationship Id="rId11" Type="http://schemas.openxmlformats.org/officeDocument/2006/relationships/oleObject" Target="../embeddings/oleObject519.bin"/><Relationship Id="rId5" Type="http://schemas.openxmlformats.org/officeDocument/2006/relationships/image" Target="../media/image173.jpeg"/><Relationship Id="rId10" Type="http://schemas.openxmlformats.org/officeDocument/2006/relationships/oleObject" Target="../embeddings/oleObject518.bin"/><Relationship Id="rId4" Type="http://schemas.openxmlformats.org/officeDocument/2006/relationships/oleObject" Target="../embeddings/oleObject513.bin"/><Relationship Id="rId9" Type="http://schemas.openxmlformats.org/officeDocument/2006/relationships/oleObject" Target="../embeddings/oleObject517.bin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4.bin"/><Relationship Id="rId3" Type="http://schemas.openxmlformats.org/officeDocument/2006/relationships/oleObject" Target="../embeddings/oleObject520.bin"/><Relationship Id="rId7" Type="http://schemas.openxmlformats.org/officeDocument/2006/relationships/oleObject" Target="../embeddings/oleObject523.bin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522.bin"/><Relationship Id="rId11" Type="http://schemas.openxmlformats.org/officeDocument/2006/relationships/oleObject" Target="../embeddings/oleObject527.bin"/><Relationship Id="rId5" Type="http://schemas.openxmlformats.org/officeDocument/2006/relationships/image" Target="../media/image173.jpeg"/><Relationship Id="rId10" Type="http://schemas.openxmlformats.org/officeDocument/2006/relationships/oleObject" Target="../embeddings/oleObject526.bin"/><Relationship Id="rId4" Type="http://schemas.openxmlformats.org/officeDocument/2006/relationships/oleObject" Target="../embeddings/oleObject521.bin"/><Relationship Id="rId9" Type="http://schemas.openxmlformats.org/officeDocument/2006/relationships/oleObject" Target="../embeddings/oleObject525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13" Type="http://schemas.openxmlformats.org/officeDocument/2006/relationships/oleObject" Target="../embeddings/oleObject82.bin"/><Relationship Id="rId18" Type="http://schemas.openxmlformats.org/officeDocument/2006/relationships/oleObject" Target="../embeddings/oleObject87.bin"/><Relationship Id="rId3" Type="http://schemas.openxmlformats.org/officeDocument/2006/relationships/oleObject" Target="../embeddings/oleObject72.bin"/><Relationship Id="rId21" Type="http://schemas.openxmlformats.org/officeDocument/2006/relationships/image" Target="../media/image3.png"/><Relationship Id="rId7" Type="http://schemas.openxmlformats.org/officeDocument/2006/relationships/oleObject" Target="../embeddings/oleObject76.bin"/><Relationship Id="rId12" Type="http://schemas.openxmlformats.org/officeDocument/2006/relationships/oleObject" Target="../embeddings/oleObject81.bin"/><Relationship Id="rId17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5.bin"/><Relationship Id="rId20" Type="http://schemas.openxmlformats.org/officeDocument/2006/relationships/oleObject" Target="../embeddings/oleObject89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5.bin"/><Relationship Id="rId11" Type="http://schemas.openxmlformats.org/officeDocument/2006/relationships/oleObject" Target="../embeddings/oleObject80.bin"/><Relationship Id="rId5" Type="http://schemas.openxmlformats.org/officeDocument/2006/relationships/oleObject" Target="../embeddings/oleObject74.bin"/><Relationship Id="rId15" Type="http://schemas.openxmlformats.org/officeDocument/2006/relationships/oleObject" Target="../embeddings/oleObject84.bin"/><Relationship Id="rId10" Type="http://schemas.openxmlformats.org/officeDocument/2006/relationships/oleObject" Target="../embeddings/oleObject79.bin"/><Relationship Id="rId19" Type="http://schemas.openxmlformats.org/officeDocument/2006/relationships/oleObject" Target="../embeddings/oleObject88.bin"/><Relationship Id="rId4" Type="http://schemas.openxmlformats.org/officeDocument/2006/relationships/oleObject" Target="../embeddings/oleObject73.bin"/><Relationship Id="rId9" Type="http://schemas.openxmlformats.org/officeDocument/2006/relationships/oleObject" Target="../embeddings/oleObject78.bin"/><Relationship Id="rId14" Type="http://schemas.openxmlformats.org/officeDocument/2006/relationships/oleObject" Target="../embeddings/oleObject83.bin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2.bin"/><Relationship Id="rId13" Type="http://schemas.openxmlformats.org/officeDocument/2006/relationships/oleObject" Target="../embeddings/oleObject536.bin"/><Relationship Id="rId3" Type="http://schemas.openxmlformats.org/officeDocument/2006/relationships/oleObject" Target="../embeddings/oleObject528.bin"/><Relationship Id="rId7" Type="http://schemas.openxmlformats.org/officeDocument/2006/relationships/oleObject" Target="../embeddings/oleObject531.bin"/><Relationship Id="rId12" Type="http://schemas.openxmlformats.org/officeDocument/2006/relationships/oleObject" Target="../embeddings/oleObject5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530.bin"/><Relationship Id="rId11" Type="http://schemas.openxmlformats.org/officeDocument/2006/relationships/image" Target="../media/image182.jpeg"/><Relationship Id="rId5" Type="http://schemas.openxmlformats.org/officeDocument/2006/relationships/image" Target="../media/image173.jpeg"/><Relationship Id="rId10" Type="http://schemas.openxmlformats.org/officeDocument/2006/relationships/oleObject" Target="../embeddings/oleObject534.bin"/><Relationship Id="rId4" Type="http://schemas.openxmlformats.org/officeDocument/2006/relationships/oleObject" Target="../embeddings/oleObject529.bin"/><Relationship Id="rId9" Type="http://schemas.openxmlformats.org/officeDocument/2006/relationships/oleObject" Target="../embeddings/oleObject533.bin"/><Relationship Id="rId14" Type="http://schemas.openxmlformats.org/officeDocument/2006/relationships/image" Target="../media/image3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1.bin"/><Relationship Id="rId13" Type="http://schemas.openxmlformats.org/officeDocument/2006/relationships/image" Target="../media/image3.png"/><Relationship Id="rId3" Type="http://schemas.openxmlformats.org/officeDocument/2006/relationships/oleObject" Target="../embeddings/oleObject537.bin"/><Relationship Id="rId7" Type="http://schemas.openxmlformats.org/officeDocument/2006/relationships/oleObject" Target="../embeddings/oleObject540.bin"/><Relationship Id="rId12" Type="http://schemas.openxmlformats.org/officeDocument/2006/relationships/oleObject" Target="../embeddings/oleObject5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539.bin"/><Relationship Id="rId11" Type="http://schemas.openxmlformats.org/officeDocument/2006/relationships/oleObject" Target="../embeddings/oleObject544.bin"/><Relationship Id="rId5" Type="http://schemas.openxmlformats.org/officeDocument/2006/relationships/image" Target="../media/image173.jpeg"/><Relationship Id="rId10" Type="http://schemas.openxmlformats.org/officeDocument/2006/relationships/oleObject" Target="../embeddings/oleObject543.bin"/><Relationship Id="rId4" Type="http://schemas.openxmlformats.org/officeDocument/2006/relationships/oleObject" Target="../embeddings/oleObject538.bin"/><Relationship Id="rId9" Type="http://schemas.openxmlformats.org/officeDocument/2006/relationships/oleObject" Target="../embeddings/oleObject542.bin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0.bin"/><Relationship Id="rId13" Type="http://schemas.openxmlformats.org/officeDocument/2006/relationships/oleObject" Target="../embeddings/oleObject554.bin"/><Relationship Id="rId3" Type="http://schemas.openxmlformats.org/officeDocument/2006/relationships/oleObject" Target="../embeddings/oleObject546.bin"/><Relationship Id="rId7" Type="http://schemas.openxmlformats.org/officeDocument/2006/relationships/oleObject" Target="../embeddings/oleObject549.bin"/><Relationship Id="rId12" Type="http://schemas.openxmlformats.org/officeDocument/2006/relationships/image" Target="../media/image182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.png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548.bin"/><Relationship Id="rId11" Type="http://schemas.openxmlformats.org/officeDocument/2006/relationships/oleObject" Target="../embeddings/oleObject553.bin"/><Relationship Id="rId5" Type="http://schemas.openxmlformats.org/officeDocument/2006/relationships/image" Target="../media/image173.jpeg"/><Relationship Id="rId15" Type="http://schemas.openxmlformats.org/officeDocument/2006/relationships/oleObject" Target="../embeddings/oleObject556.bin"/><Relationship Id="rId10" Type="http://schemas.openxmlformats.org/officeDocument/2006/relationships/oleObject" Target="../embeddings/oleObject552.bin"/><Relationship Id="rId4" Type="http://schemas.openxmlformats.org/officeDocument/2006/relationships/oleObject" Target="../embeddings/oleObject547.bin"/><Relationship Id="rId9" Type="http://schemas.openxmlformats.org/officeDocument/2006/relationships/oleObject" Target="../embeddings/oleObject551.bin"/><Relationship Id="rId14" Type="http://schemas.openxmlformats.org/officeDocument/2006/relationships/oleObject" Target="../embeddings/oleObject555.bin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1.bin"/><Relationship Id="rId13" Type="http://schemas.openxmlformats.org/officeDocument/2006/relationships/oleObject" Target="../embeddings/oleObject565.bin"/><Relationship Id="rId18" Type="http://schemas.openxmlformats.org/officeDocument/2006/relationships/oleObject" Target="../embeddings/oleObject570.bin"/><Relationship Id="rId3" Type="http://schemas.openxmlformats.org/officeDocument/2006/relationships/oleObject" Target="../embeddings/oleObject557.bin"/><Relationship Id="rId7" Type="http://schemas.openxmlformats.org/officeDocument/2006/relationships/oleObject" Target="../embeddings/oleObject560.bin"/><Relationship Id="rId12" Type="http://schemas.openxmlformats.org/officeDocument/2006/relationships/image" Target="../media/image182.jpeg"/><Relationship Id="rId17" Type="http://schemas.openxmlformats.org/officeDocument/2006/relationships/oleObject" Target="../embeddings/oleObject569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68.bin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73.jpeg"/><Relationship Id="rId11" Type="http://schemas.openxmlformats.org/officeDocument/2006/relationships/oleObject" Target="../embeddings/oleObject564.bin"/><Relationship Id="rId5" Type="http://schemas.openxmlformats.org/officeDocument/2006/relationships/oleObject" Target="../embeddings/oleObject559.bin"/><Relationship Id="rId15" Type="http://schemas.openxmlformats.org/officeDocument/2006/relationships/oleObject" Target="../embeddings/oleObject567.bin"/><Relationship Id="rId10" Type="http://schemas.openxmlformats.org/officeDocument/2006/relationships/oleObject" Target="../embeddings/oleObject563.bin"/><Relationship Id="rId19" Type="http://schemas.openxmlformats.org/officeDocument/2006/relationships/image" Target="../media/image3.png"/><Relationship Id="rId4" Type="http://schemas.openxmlformats.org/officeDocument/2006/relationships/oleObject" Target="../embeddings/oleObject558.bin"/><Relationship Id="rId9" Type="http://schemas.openxmlformats.org/officeDocument/2006/relationships/oleObject" Target="../embeddings/oleObject562.bin"/><Relationship Id="rId14" Type="http://schemas.openxmlformats.org/officeDocument/2006/relationships/oleObject" Target="../embeddings/oleObject566.bin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5.bin"/><Relationship Id="rId13" Type="http://schemas.openxmlformats.org/officeDocument/2006/relationships/oleObject" Target="../embeddings/oleObject579.bin"/><Relationship Id="rId18" Type="http://schemas.openxmlformats.org/officeDocument/2006/relationships/oleObject" Target="../embeddings/oleObject584.bin"/><Relationship Id="rId3" Type="http://schemas.openxmlformats.org/officeDocument/2006/relationships/oleObject" Target="../embeddings/oleObject571.bin"/><Relationship Id="rId7" Type="http://schemas.openxmlformats.org/officeDocument/2006/relationships/oleObject" Target="../embeddings/oleObject574.bin"/><Relationship Id="rId12" Type="http://schemas.openxmlformats.org/officeDocument/2006/relationships/oleObject" Target="../embeddings/oleObject578.bin"/><Relationship Id="rId17" Type="http://schemas.openxmlformats.org/officeDocument/2006/relationships/oleObject" Target="../embeddings/oleObject583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82.bin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573.bin"/><Relationship Id="rId11" Type="http://schemas.openxmlformats.org/officeDocument/2006/relationships/image" Target="../media/image182.jpeg"/><Relationship Id="rId5" Type="http://schemas.openxmlformats.org/officeDocument/2006/relationships/image" Target="../media/image173.jpeg"/><Relationship Id="rId15" Type="http://schemas.openxmlformats.org/officeDocument/2006/relationships/oleObject" Target="../embeddings/oleObject581.bin"/><Relationship Id="rId10" Type="http://schemas.openxmlformats.org/officeDocument/2006/relationships/oleObject" Target="../embeddings/oleObject577.bin"/><Relationship Id="rId19" Type="http://schemas.openxmlformats.org/officeDocument/2006/relationships/image" Target="../media/image3.png"/><Relationship Id="rId4" Type="http://schemas.openxmlformats.org/officeDocument/2006/relationships/oleObject" Target="../embeddings/oleObject572.bin"/><Relationship Id="rId9" Type="http://schemas.openxmlformats.org/officeDocument/2006/relationships/oleObject" Target="../embeddings/oleObject576.bin"/><Relationship Id="rId14" Type="http://schemas.openxmlformats.org/officeDocument/2006/relationships/oleObject" Target="../embeddings/oleObject580.bin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8.bin"/><Relationship Id="rId13" Type="http://schemas.openxmlformats.org/officeDocument/2006/relationships/oleObject" Target="../embeddings/oleObject593.bin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587.bin"/><Relationship Id="rId12" Type="http://schemas.openxmlformats.org/officeDocument/2006/relationships/oleObject" Target="../embeddings/oleObject59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.png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73.jpeg"/><Relationship Id="rId11" Type="http://schemas.openxmlformats.org/officeDocument/2006/relationships/oleObject" Target="../embeddings/oleObject591.bin"/><Relationship Id="rId5" Type="http://schemas.openxmlformats.org/officeDocument/2006/relationships/oleObject" Target="../embeddings/oleObject586.bin"/><Relationship Id="rId15" Type="http://schemas.openxmlformats.org/officeDocument/2006/relationships/oleObject" Target="../embeddings/oleObject595.bin"/><Relationship Id="rId10" Type="http://schemas.openxmlformats.org/officeDocument/2006/relationships/oleObject" Target="../embeddings/oleObject590.bin"/><Relationship Id="rId4" Type="http://schemas.openxmlformats.org/officeDocument/2006/relationships/oleObject" Target="../embeddings/oleObject585.bin"/><Relationship Id="rId9" Type="http://schemas.openxmlformats.org/officeDocument/2006/relationships/oleObject" Target="../embeddings/oleObject589.bin"/><Relationship Id="rId14" Type="http://schemas.openxmlformats.org/officeDocument/2006/relationships/oleObject" Target="../embeddings/oleObject594.bin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9.bin"/><Relationship Id="rId13" Type="http://schemas.openxmlformats.org/officeDocument/2006/relationships/oleObject" Target="../embeddings/oleObject604.bin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598.bin"/><Relationship Id="rId12" Type="http://schemas.openxmlformats.org/officeDocument/2006/relationships/oleObject" Target="../embeddings/oleObject603.bin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07.bin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73.jpeg"/><Relationship Id="rId11" Type="http://schemas.openxmlformats.org/officeDocument/2006/relationships/oleObject" Target="../embeddings/oleObject602.bin"/><Relationship Id="rId5" Type="http://schemas.openxmlformats.org/officeDocument/2006/relationships/oleObject" Target="../embeddings/oleObject597.bin"/><Relationship Id="rId15" Type="http://schemas.openxmlformats.org/officeDocument/2006/relationships/oleObject" Target="../embeddings/oleObject606.bin"/><Relationship Id="rId10" Type="http://schemas.openxmlformats.org/officeDocument/2006/relationships/oleObject" Target="../embeddings/oleObject601.bin"/><Relationship Id="rId4" Type="http://schemas.openxmlformats.org/officeDocument/2006/relationships/oleObject" Target="../embeddings/oleObject596.bin"/><Relationship Id="rId9" Type="http://schemas.openxmlformats.org/officeDocument/2006/relationships/oleObject" Target="../embeddings/oleObject600.bin"/><Relationship Id="rId14" Type="http://schemas.openxmlformats.org/officeDocument/2006/relationships/oleObject" Target="../embeddings/oleObject605.bin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8.bin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611.bin"/><Relationship Id="rId5" Type="http://schemas.openxmlformats.org/officeDocument/2006/relationships/oleObject" Target="../embeddings/oleObject610.bin"/><Relationship Id="rId4" Type="http://schemas.openxmlformats.org/officeDocument/2006/relationships/oleObject" Target="../embeddings/oleObject609.bin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612.bin"/><Relationship Id="rId7" Type="http://schemas.openxmlformats.org/officeDocument/2006/relationships/oleObject" Target="../embeddings/oleObject6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615.bin"/><Relationship Id="rId5" Type="http://schemas.openxmlformats.org/officeDocument/2006/relationships/oleObject" Target="../embeddings/oleObject614.bin"/><Relationship Id="rId4" Type="http://schemas.openxmlformats.org/officeDocument/2006/relationships/oleObject" Target="../embeddings/oleObject613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5.bin"/><Relationship Id="rId13" Type="http://schemas.openxmlformats.org/officeDocument/2006/relationships/oleObject" Target="../embeddings/oleObject100.bin"/><Relationship Id="rId18" Type="http://schemas.openxmlformats.org/officeDocument/2006/relationships/oleObject" Target="../embeddings/oleObject105.bin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4.bin"/><Relationship Id="rId12" Type="http://schemas.openxmlformats.org/officeDocument/2006/relationships/oleObject" Target="../embeddings/oleObject99.bin"/><Relationship Id="rId17" Type="http://schemas.openxmlformats.org/officeDocument/2006/relationships/oleObject" Target="../embeddings/oleObject104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3.bin"/><Relationship Id="rId20" Type="http://schemas.openxmlformats.org/officeDocument/2006/relationships/image" Target="../media/image3.png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3.bin"/><Relationship Id="rId11" Type="http://schemas.openxmlformats.org/officeDocument/2006/relationships/oleObject" Target="../embeddings/oleObject98.bin"/><Relationship Id="rId5" Type="http://schemas.openxmlformats.org/officeDocument/2006/relationships/oleObject" Target="../embeddings/oleObject92.bin"/><Relationship Id="rId15" Type="http://schemas.openxmlformats.org/officeDocument/2006/relationships/oleObject" Target="../embeddings/oleObject102.bin"/><Relationship Id="rId10" Type="http://schemas.openxmlformats.org/officeDocument/2006/relationships/oleObject" Target="../embeddings/oleObject97.bin"/><Relationship Id="rId19" Type="http://schemas.openxmlformats.org/officeDocument/2006/relationships/oleObject" Target="../embeddings/oleObject106.bin"/><Relationship Id="rId4" Type="http://schemas.openxmlformats.org/officeDocument/2006/relationships/oleObject" Target="../embeddings/oleObject91.bin"/><Relationship Id="rId9" Type="http://schemas.openxmlformats.org/officeDocument/2006/relationships/oleObject" Target="../embeddings/oleObject96.bin"/><Relationship Id="rId14" Type="http://schemas.openxmlformats.org/officeDocument/2006/relationships/oleObject" Target="../embeddings/oleObject101.bin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2.bin"/><Relationship Id="rId13" Type="http://schemas.openxmlformats.org/officeDocument/2006/relationships/oleObject" Target="../embeddings/oleObject117.bin"/><Relationship Id="rId18" Type="http://schemas.openxmlformats.org/officeDocument/2006/relationships/oleObject" Target="../embeddings/oleObject122.bin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11.bin"/><Relationship Id="rId12" Type="http://schemas.openxmlformats.org/officeDocument/2006/relationships/oleObject" Target="../embeddings/oleObject116.bin"/><Relationship Id="rId17" Type="http://schemas.openxmlformats.org/officeDocument/2006/relationships/oleObject" Target="../embeddings/oleObject121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20.bin"/><Relationship Id="rId20" Type="http://schemas.openxmlformats.org/officeDocument/2006/relationships/image" Target="../media/image3.png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0.bin"/><Relationship Id="rId11" Type="http://schemas.openxmlformats.org/officeDocument/2006/relationships/oleObject" Target="../embeddings/oleObject115.bin"/><Relationship Id="rId5" Type="http://schemas.openxmlformats.org/officeDocument/2006/relationships/oleObject" Target="../embeddings/oleObject109.bin"/><Relationship Id="rId15" Type="http://schemas.openxmlformats.org/officeDocument/2006/relationships/oleObject" Target="../embeddings/oleObject119.bin"/><Relationship Id="rId10" Type="http://schemas.openxmlformats.org/officeDocument/2006/relationships/oleObject" Target="../embeddings/oleObject114.bin"/><Relationship Id="rId19" Type="http://schemas.openxmlformats.org/officeDocument/2006/relationships/oleObject" Target="../embeddings/oleObject123.bin"/><Relationship Id="rId4" Type="http://schemas.openxmlformats.org/officeDocument/2006/relationships/oleObject" Target="../embeddings/oleObject108.bin"/><Relationship Id="rId9" Type="http://schemas.openxmlformats.org/officeDocument/2006/relationships/oleObject" Target="../embeddings/oleObject113.bin"/><Relationship Id="rId14" Type="http://schemas.openxmlformats.org/officeDocument/2006/relationships/oleObject" Target="../embeddings/oleObject118.bin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9.bin"/><Relationship Id="rId13" Type="http://schemas.openxmlformats.org/officeDocument/2006/relationships/oleObject" Target="../embeddings/oleObject134.bin"/><Relationship Id="rId18" Type="http://schemas.openxmlformats.org/officeDocument/2006/relationships/oleObject" Target="../embeddings/oleObject139.bin"/><Relationship Id="rId3" Type="http://schemas.openxmlformats.org/officeDocument/2006/relationships/oleObject" Target="../embeddings/oleObject124.bin"/><Relationship Id="rId7" Type="http://schemas.openxmlformats.org/officeDocument/2006/relationships/oleObject" Target="../embeddings/oleObject128.bin"/><Relationship Id="rId12" Type="http://schemas.openxmlformats.org/officeDocument/2006/relationships/oleObject" Target="../embeddings/oleObject133.bin"/><Relationship Id="rId17" Type="http://schemas.openxmlformats.org/officeDocument/2006/relationships/oleObject" Target="../embeddings/oleObject138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37.bin"/><Relationship Id="rId20" Type="http://schemas.openxmlformats.org/officeDocument/2006/relationships/image" Target="../media/image3.png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7.bin"/><Relationship Id="rId11" Type="http://schemas.openxmlformats.org/officeDocument/2006/relationships/oleObject" Target="../embeddings/oleObject132.bin"/><Relationship Id="rId5" Type="http://schemas.openxmlformats.org/officeDocument/2006/relationships/oleObject" Target="../embeddings/oleObject126.bin"/><Relationship Id="rId15" Type="http://schemas.openxmlformats.org/officeDocument/2006/relationships/oleObject" Target="../embeddings/oleObject136.bin"/><Relationship Id="rId10" Type="http://schemas.openxmlformats.org/officeDocument/2006/relationships/oleObject" Target="../embeddings/oleObject131.bin"/><Relationship Id="rId19" Type="http://schemas.openxmlformats.org/officeDocument/2006/relationships/oleObject" Target="../embeddings/oleObject140.bin"/><Relationship Id="rId4" Type="http://schemas.openxmlformats.org/officeDocument/2006/relationships/oleObject" Target="../embeddings/oleObject125.bin"/><Relationship Id="rId9" Type="http://schemas.openxmlformats.org/officeDocument/2006/relationships/oleObject" Target="../embeddings/oleObject130.bin"/><Relationship Id="rId14" Type="http://schemas.openxmlformats.org/officeDocument/2006/relationships/oleObject" Target="../embeddings/oleObject135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6.bin"/><Relationship Id="rId13" Type="http://schemas.openxmlformats.org/officeDocument/2006/relationships/oleObject" Target="../embeddings/oleObject151.bin"/><Relationship Id="rId18" Type="http://schemas.openxmlformats.org/officeDocument/2006/relationships/oleObject" Target="../embeddings/oleObject156.bin"/><Relationship Id="rId26" Type="http://schemas.openxmlformats.org/officeDocument/2006/relationships/oleObject" Target="../embeddings/oleObject164.bin"/><Relationship Id="rId39" Type="http://schemas.openxmlformats.org/officeDocument/2006/relationships/oleObject" Target="../embeddings/oleObject177.bin"/><Relationship Id="rId3" Type="http://schemas.openxmlformats.org/officeDocument/2006/relationships/oleObject" Target="../embeddings/oleObject141.bin"/><Relationship Id="rId21" Type="http://schemas.openxmlformats.org/officeDocument/2006/relationships/oleObject" Target="../embeddings/oleObject159.bin"/><Relationship Id="rId34" Type="http://schemas.openxmlformats.org/officeDocument/2006/relationships/oleObject" Target="../embeddings/oleObject172.bin"/><Relationship Id="rId7" Type="http://schemas.openxmlformats.org/officeDocument/2006/relationships/oleObject" Target="../embeddings/oleObject145.bin"/><Relationship Id="rId12" Type="http://schemas.openxmlformats.org/officeDocument/2006/relationships/oleObject" Target="../embeddings/oleObject150.bin"/><Relationship Id="rId17" Type="http://schemas.openxmlformats.org/officeDocument/2006/relationships/oleObject" Target="../embeddings/oleObject155.bin"/><Relationship Id="rId25" Type="http://schemas.openxmlformats.org/officeDocument/2006/relationships/oleObject" Target="../embeddings/oleObject163.bin"/><Relationship Id="rId33" Type="http://schemas.openxmlformats.org/officeDocument/2006/relationships/oleObject" Target="../embeddings/oleObject171.bin"/><Relationship Id="rId38" Type="http://schemas.openxmlformats.org/officeDocument/2006/relationships/oleObject" Target="../embeddings/oleObject176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4.bin"/><Relationship Id="rId20" Type="http://schemas.openxmlformats.org/officeDocument/2006/relationships/oleObject" Target="../embeddings/oleObject158.bin"/><Relationship Id="rId29" Type="http://schemas.openxmlformats.org/officeDocument/2006/relationships/oleObject" Target="../embeddings/oleObject167.bin"/><Relationship Id="rId41" Type="http://schemas.openxmlformats.org/officeDocument/2006/relationships/image" Target="../media/image3.png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4.bin"/><Relationship Id="rId11" Type="http://schemas.openxmlformats.org/officeDocument/2006/relationships/oleObject" Target="../embeddings/oleObject149.bin"/><Relationship Id="rId24" Type="http://schemas.openxmlformats.org/officeDocument/2006/relationships/oleObject" Target="../embeddings/oleObject162.bin"/><Relationship Id="rId32" Type="http://schemas.openxmlformats.org/officeDocument/2006/relationships/oleObject" Target="../embeddings/oleObject170.bin"/><Relationship Id="rId37" Type="http://schemas.openxmlformats.org/officeDocument/2006/relationships/oleObject" Target="../embeddings/oleObject175.bin"/><Relationship Id="rId40" Type="http://schemas.openxmlformats.org/officeDocument/2006/relationships/oleObject" Target="../embeddings/oleObject178.bin"/><Relationship Id="rId5" Type="http://schemas.openxmlformats.org/officeDocument/2006/relationships/oleObject" Target="../embeddings/oleObject143.bin"/><Relationship Id="rId15" Type="http://schemas.openxmlformats.org/officeDocument/2006/relationships/oleObject" Target="../embeddings/oleObject153.bin"/><Relationship Id="rId23" Type="http://schemas.openxmlformats.org/officeDocument/2006/relationships/oleObject" Target="../embeddings/oleObject161.bin"/><Relationship Id="rId28" Type="http://schemas.openxmlformats.org/officeDocument/2006/relationships/oleObject" Target="../embeddings/oleObject166.bin"/><Relationship Id="rId36" Type="http://schemas.openxmlformats.org/officeDocument/2006/relationships/oleObject" Target="../embeddings/oleObject174.bin"/><Relationship Id="rId10" Type="http://schemas.openxmlformats.org/officeDocument/2006/relationships/oleObject" Target="../embeddings/oleObject148.bin"/><Relationship Id="rId19" Type="http://schemas.openxmlformats.org/officeDocument/2006/relationships/oleObject" Target="../embeddings/oleObject157.bin"/><Relationship Id="rId31" Type="http://schemas.openxmlformats.org/officeDocument/2006/relationships/oleObject" Target="../embeddings/oleObject169.bin"/><Relationship Id="rId4" Type="http://schemas.openxmlformats.org/officeDocument/2006/relationships/oleObject" Target="../embeddings/oleObject142.bin"/><Relationship Id="rId9" Type="http://schemas.openxmlformats.org/officeDocument/2006/relationships/oleObject" Target="../embeddings/oleObject147.bin"/><Relationship Id="rId14" Type="http://schemas.openxmlformats.org/officeDocument/2006/relationships/oleObject" Target="../embeddings/oleObject152.bin"/><Relationship Id="rId22" Type="http://schemas.openxmlformats.org/officeDocument/2006/relationships/oleObject" Target="../embeddings/oleObject160.bin"/><Relationship Id="rId27" Type="http://schemas.openxmlformats.org/officeDocument/2006/relationships/oleObject" Target="../embeddings/oleObject165.bin"/><Relationship Id="rId30" Type="http://schemas.openxmlformats.org/officeDocument/2006/relationships/oleObject" Target="../embeddings/oleObject168.bin"/><Relationship Id="rId35" Type="http://schemas.openxmlformats.org/officeDocument/2006/relationships/oleObject" Target="../embeddings/oleObject173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4.bin"/><Relationship Id="rId13" Type="http://schemas.openxmlformats.org/officeDocument/2006/relationships/oleObject" Target="../embeddings/oleObject189.bin"/><Relationship Id="rId18" Type="http://schemas.openxmlformats.org/officeDocument/2006/relationships/oleObject" Target="../embeddings/oleObject194.bin"/><Relationship Id="rId3" Type="http://schemas.openxmlformats.org/officeDocument/2006/relationships/oleObject" Target="../embeddings/oleObject179.bin"/><Relationship Id="rId21" Type="http://schemas.openxmlformats.org/officeDocument/2006/relationships/image" Target="../media/image3.png"/><Relationship Id="rId7" Type="http://schemas.openxmlformats.org/officeDocument/2006/relationships/oleObject" Target="../embeddings/oleObject183.bin"/><Relationship Id="rId12" Type="http://schemas.openxmlformats.org/officeDocument/2006/relationships/oleObject" Target="../embeddings/oleObject188.bin"/><Relationship Id="rId17" Type="http://schemas.openxmlformats.org/officeDocument/2006/relationships/oleObject" Target="../embeddings/oleObject19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92.bin"/><Relationship Id="rId20" Type="http://schemas.openxmlformats.org/officeDocument/2006/relationships/oleObject" Target="../embeddings/oleObject196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82.bin"/><Relationship Id="rId11" Type="http://schemas.openxmlformats.org/officeDocument/2006/relationships/oleObject" Target="../embeddings/oleObject187.bin"/><Relationship Id="rId5" Type="http://schemas.openxmlformats.org/officeDocument/2006/relationships/oleObject" Target="../embeddings/oleObject181.bin"/><Relationship Id="rId15" Type="http://schemas.openxmlformats.org/officeDocument/2006/relationships/oleObject" Target="../embeddings/oleObject191.bin"/><Relationship Id="rId10" Type="http://schemas.openxmlformats.org/officeDocument/2006/relationships/oleObject" Target="../embeddings/oleObject186.bin"/><Relationship Id="rId19" Type="http://schemas.openxmlformats.org/officeDocument/2006/relationships/oleObject" Target="../embeddings/oleObject195.bin"/><Relationship Id="rId4" Type="http://schemas.openxmlformats.org/officeDocument/2006/relationships/oleObject" Target="../embeddings/oleObject180.bin"/><Relationship Id="rId9" Type="http://schemas.openxmlformats.org/officeDocument/2006/relationships/oleObject" Target="../embeddings/oleObject185.bin"/><Relationship Id="rId14" Type="http://schemas.openxmlformats.org/officeDocument/2006/relationships/oleObject" Target="../embeddings/oleObject190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2.bin"/><Relationship Id="rId13" Type="http://schemas.openxmlformats.org/officeDocument/2006/relationships/oleObject" Target="../embeddings/oleObject207.bin"/><Relationship Id="rId18" Type="http://schemas.openxmlformats.org/officeDocument/2006/relationships/oleObject" Target="../embeddings/oleObject212.bin"/><Relationship Id="rId3" Type="http://schemas.openxmlformats.org/officeDocument/2006/relationships/oleObject" Target="../embeddings/oleObject197.bin"/><Relationship Id="rId7" Type="http://schemas.openxmlformats.org/officeDocument/2006/relationships/oleObject" Target="../embeddings/oleObject201.bin"/><Relationship Id="rId12" Type="http://schemas.openxmlformats.org/officeDocument/2006/relationships/oleObject" Target="../embeddings/oleObject206.bin"/><Relationship Id="rId17" Type="http://schemas.openxmlformats.org/officeDocument/2006/relationships/oleObject" Target="../embeddings/oleObject211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10.bin"/><Relationship Id="rId20" Type="http://schemas.openxmlformats.org/officeDocument/2006/relationships/image" Target="../media/image3.png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00.bin"/><Relationship Id="rId11" Type="http://schemas.openxmlformats.org/officeDocument/2006/relationships/oleObject" Target="../embeddings/oleObject205.bin"/><Relationship Id="rId5" Type="http://schemas.openxmlformats.org/officeDocument/2006/relationships/oleObject" Target="../embeddings/oleObject199.bin"/><Relationship Id="rId15" Type="http://schemas.openxmlformats.org/officeDocument/2006/relationships/oleObject" Target="../embeddings/oleObject209.bin"/><Relationship Id="rId10" Type="http://schemas.openxmlformats.org/officeDocument/2006/relationships/oleObject" Target="../embeddings/oleObject204.bin"/><Relationship Id="rId19" Type="http://schemas.openxmlformats.org/officeDocument/2006/relationships/oleObject" Target="../embeddings/oleObject213.bin"/><Relationship Id="rId4" Type="http://schemas.openxmlformats.org/officeDocument/2006/relationships/oleObject" Target="../embeddings/oleObject198.bin"/><Relationship Id="rId9" Type="http://schemas.openxmlformats.org/officeDocument/2006/relationships/oleObject" Target="../embeddings/oleObject203.bin"/><Relationship Id="rId14" Type="http://schemas.openxmlformats.org/officeDocument/2006/relationships/oleObject" Target="../embeddings/oleObject208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9.bin"/><Relationship Id="rId13" Type="http://schemas.openxmlformats.org/officeDocument/2006/relationships/oleObject" Target="../embeddings/oleObject224.bin"/><Relationship Id="rId18" Type="http://schemas.openxmlformats.org/officeDocument/2006/relationships/oleObject" Target="../embeddings/oleObject229.bin"/><Relationship Id="rId3" Type="http://schemas.openxmlformats.org/officeDocument/2006/relationships/oleObject" Target="../embeddings/oleObject214.bin"/><Relationship Id="rId7" Type="http://schemas.openxmlformats.org/officeDocument/2006/relationships/oleObject" Target="../embeddings/oleObject218.bin"/><Relationship Id="rId12" Type="http://schemas.openxmlformats.org/officeDocument/2006/relationships/oleObject" Target="../embeddings/oleObject223.bin"/><Relationship Id="rId17" Type="http://schemas.openxmlformats.org/officeDocument/2006/relationships/oleObject" Target="../embeddings/oleObject228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27.bin"/><Relationship Id="rId20" Type="http://schemas.openxmlformats.org/officeDocument/2006/relationships/image" Target="../media/image3.png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17.bin"/><Relationship Id="rId11" Type="http://schemas.openxmlformats.org/officeDocument/2006/relationships/oleObject" Target="../embeddings/oleObject222.bin"/><Relationship Id="rId5" Type="http://schemas.openxmlformats.org/officeDocument/2006/relationships/oleObject" Target="../embeddings/oleObject216.bin"/><Relationship Id="rId15" Type="http://schemas.openxmlformats.org/officeDocument/2006/relationships/oleObject" Target="../embeddings/oleObject226.bin"/><Relationship Id="rId10" Type="http://schemas.openxmlformats.org/officeDocument/2006/relationships/oleObject" Target="../embeddings/oleObject221.bin"/><Relationship Id="rId19" Type="http://schemas.openxmlformats.org/officeDocument/2006/relationships/oleObject" Target="../embeddings/oleObject230.bin"/><Relationship Id="rId4" Type="http://schemas.openxmlformats.org/officeDocument/2006/relationships/oleObject" Target="../embeddings/oleObject215.bin"/><Relationship Id="rId9" Type="http://schemas.openxmlformats.org/officeDocument/2006/relationships/oleObject" Target="../embeddings/oleObject220.bin"/><Relationship Id="rId14" Type="http://schemas.openxmlformats.org/officeDocument/2006/relationships/oleObject" Target="../embeddings/oleObject225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6.bin"/><Relationship Id="rId13" Type="http://schemas.openxmlformats.org/officeDocument/2006/relationships/oleObject" Target="../embeddings/oleObject241.bin"/><Relationship Id="rId18" Type="http://schemas.openxmlformats.org/officeDocument/2006/relationships/oleObject" Target="../embeddings/oleObject246.bin"/><Relationship Id="rId3" Type="http://schemas.openxmlformats.org/officeDocument/2006/relationships/oleObject" Target="../embeddings/oleObject231.bin"/><Relationship Id="rId7" Type="http://schemas.openxmlformats.org/officeDocument/2006/relationships/oleObject" Target="../embeddings/oleObject235.bin"/><Relationship Id="rId12" Type="http://schemas.openxmlformats.org/officeDocument/2006/relationships/oleObject" Target="../embeddings/oleObject240.bin"/><Relationship Id="rId17" Type="http://schemas.openxmlformats.org/officeDocument/2006/relationships/oleObject" Target="../embeddings/oleObject245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44.bin"/><Relationship Id="rId20" Type="http://schemas.openxmlformats.org/officeDocument/2006/relationships/image" Target="../media/image3.png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34.bin"/><Relationship Id="rId11" Type="http://schemas.openxmlformats.org/officeDocument/2006/relationships/oleObject" Target="../embeddings/oleObject239.bin"/><Relationship Id="rId5" Type="http://schemas.openxmlformats.org/officeDocument/2006/relationships/oleObject" Target="../embeddings/oleObject233.bin"/><Relationship Id="rId15" Type="http://schemas.openxmlformats.org/officeDocument/2006/relationships/oleObject" Target="../embeddings/oleObject243.bin"/><Relationship Id="rId10" Type="http://schemas.openxmlformats.org/officeDocument/2006/relationships/oleObject" Target="../embeddings/oleObject238.bin"/><Relationship Id="rId19" Type="http://schemas.openxmlformats.org/officeDocument/2006/relationships/oleObject" Target="../embeddings/oleObject247.bin"/><Relationship Id="rId4" Type="http://schemas.openxmlformats.org/officeDocument/2006/relationships/oleObject" Target="../embeddings/oleObject232.bin"/><Relationship Id="rId9" Type="http://schemas.openxmlformats.org/officeDocument/2006/relationships/oleObject" Target="../embeddings/oleObject237.bin"/><Relationship Id="rId14" Type="http://schemas.openxmlformats.org/officeDocument/2006/relationships/oleObject" Target="../embeddings/oleObject242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3.bin"/><Relationship Id="rId13" Type="http://schemas.openxmlformats.org/officeDocument/2006/relationships/oleObject" Target="../embeddings/oleObject258.bin"/><Relationship Id="rId18" Type="http://schemas.openxmlformats.org/officeDocument/2006/relationships/oleObject" Target="../embeddings/oleObject263.bin"/><Relationship Id="rId3" Type="http://schemas.openxmlformats.org/officeDocument/2006/relationships/oleObject" Target="../embeddings/oleObject248.bin"/><Relationship Id="rId21" Type="http://schemas.openxmlformats.org/officeDocument/2006/relationships/oleObject" Target="../embeddings/oleObject266.bin"/><Relationship Id="rId7" Type="http://schemas.openxmlformats.org/officeDocument/2006/relationships/oleObject" Target="../embeddings/oleObject252.bin"/><Relationship Id="rId12" Type="http://schemas.openxmlformats.org/officeDocument/2006/relationships/oleObject" Target="../embeddings/oleObject257.bin"/><Relationship Id="rId17" Type="http://schemas.openxmlformats.org/officeDocument/2006/relationships/oleObject" Target="../embeddings/oleObject262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61.bin"/><Relationship Id="rId20" Type="http://schemas.openxmlformats.org/officeDocument/2006/relationships/oleObject" Target="../embeddings/oleObject265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51.bin"/><Relationship Id="rId11" Type="http://schemas.openxmlformats.org/officeDocument/2006/relationships/oleObject" Target="../embeddings/oleObject256.bin"/><Relationship Id="rId5" Type="http://schemas.openxmlformats.org/officeDocument/2006/relationships/oleObject" Target="../embeddings/oleObject250.bin"/><Relationship Id="rId15" Type="http://schemas.openxmlformats.org/officeDocument/2006/relationships/oleObject" Target="../embeddings/oleObject260.bin"/><Relationship Id="rId23" Type="http://schemas.openxmlformats.org/officeDocument/2006/relationships/image" Target="../media/image3.png"/><Relationship Id="rId10" Type="http://schemas.openxmlformats.org/officeDocument/2006/relationships/oleObject" Target="../embeddings/oleObject255.bin"/><Relationship Id="rId19" Type="http://schemas.openxmlformats.org/officeDocument/2006/relationships/oleObject" Target="../embeddings/oleObject264.bin"/><Relationship Id="rId4" Type="http://schemas.openxmlformats.org/officeDocument/2006/relationships/oleObject" Target="../embeddings/oleObject249.bin"/><Relationship Id="rId9" Type="http://schemas.openxmlformats.org/officeDocument/2006/relationships/oleObject" Target="../embeddings/oleObject254.bin"/><Relationship Id="rId14" Type="http://schemas.openxmlformats.org/officeDocument/2006/relationships/oleObject" Target="../embeddings/oleObject259.bin"/><Relationship Id="rId22" Type="http://schemas.openxmlformats.org/officeDocument/2006/relationships/oleObject" Target="../embeddings/oleObject267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3.bin"/><Relationship Id="rId13" Type="http://schemas.openxmlformats.org/officeDocument/2006/relationships/oleObject" Target="../embeddings/oleObject278.bin"/><Relationship Id="rId3" Type="http://schemas.openxmlformats.org/officeDocument/2006/relationships/oleObject" Target="../embeddings/oleObject268.bin"/><Relationship Id="rId7" Type="http://schemas.openxmlformats.org/officeDocument/2006/relationships/oleObject" Target="../embeddings/oleObject272.bin"/><Relationship Id="rId12" Type="http://schemas.openxmlformats.org/officeDocument/2006/relationships/oleObject" Target="../embeddings/oleObject2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71.bin"/><Relationship Id="rId11" Type="http://schemas.openxmlformats.org/officeDocument/2006/relationships/oleObject" Target="../embeddings/oleObject276.bin"/><Relationship Id="rId5" Type="http://schemas.openxmlformats.org/officeDocument/2006/relationships/oleObject" Target="../embeddings/oleObject270.bin"/><Relationship Id="rId15" Type="http://schemas.openxmlformats.org/officeDocument/2006/relationships/image" Target="../media/image3.png"/><Relationship Id="rId10" Type="http://schemas.openxmlformats.org/officeDocument/2006/relationships/oleObject" Target="../embeddings/oleObject275.bin"/><Relationship Id="rId4" Type="http://schemas.openxmlformats.org/officeDocument/2006/relationships/oleObject" Target="../embeddings/oleObject269.bin"/><Relationship Id="rId9" Type="http://schemas.openxmlformats.org/officeDocument/2006/relationships/oleObject" Target="../embeddings/oleObject274.bin"/><Relationship Id="rId14" Type="http://schemas.openxmlformats.org/officeDocument/2006/relationships/oleObject" Target="../embeddings/oleObject279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4.bin"/><Relationship Id="rId13" Type="http://schemas.openxmlformats.org/officeDocument/2006/relationships/oleObject" Target="../embeddings/oleObject289.bin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283.bin"/><Relationship Id="rId12" Type="http://schemas.openxmlformats.org/officeDocument/2006/relationships/oleObject" Target="../embeddings/oleObject28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82.bin"/><Relationship Id="rId11" Type="http://schemas.openxmlformats.org/officeDocument/2006/relationships/oleObject" Target="../embeddings/oleObject287.bin"/><Relationship Id="rId5" Type="http://schemas.openxmlformats.org/officeDocument/2006/relationships/oleObject" Target="../embeddings/oleObject281.bin"/><Relationship Id="rId15" Type="http://schemas.openxmlformats.org/officeDocument/2006/relationships/oleObject" Target="../embeddings/oleObject291.bin"/><Relationship Id="rId10" Type="http://schemas.openxmlformats.org/officeDocument/2006/relationships/oleObject" Target="../embeddings/oleObject286.bin"/><Relationship Id="rId4" Type="http://schemas.openxmlformats.org/officeDocument/2006/relationships/oleObject" Target="../embeddings/oleObject280.bin"/><Relationship Id="rId9" Type="http://schemas.openxmlformats.org/officeDocument/2006/relationships/oleObject" Target="../embeddings/oleObject285.bin"/><Relationship Id="rId14" Type="http://schemas.openxmlformats.org/officeDocument/2006/relationships/oleObject" Target="../embeddings/oleObject290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7.bin"/><Relationship Id="rId13" Type="http://schemas.openxmlformats.org/officeDocument/2006/relationships/oleObject" Target="../embeddings/oleObject302.bin"/><Relationship Id="rId3" Type="http://schemas.openxmlformats.org/officeDocument/2006/relationships/oleObject" Target="../embeddings/oleObject292.bin"/><Relationship Id="rId7" Type="http://schemas.openxmlformats.org/officeDocument/2006/relationships/oleObject" Target="../embeddings/oleObject296.bin"/><Relationship Id="rId12" Type="http://schemas.openxmlformats.org/officeDocument/2006/relationships/oleObject" Target="../embeddings/oleObject30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95.bin"/><Relationship Id="rId11" Type="http://schemas.openxmlformats.org/officeDocument/2006/relationships/oleObject" Target="../embeddings/oleObject300.bin"/><Relationship Id="rId5" Type="http://schemas.openxmlformats.org/officeDocument/2006/relationships/oleObject" Target="../embeddings/oleObject294.bin"/><Relationship Id="rId15" Type="http://schemas.openxmlformats.org/officeDocument/2006/relationships/oleObject" Target="../embeddings/oleObject304.bin"/><Relationship Id="rId10" Type="http://schemas.openxmlformats.org/officeDocument/2006/relationships/oleObject" Target="../embeddings/oleObject299.bin"/><Relationship Id="rId4" Type="http://schemas.openxmlformats.org/officeDocument/2006/relationships/oleObject" Target="../embeddings/oleObject293.bin"/><Relationship Id="rId9" Type="http://schemas.openxmlformats.org/officeDocument/2006/relationships/oleObject" Target="../embeddings/oleObject298.bin"/><Relationship Id="rId14" Type="http://schemas.openxmlformats.org/officeDocument/2006/relationships/oleObject" Target="../embeddings/oleObject303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chael_O._Rabi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n.wikipedia.org/wiki/Dana_Scott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0.bin"/><Relationship Id="rId13" Type="http://schemas.openxmlformats.org/officeDocument/2006/relationships/oleObject" Target="../embeddings/oleObject315.bin"/><Relationship Id="rId3" Type="http://schemas.openxmlformats.org/officeDocument/2006/relationships/oleObject" Target="../embeddings/oleObject305.bin"/><Relationship Id="rId7" Type="http://schemas.openxmlformats.org/officeDocument/2006/relationships/oleObject" Target="../embeddings/oleObject309.bin"/><Relationship Id="rId12" Type="http://schemas.openxmlformats.org/officeDocument/2006/relationships/oleObject" Target="../embeddings/oleObject314.bin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318.bin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08.bin"/><Relationship Id="rId11" Type="http://schemas.openxmlformats.org/officeDocument/2006/relationships/oleObject" Target="../embeddings/oleObject313.bin"/><Relationship Id="rId5" Type="http://schemas.openxmlformats.org/officeDocument/2006/relationships/oleObject" Target="../embeddings/oleObject307.bin"/><Relationship Id="rId15" Type="http://schemas.openxmlformats.org/officeDocument/2006/relationships/oleObject" Target="../embeddings/oleObject317.bin"/><Relationship Id="rId10" Type="http://schemas.openxmlformats.org/officeDocument/2006/relationships/oleObject" Target="../embeddings/oleObject312.bin"/><Relationship Id="rId4" Type="http://schemas.openxmlformats.org/officeDocument/2006/relationships/oleObject" Target="../embeddings/oleObject306.bin"/><Relationship Id="rId9" Type="http://schemas.openxmlformats.org/officeDocument/2006/relationships/oleObject" Target="../embeddings/oleObject311.bin"/><Relationship Id="rId14" Type="http://schemas.openxmlformats.org/officeDocument/2006/relationships/oleObject" Target="../embeddings/oleObject316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4.bin"/><Relationship Id="rId3" Type="http://schemas.openxmlformats.org/officeDocument/2006/relationships/oleObject" Target="../embeddings/oleObject319.bin"/><Relationship Id="rId7" Type="http://schemas.openxmlformats.org/officeDocument/2006/relationships/oleObject" Target="../embeddings/oleObject323.bin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22.bin"/><Relationship Id="rId11" Type="http://schemas.openxmlformats.org/officeDocument/2006/relationships/oleObject" Target="../embeddings/oleObject327.bin"/><Relationship Id="rId5" Type="http://schemas.openxmlformats.org/officeDocument/2006/relationships/oleObject" Target="../embeddings/oleObject321.bin"/><Relationship Id="rId10" Type="http://schemas.openxmlformats.org/officeDocument/2006/relationships/oleObject" Target="../embeddings/oleObject326.bin"/><Relationship Id="rId4" Type="http://schemas.openxmlformats.org/officeDocument/2006/relationships/oleObject" Target="../embeddings/oleObject320.bin"/><Relationship Id="rId9" Type="http://schemas.openxmlformats.org/officeDocument/2006/relationships/oleObject" Target="../embeddings/oleObject325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3.bin"/><Relationship Id="rId3" Type="http://schemas.openxmlformats.org/officeDocument/2006/relationships/oleObject" Target="../embeddings/oleObject328.bin"/><Relationship Id="rId7" Type="http://schemas.openxmlformats.org/officeDocument/2006/relationships/oleObject" Target="../embeddings/oleObject332.bin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31.bin"/><Relationship Id="rId11" Type="http://schemas.openxmlformats.org/officeDocument/2006/relationships/oleObject" Target="../embeddings/oleObject336.bin"/><Relationship Id="rId5" Type="http://schemas.openxmlformats.org/officeDocument/2006/relationships/oleObject" Target="../embeddings/oleObject330.bin"/><Relationship Id="rId10" Type="http://schemas.openxmlformats.org/officeDocument/2006/relationships/oleObject" Target="../embeddings/oleObject335.bin"/><Relationship Id="rId4" Type="http://schemas.openxmlformats.org/officeDocument/2006/relationships/oleObject" Target="../embeddings/oleObject329.bin"/><Relationship Id="rId9" Type="http://schemas.openxmlformats.org/officeDocument/2006/relationships/oleObject" Target="../embeddings/oleObject334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2.bin"/><Relationship Id="rId3" Type="http://schemas.openxmlformats.org/officeDocument/2006/relationships/oleObject" Target="../embeddings/oleObject337.bin"/><Relationship Id="rId7" Type="http://schemas.openxmlformats.org/officeDocument/2006/relationships/oleObject" Target="../embeddings/oleObject341.bin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40.bin"/><Relationship Id="rId11" Type="http://schemas.openxmlformats.org/officeDocument/2006/relationships/oleObject" Target="../embeddings/oleObject345.bin"/><Relationship Id="rId5" Type="http://schemas.openxmlformats.org/officeDocument/2006/relationships/oleObject" Target="../embeddings/oleObject339.bin"/><Relationship Id="rId10" Type="http://schemas.openxmlformats.org/officeDocument/2006/relationships/oleObject" Target="../embeddings/oleObject344.bin"/><Relationship Id="rId4" Type="http://schemas.openxmlformats.org/officeDocument/2006/relationships/oleObject" Target="../embeddings/oleObject338.bin"/><Relationship Id="rId9" Type="http://schemas.openxmlformats.org/officeDocument/2006/relationships/oleObject" Target="../embeddings/oleObject343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1.bin"/><Relationship Id="rId3" Type="http://schemas.openxmlformats.org/officeDocument/2006/relationships/oleObject" Target="../embeddings/oleObject346.bin"/><Relationship Id="rId7" Type="http://schemas.openxmlformats.org/officeDocument/2006/relationships/oleObject" Target="../embeddings/oleObject350.bin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49.bin"/><Relationship Id="rId11" Type="http://schemas.openxmlformats.org/officeDocument/2006/relationships/oleObject" Target="../embeddings/oleObject354.bin"/><Relationship Id="rId5" Type="http://schemas.openxmlformats.org/officeDocument/2006/relationships/oleObject" Target="../embeddings/oleObject348.bin"/><Relationship Id="rId10" Type="http://schemas.openxmlformats.org/officeDocument/2006/relationships/oleObject" Target="../embeddings/oleObject353.bin"/><Relationship Id="rId4" Type="http://schemas.openxmlformats.org/officeDocument/2006/relationships/oleObject" Target="../embeddings/oleObject347.bin"/><Relationship Id="rId9" Type="http://schemas.openxmlformats.org/officeDocument/2006/relationships/oleObject" Target="../embeddings/oleObject352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0.bin"/><Relationship Id="rId3" Type="http://schemas.openxmlformats.org/officeDocument/2006/relationships/oleObject" Target="../embeddings/oleObject355.bin"/><Relationship Id="rId7" Type="http://schemas.openxmlformats.org/officeDocument/2006/relationships/oleObject" Target="../embeddings/oleObject3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358.bin"/><Relationship Id="rId11" Type="http://schemas.openxmlformats.org/officeDocument/2006/relationships/oleObject" Target="../embeddings/oleObject363.bin"/><Relationship Id="rId5" Type="http://schemas.openxmlformats.org/officeDocument/2006/relationships/oleObject" Target="../embeddings/oleObject357.bin"/><Relationship Id="rId10" Type="http://schemas.openxmlformats.org/officeDocument/2006/relationships/oleObject" Target="../embeddings/oleObject362.bin"/><Relationship Id="rId4" Type="http://schemas.openxmlformats.org/officeDocument/2006/relationships/oleObject" Target="../embeddings/oleObject356.bin"/><Relationship Id="rId9" Type="http://schemas.openxmlformats.org/officeDocument/2006/relationships/oleObject" Target="../embeddings/oleObject361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9.bin"/><Relationship Id="rId3" Type="http://schemas.openxmlformats.org/officeDocument/2006/relationships/oleObject" Target="../embeddings/oleObject364.bin"/><Relationship Id="rId7" Type="http://schemas.openxmlformats.org/officeDocument/2006/relationships/oleObject" Target="../embeddings/oleObject368.bin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367.bin"/><Relationship Id="rId11" Type="http://schemas.openxmlformats.org/officeDocument/2006/relationships/oleObject" Target="../embeddings/oleObject372.bin"/><Relationship Id="rId5" Type="http://schemas.openxmlformats.org/officeDocument/2006/relationships/oleObject" Target="../embeddings/oleObject366.bin"/><Relationship Id="rId10" Type="http://schemas.openxmlformats.org/officeDocument/2006/relationships/oleObject" Target="../embeddings/oleObject371.bin"/><Relationship Id="rId4" Type="http://schemas.openxmlformats.org/officeDocument/2006/relationships/oleObject" Target="../embeddings/oleObject365.bin"/><Relationship Id="rId9" Type="http://schemas.openxmlformats.org/officeDocument/2006/relationships/oleObject" Target="../embeddings/oleObject370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8.bin"/><Relationship Id="rId3" Type="http://schemas.openxmlformats.org/officeDocument/2006/relationships/oleObject" Target="../embeddings/oleObject373.bin"/><Relationship Id="rId7" Type="http://schemas.openxmlformats.org/officeDocument/2006/relationships/oleObject" Target="../embeddings/oleObject377.bin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376.bin"/><Relationship Id="rId11" Type="http://schemas.openxmlformats.org/officeDocument/2006/relationships/oleObject" Target="../embeddings/oleObject381.bin"/><Relationship Id="rId5" Type="http://schemas.openxmlformats.org/officeDocument/2006/relationships/oleObject" Target="../embeddings/oleObject375.bin"/><Relationship Id="rId10" Type="http://schemas.openxmlformats.org/officeDocument/2006/relationships/oleObject" Target="../embeddings/oleObject380.bin"/><Relationship Id="rId4" Type="http://schemas.openxmlformats.org/officeDocument/2006/relationships/oleObject" Target="../embeddings/oleObject374.bin"/><Relationship Id="rId9" Type="http://schemas.openxmlformats.org/officeDocument/2006/relationships/oleObject" Target="../embeddings/oleObject379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7.bin"/><Relationship Id="rId3" Type="http://schemas.openxmlformats.org/officeDocument/2006/relationships/oleObject" Target="../embeddings/oleObject382.bin"/><Relationship Id="rId7" Type="http://schemas.openxmlformats.org/officeDocument/2006/relationships/oleObject" Target="../embeddings/oleObject386.bin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385.bin"/><Relationship Id="rId11" Type="http://schemas.openxmlformats.org/officeDocument/2006/relationships/oleObject" Target="../embeddings/oleObject390.bin"/><Relationship Id="rId5" Type="http://schemas.openxmlformats.org/officeDocument/2006/relationships/oleObject" Target="../embeddings/oleObject384.bin"/><Relationship Id="rId10" Type="http://schemas.openxmlformats.org/officeDocument/2006/relationships/oleObject" Target="../embeddings/oleObject389.bin"/><Relationship Id="rId4" Type="http://schemas.openxmlformats.org/officeDocument/2006/relationships/oleObject" Target="../embeddings/oleObject383.bin"/><Relationship Id="rId9" Type="http://schemas.openxmlformats.org/officeDocument/2006/relationships/oleObject" Target="../embeddings/oleObject388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6.bin"/><Relationship Id="rId13" Type="http://schemas.openxmlformats.org/officeDocument/2006/relationships/oleObject" Target="../embeddings/oleObject401.bin"/><Relationship Id="rId18" Type="http://schemas.openxmlformats.org/officeDocument/2006/relationships/oleObject" Target="../embeddings/oleObject406.bin"/><Relationship Id="rId3" Type="http://schemas.openxmlformats.org/officeDocument/2006/relationships/oleObject" Target="../embeddings/oleObject391.bin"/><Relationship Id="rId7" Type="http://schemas.openxmlformats.org/officeDocument/2006/relationships/oleObject" Target="../embeddings/oleObject395.bin"/><Relationship Id="rId12" Type="http://schemas.openxmlformats.org/officeDocument/2006/relationships/oleObject" Target="../embeddings/oleObject400.bin"/><Relationship Id="rId17" Type="http://schemas.openxmlformats.org/officeDocument/2006/relationships/oleObject" Target="../embeddings/oleObject405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404.bin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394.bin"/><Relationship Id="rId11" Type="http://schemas.openxmlformats.org/officeDocument/2006/relationships/oleObject" Target="../embeddings/oleObject399.bin"/><Relationship Id="rId5" Type="http://schemas.openxmlformats.org/officeDocument/2006/relationships/oleObject" Target="../embeddings/oleObject393.bin"/><Relationship Id="rId15" Type="http://schemas.openxmlformats.org/officeDocument/2006/relationships/oleObject" Target="../embeddings/oleObject403.bin"/><Relationship Id="rId10" Type="http://schemas.openxmlformats.org/officeDocument/2006/relationships/oleObject" Target="../embeddings/oleObject398.bin"/><Relationship Id="rId19" Type="http://schemas.openxmlformats.org/officeDocument/2006/relationships/image" Target="../media/image3.png"/><Relationship Id="rId4" Type="http://schemas.openxmlformats.org/officeDocument/2006/relationships/oleObject" Target="../embeddings/oleObject392.bin"/><Relationship Id="rId9" Type="http://schemas.openxmlformats.org/officeDocument/2006/relationships/oleObject" Target="../embeddings/oleObject397.bin"/><Relationship Id="rId14" Type="http://schemas.openxmlformats.org/officeDocument/2006/relationships/oleObject" Target="../embeddings/oleObject402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1.bin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41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409.bin"/><Relationship Id="rId5" Type="http://schemas.openxmlformats.org/officeDocument/2006/relationships/oleObject" Target="../embeddings/oleObject408.bin"/><Relationship Id="rId10" Type="http://schemas.openxmlformats.org/officeDocument/2006/relationships/image" Target="../media/image3.png"/><Relationship Id="rId4" Type="http://schemas.openxmlformats.org/officeDocument/2006/relationships/oleObject" Target="../embeddings/oleObject407.bin"/><Relationship Id="rId9" Type="http://schemas.openxmlformats.org/officeDocument/2006/relationships/oleObject" Target="../embeddings/oleObject412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1.bp.blogspot.com/-PLP7vp4DfwY/VuFLdu_v1PI/AAAAAAAABu0/Bvt2XIE9cR4/s1600/narode2.png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5429264"/>
            <a:ext cx="9144000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ambria" pitchFamily="18" charset="0"/>
              </a:rPr>
              <a:t>Class Presentations on Finite Automata for 3</a:t>
            </a:r>
            <a:r>
              <a:rPr lang="en-US" sz="2000" b="1" baseline="30000" dirty="0" smtClean="0">
                <a:solidFill>
                  <a:srgbClr val="002060"/>
                </a:solidFill>
                <a:latin typeface="Cambria" pitchFamily="18" charset="0"/>
              </a:rPr>
              <a:t>rd</a:t>
            </a:r>
            <a:r>
              <a:rPr lang="en-US" sz="2000" b="1" dirty="0" smtClean="0">
                <a:solidFill>
                  <a:srgbClr val="002060"/>
                </a:solidFill>
                <a:latin typeface="Cambria" pitchFamily="18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latin typeface="Cambria" pitchFamily="18" charset="0"/>
              </a:rPr>
              <a:t>year Students</a:t>
            </a:r>
          </a:p>
          <a:p>
            <a:endParaRPr lang="en-US" sz="2000" b="1" dirty="0">
              <a:solidFill>
                <a:srgbClr val="002060"/>
              </a:solidFill>
              <a:latin typeface="Cambria" pitchFamily="18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Cambria" pitchFamily="18" charset="0"/>
              </a:rPr>
              <a:t>				</a:t>
            </a:r>
            <a:r>
              <a:rPr lang="en-US" sz="2000" b="1" dirty="0" smtClean="0">
                <a:solidFill>
                  <a:srgbClr val="002060"/>
                </a:solidFill>
                <a:latin typeface="Cambria" pitchFamily="18" charset="0"/>
              </a:rPr>
              <a:t>     </a:t>
            </a:r>
            <a:r>
              <a:rPr lang="en-US" sz="2000" b="1" dirty="0">
                <a:solidFill>
                  <a:srgbClr val="002060"/>
                </a:solidFill>
                <a:latin typeface="Cambria" pitchFamily="18" charset="0"/>
              </a:rPr>
              <a:t>B</a:t>
            </a:r>
            <a:r>
              <a:rPr lang="en-US" sz="2000" b="1" dirty="0" smtClean="0">
                <a:solidFill>
                  <a:srgbClr val="002060"/>
                </a:solidFill>
                <a:latin typeface="Cambria" pitchFamily="18" charset="0"/>
              </a:rPr>
              <a:t>y  </a:t>
            </a:r>
            <a:r>
              <a:rPr lang="en-IN" sz="3500" b="1" dirty="0" err="1">
                <a:solidFill>
                  <a:srgbClr val="FF0000"/>
                </a:solidFill>
                <a:latin typeface="Edwardian Script ITC" panose="030303020407070D0804" pitchFamily="66" charset="0"/>
              </a:rPr>
              <a:t>Dr.</a:t>
            </a:r>
            <a:r>
              <a:rPr lang="en-IN" sz="3500" b="1" dirty="0">
                <a:solidFill>
                  <a:srgbClr val="FF0000"/>
                </a:solidFill>
                <a:latin typeface="Edwardian Script ITC" panose="030303020407070D0804" pitchFamily="66" charset="0"/>
              </a:rPr>
              <a:t> Sandeep Rathor</a:t>
            </a:r>
          </a:p>
          <a:p>
            <a:endParaRPr lang="en-US" sz="2000" b="1" dirty="0">
              <a:solidFill>
                <a:srgbClr val="002060"/>
              </a:solidFill>
              <a:latin typeface="Cambria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81112" y="1"/>
            <a:ext cx="7862888" cy="137160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500" b="1" dirty="0">
                <a:solidFill>
                  <a:srgbClr val="C00000"/>
                </a:solidFill>
              </a:rPr>
              <a:t>BCSC0011 </a:t>
            </a:r>
            <a:r>
              <a:rPr lang="en-US" sz="3500" cap="none" dirty="0">
                <a:solidFill>
                  <a:srgbClr val="C00000"/>
                </a:solidFill>
                <a:latin typeface="Algerian" pitchFamily="82" charset="0"/>
                <a:ea typeface="ＭＳ Ｐゴシック"/>
                <a:cs typeface="ＭＳ Ｐゴシック"/>
              </a:rPr>
              <a:t>: </a:t>
            </a:r>
            <a:r>
              <a:rPr lang="en-IN" sz="3500" b="1" dirty="0">
                <a:solidFill>
                  <a:srgbClr val="C00000"/>
                </a:solidFill>
              </a:rPr>
              <a:t>Theory of Automata &amp; Formal Languages (TAFL) </a:t>
            </a:r>
            <a:endParaRPr lang="en-US" sz="3500" cap="none" dirty="0">
              <a:solidFill>
                <a:srgbClr val="C00000"/>
              </a:solidFill>
              <a:latin typeface="Berlin Sans FB Demi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78849" name="Picture 1" descr="D:\my photo\My phot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8148" y="5429264"/>
            <a:ext cx="1285852" cy="1357322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371600"/>
            <a:ext cx="5976664" cy="4001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C00000"/>
                </a:solidFill>
              </a:rPr>
              <a:t>Strings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96" y="2852741"/>
            <a:ext cx="8353425" cy="1296987"/>
          </a:xfrm>
        </p:spPr>
        <p:txBody>
          <a:bodyPr/>
          <a:lstStyle/>
          <a:p>
            <a:r>
              <a:rPr lang="en-US" sz="2800" dirty="0"/>
              <a:t>The </a:t>
            </a:r>
            <a:r>
              <a:rPr lang="en-US" sz="2800" dirty="0">
                <a:solidFill>
                  <a:srgbClr val="0070C0"/>
                </a:solidFill>
              </a:rPr>
              <a:t>empty string </a:t>
            </a:r>
            <a:r>
              <a:rPr lang="en-US" sz="2800" dirty="0"/>
              <a:t>will be denoted by </a:t>
            </a:r>
            <a:r>
              <a:rPr lang="en-US" sz="2800" dirty="0">
                <a:latin typeface="Symbol" pitchFamily="18" charset="2"/>
              </a:rPr>
              <a:t>e</a:t>
            </a:r>
          </a:p>
          <a:p>
            <a:r>
              <a:rPr lang="en-US" sz="2800" dirty="0"/>
              <a:t>Examples</a:t>
            </a:r>
          </a:p>
        </p:txBody>
      </p:sp>
      <p:sp>
        <p:nvSpPr>
          <p:cNvPr id="103428" name="Text Box 4"/>
          <p:cNvSpPr txBox="1">
            <a:spLocks noChangeArrowheads="1"/>
          </p:cNvSpPr>
          <p:nvPr/>
        </p:nvSpPr>
        <p:spPr bwMode="auto">
          <a:xfrm>
            <a:off x="611560" y="1484784"/>
            <a:ext cx="8208912" cy="95410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atinLnBrk="1"/>
            <a:r>
              <a:rPr lang="en-US" sz="2800" dirty="0">
                <a:solidFill>
                  <a:prstClr val="black"/>
                </a:solidFill>
                <a:latin typeface="Gill Sans MT" pitchFamily="34" charset="0"/>
              </a:rPr>
              <a:t>A </a:t>
            </a:r>
            <a:r>
              <a:rPr lang="en-US" sz="2800" dirty="0">
                <a:solidFill>
                  <a:srgbClr val="0070C0"/>
                </a:solidFill>
                <a:latin typeface="Gill Sans MT" pitchFamily="34" charset="0"/>
              </a:rPr>
              <a:t>string</a:t>
            </a:r>
            <a:r>
              <a:rPr lang="en-US" sz="2800" dirty="0">
                <a:solidFill>
                  <a:prstClr val="black"/>
                </a:solidFill>
                <a:latin typeface="Gill Sans MT" pitchFamily="34" charset="0"/>
              </a:rPr>
              <a:t> over alphabet </a:t>
            </a:r>
            <a:r>
              <a:rPr lang="en-US" sz="2800" dirty="0">
                <a:solidFill>
                  <a:prstClr val="black"/>
                </a:solidFill>
                <a:latin typeface="Symbol" pitchFamily="18" charset="2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Gill Sans MT" pitchFamily="34" charset="0"/>
              </a:rPr>
              <a:t> is a finite sequence of symbols in </a:t>
            </a:r>
            <a:r>
              <a:rPr lang="en-US" sz="2800" dirty="0">
                <a:solidFill>
                  <a:prstClr val="black"/>
                </a:solidFill>
                <a:latin typeface="Symbol" pitchFamily="18" charset="2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Gill Sans MT" pitchFamily="34" charset="0"/>
              </a:rPr>
              <a:t>.</a:t>
            </a:r>
          </a:p>
        </p:txBody>
      </p:sp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1908177" y="4178300"/>
            <a:ext cx="5484065" cy="179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1">
              <a:spcBef>
                <a:spcPct val="20000"/>
              </a:spcBef>
            </a:pPr>
            <a:r>
              <a:rPr lang="en-US" sz="2400">
                <a:solidFill>
                  <a:prstClr val="black"/>
                </a:solidFill>
                <a:latin typeface="Garamond" pitchFamily="18" charset="0"/>
              </a:rPr>
              <a:t>abfbz </a:t>
            </a:r>
            <a:r>
              <a:rPr lang="en-US" sz="2400">
                <a:solidFill>
                  <a:prstClr val="black"/>
                </a:solidFill>
                <a:latin typeface="Gill Sans MT" pitchFamily="34" charset="0"/>
              </a:rPr>
              <a:t>is a string over </a:t>
            </a:r>
            <a:r>
              <a:rPr lang="en-US" sz="2400">
                <a:solidFill>
                  <a:prstClr val="black"/>
                </a:solidFill>
                <a:latin typeface="Symbol" pitchFamily="18" charset="2"/>
              </a:rPr>
              <a:t>S</a:t>
            </a:r>
            <a:r>
              <a:rPr lang="en-US" sz="2400" baseline="-25000">
                <a:solidFill>
                  <a:prstClr val="black"/>
                </a:solidFill>
                <a:latin typeface="Garamond" pitchFamily="18" charset="0"/>
              </a:rPr>
              <a:t>1</a:t>
            </a:r>
            <a:r>
              <a:rPr lang="en-US" sz="2400">
                <a:solidFill>
                  <a:prstClr val="black"/>
                </a:solidFill>
                <a:latin typeface="Garamond" pitchFamily="18" charset="0"/>
              </a:rPr>
              <a:t> = {a, b, c, d, …, z}</a:t>
            </a:r>
            <a:endParaRPr lang="en-US" sz="2400">
              <a:solidFill>
                <a:prstClr val="black"/>
              </a:solidFill>
              <a:latin typeface="Gill Sans MT" pitchFamily="34" charset="0"/>
            </a:endParaRPr>
          </a:p>
          <a:p>
            <a:pPr latinLnBrk="1">
              <a:spcBef>
                <a:spcPct val="20000"/>
              </a:spcBef>
            </a:pPr>
            <a:r>
              <a:rPr lang="en-US" sz="2400">
                <a:solidFill>
                  <a:prstClr val="black"/>
                </a:solidFill>
                <a:latin typeface="Garamond" pitchFamily="18" charset="0"/>
              </a:rPr>
              <a:t>9021 </a:t>
            </a:r>
            <a:r>
              <a:rPr lang="en-US" sz="2400">
                <a:solidFill>
                  <a:prstClr val="black"/>
                </a:solidFill>
                <a:latin typeface="Gill Sans MT" pitchFamily="34" charset="0"/>
              </a:rPr>
              <a:t>is a string over </a:t>
            </a:r>
            <a:r>
              <a:rPr lang="en-US" sz="2400">
                <a:solidFill>
                  <a:prstClr val="black"/>
                </a:solidFill>
                <a:latin typeface="Symbol" pitchFamily="18" charset="2"/>
              </a:rPr>
              <a:t>S</a:t>
            </a:r>
            <a:r>
              <a:rPr lang="en-US" sz="2400" baseline="-25000">
                <a:solidFill>
                  <a:prstClr val="black"/>
                </a:solidFill>
                <a:latin typeface="Garamond" pitchFamily="18" charset="0"/>
              </a:rPr>
              <a:t>2</a:t>
            </a:r>
            <a:r>
              <a:rPr lang="en-US" sz="2400">
                <a:solidFill>
                  <a:prstClr val="black"/>
                </a:solidFill>
                <a:latin typeface="Garamond" pitchFamily="18" charset="0"/>
              </a:rPr>
              <a:t> = {0, 1, …, 9}</a:t>
            </a:r>
            <a:endParaRPr lang="en-US" sz="2400">
              <a:solidFill>
                <a:prstClr val="black"/>
              </a:solidFill>
              <a:latin typeface="Gill Sans MT" pitchFamily="34" charset="0"/>
            </a:endParaRPr>
          </a:p>
          <a:p>
            <a:pPr latinLnBrk="1">
              <a:spcBef>
                <a:spcPct val="20000"/>
              </a:spcBef>
            </a:pPr>
            <a:r>
              <a:rPr lang="en-US" sz="2400">
                <a:solidFill>
                  <a:prstClr val="black"/>
                </a:solidFill>
                <a:latin typeface="Garamond" pitchFamily="18" charset="0"/>
              </a:rPr>
              <a:t>ab#bc </a:t>
            </a:r>
            <a:r>
              <a:rPr lang="en-US" sz="2400">
                <a:solidFill>
                  <a:prstClr val="black"/>
                </a:solidFill>
                <a:latin typeface="Gill Sans MT" pitchFamily="34" charset="0"/>
              </a:rPr>
              <a:t>is a string over </a:t>
            </a:r>
            <a:r>
              <a:rPr lang="en-US" sz="2400">
                <a:solidFill>
                  <a:prstClr val="black"/>
                </a:solidFill>
                <a:latin typeface="Symbol" pitchFamily="18" charset="2"/>
              </a:rPr>
              <a:t>S</a:t>
            </a:r>
            <a:r>
              <a:rPr lang="en-US" sz="2400" baseline="-25000">
                <a:solidFill>
                  <a:prstClr val="black"/>
                </a:solidFill>
                <a:latin typeface="Garamond" pitchFamily="18" charset="0"/>
              </a:rPr>
              <a:t>3</a:t>
            </a:r>
            <a:r>
              <a:rPr lang="en-US" sz="2400">
                <a:solidFill>
                  <a:prstClr val="black"/>
                </a:solidFill>
                <a:latin typeface="Gill Sans MT" pitchFamily="34" charset="0"/>
              </a:rPr>
              <a:t> </a:t>
            </a:r>
            <a:r>
              <a:rPr lang="en-US" sz="2400">
                <a:solidFill>
                  <a:prstClr val="black"/>
                </a:solidFill>
                <a:latin typeface="Garamond" pitchFamily="18" charset="0"/>
              </a:rPr>
              <a:t>= {a, b, …, z, #}</a:t>
            </a:r>
          </a:p>
          <a:p>
            <a:pPr latinLnBrk="1">
              <a:spcBef>
                <a:spcPct val="20000"/>
              </a:spcBef>
            </a:pPr>
            <a:r>
              <a:rPr lang="en-US" sz="2400">
                <a:solidFill>
                  <a:prstClr val="black"/>
                </a:solidFill>
                <a:latin typeface="Garamond" pitchFamily="18" charset="0"/>
              </a:rPr>
              <a:t>))()(() </a:t>
            </a:r>
            <a:r>
              <a:rPr lang="en-US" sz="2400">
                <a:solidFill>
                  <a:prstClr val="black"/>
                </a:solidFill>
                <a:latin typeface="Gill Sans MT" pitchFamily="34" charset="0"/>
              </a:rPr>
              <a:t>is a string over </a:t>
            </a:r>
            <a:r>
              <a:rPr lang="en-US" sz="2400">
                <a:solidFill>
                  <a:prstClr val="black"/>
                </a:solidFill>
                <a:latin typeface="Symbol" pitchFamily="18" charset="2"/>
              </a:rPr>
              <a:t>S</a:t>
            </a:r>
            <a:r>
              <a:rPr lang="en-US" sz="2400" baseline="-25000">
                <a:solidFill>
                  <a:prstClr val="black"/>
                </a:solidFill>
                <a:latin typeface="Garamond" pitchFamily="18" charset="0"/>
              </a:rPr>
              <a:t>4</a:t>
            </a:r>
            <a:r>
              <a:rPr lang="en-US" sz="2400">
                <a:solidFill>
                  <a:prstClr val="black"/>
                </a:solidFill>
                <a:latin typeface="Garamond" pitchFamily="18" charset="0"/>
              </a:rPr>
              <a:t> = {</a:t>
            </a:r>
            <a:r>
              <a:rPr lang="en-US" sz="2400">
                <a:solidFill>
                  <a:prstClr val="black"/>
                </a:solidFill>
                <a:latin typeface="Courier New" pitchFamily="49" charset="0"/>
              </a:rPr>
              <a:t>(</a:t>
            </a:r>
            <a:r>
              <a:rPr lang="en-US" sz="2400">
                <a:solidFill>
                  <a:prstClr val="black"/>
                </a:solidFill>
                <a:latin typeface="Garamond" pitchFamily="18" charset="0"/>
              </a:rPr>
              <a:t>, </a:t>
            </a:r>
            <a:r>
              <a:rPr lang="en-US" sz="2400">
                <a:solidFill>
                  <a:prstClr val="black"/>
                </a:solidFill>
                <a:latin typeface="Courier New" pitchFamily="49" charset="0"/>
              </a:rPr>
              <a:t>)</a:t>
            </a:r>
            <a:r>
              <a:rPr lang="en-US" sz="2400">
                <a:solidFill>
                  <a:prstClr val="black"/>
                </a:solidFill>
                <a:latin typeface="Garamond" pitchFamily="18" charset="0"/>
              </a:rPr>
              <a:t>}</a:t>
            </a:r>
            <a:endParaRPr lang="en-US" sz="2400">
              <a:solidFill>
                <a:prstClr val="black"/>
              </a:solidFill>
              <a:latin typeface="Gill Sans MT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0"/>
            <a:ext cx="7793037" cy="928670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Finite Automata with Output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1428736"/>
            <a:ext cx="8858280" cy="5378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629" indent="-177165">
              <a:lnSpc>
                <a:spcPct val="100000"/>
              </a:lnSpc>
              <a:spcBef>
                <a:spcPts val="815"/>
              </a:spcBef>
              <a:buClr>
                <a:srgbClr val="336600"/>
              </a:buClr>
              <a:tabLst>
                <a:tab pos="215265" algn="l"/>
              </a:tabLst>
            </a:pPr>
            <a:endParaRPr lang="en-US" sz="2500" spc="-45" dirty="0" smtClean="0">
              <a:latin typeface="Arial"/>
              <a:cs typeface="Arial"/>
            </a:endParaRPr>
          </a:p>
          <a:p>
            <a:pPr marL="214629" indent="-177165">
              <a:lnSpc>
                <a:spcPct val="100000"/>
              </a:lnSpc>
              <a:spcBef>
                <a:spcPts val="815"/>
              </a:spcBef>
              <a:buClr>
                <a:srgbClr val="336600"/>
              </a:buClr>
              <a:tabLst>
                <a:tab pos="215265" algn="l"/>
              </a:tabLst>
            </a:pPr>
            <a:r>
              <a:rPr lang="en-US" sz="2500" spc="-45" dirty="0" smtClean="0">
                <a:latin typeface="Arial"/>
                <a:cs typeface="Arial"/>
              </a:rPr>
              <a:t>DFA, NFA, </a:t>
            </a:r>
            <a:r>
              <a:rPr lang="en-US" sz="2500" i="1" spc="-135" dirty="0" smtClean="0">
                <a:latin typeface="Verdana"/>
                <a:cs typeface="Verdana"/>
              </a:rPr>
              <a:t>s </a:t>
            </a:r>
            <a:r>
              <a:rPr lang="en-US" sz="2500" spc="-45" dirty="0" smtClean="0">
                <a:latin typeface="Arial"/>
                <a:cs typeface="Arial"/>
              </a:rPr>
              <a:t>-NFA </a:t>
            </a:r>
            <a:r>
              <a:rPr lang="en-US" sz="2500" spc="-80" dirty="0" smtClean="0">
                <a:latin typeface="Arial"/>
                <a:cs typeface="Arial"/>
              </a:rPr>
              <a:t>are FA </a:t>
            </a:r>
            <a:r>
              <a:rPr lang="en-US" sz="2500" spc="-5" dirty="0" smtClean="0">
                <a:latin typeface="Arial"/>
                <a:cs typeface="Arial"/>
              </a:rPr>
              <a:t>without </a:t>
            </a:r>
            <a:r>
              <a:rPr lang="en-US" sz="2500" spc="-25" dirty="0" smtClean="0">
                <a:latin typeface="Arial"/>
                <a:cs typeface="Arial"/>
              </a:rPr>
              <a:t>outputs </a:t>
            </a:r>
            <a:r>
              <a:rPr lang="en-US" sz="2500" spc="-55" dirty="0" smtClean="0">
                <a:latin typeface="Arial"/>
                <a:cs typeface="Arial"/>
              </a:rPr>
              <a:t>(language</a:t>
            </a:r>
            <a:r>
              <a:rPr lang="en-US" sz="2500" spc="180" dirty="0" smtClean="0">
                <a:latin typeface="Arial"/>
                <a:cs typeface="Arial"/>
              </a:rPr>
              <a:t> </a:t>
            </a:r>
            <a:r>
              <a:rPr lang="en-US" sz="2500" spc="-50" dirty="0" smtClean="0">
                <a:latin typeface="Arial"/>
                <a:cs typeface="Arial"/>
              </a:rPr>
              <a:t>acceptors)</a:t>
            </a:r>
            <a:endParaRPr lang="en-US" sz="2500" dirty="0" smtClean="0">
              <a:latin typeface="Arial"/>
              <a:cs typeface="Arial"/>
            </a:endParaRPr>
          </a:p>
          <a:p>
            <a:pPr marL="214629" indent="-177165">
              <a:lnSpc>
                <a:spcPct val="100000"/>
              </a:lnSpc>
              <a:spcBef>
                <a:spcPts val="710"/>
              </a:spcBef>
              <a:buClr>
                <a:srgbClr val="336600"/>
              </a:buClr>
              <a:tabLst>
                <a:tab pos="215265" algn="l"/>
              </a:tabLst>
            </a:pPr>
            <a:r>
              <a:rPr lang="en-US" sz="2500" spc="-70" dirty="0" smtClean="0">
                <a:solidFill>
                  <a:srgbClr val="FF0000"/>
                </a:solidFill>
                <a:latin typeface="Arial"/>
                <a:cs typeface="Arial"/>
              </a:rPr>
              <a:t>Language </a:t>
            </a:r>
            <a:r>
              <a:rPr lang="en-US" sz="2500" spc="-50" dirty="0" smtClean="0">
                <a:solidFill>
                  <a:srgbClr val="FF0000"/>
                </a:solidFill>
                <a:latin typeface="Arial"/>
                <a:cs typeface="Arial"/>
              </a:rPr>
              <a:t>transducers</a:t>
            </a:r>
            <a:r>
              <a:rPr lang="en-US" sz="2500" spc="-50" dirty="0" smtClean="0">
                <a:latin typeface="Arial"/>
                <a:cs typeface="Arial"/>
              </a:rPr>
              <a:t>: </a:t>
            </a:r>
            <a:r>
              <a:rPr lang="en-US" sz="2500" spc="-65" dirty="0" smtClean="0">
                <a:latin typeface="Arial"/>
                <a:cs typeface="Arial"/>
              </a:rPr>
              <a:t>Produces </a:t>
            </a:r>
            <a:r>
              <a:rPr lang="en-US" sz="2500" spc="-10" dirty="0" smtClean="0">
                <a:latin typeface="Arial"/>
                <a:cs typeface="Arial"/>
              </a:rPr>
              <a:t>output </a:t>
            </a:r>
            <a:r>
              <a:rPr lang="en-US" sz="2500" spc="-60" dirty="0" smtClean="0">
                <a:latin typeface="Arial"/>
                <a:cs typeface="Arial"/>
              </a:rPr>
              <a:t>on</a:t>
            </a:r>
            <a:r>
              <a:rPr lang="en-US" sz="2500" spc="-145" dirty="0" smtClean="0">
                <a:latin typeface="Arial"/>
                <a:cs typeface="Arial"/>
              </a:rPr>
              <a:t> </a:t>
            </a:r>
            <a:r>
              <a:rPr lang="en-US" sz="2500" spc="-10" dirty="0" smtClean="0">
                <a:latin typeface="Arial"/>
                <a:cs typeface="Arial"/>
              </a:rPr>
              <a:t>input</a:t>
            </a:r>
            <a:endParaRPr lang="en-US" sz="2500" dirty="0" smtClean="0">
              <a:latin typeface="Arial"/>
              <a:cs typeface="Arial"/>
            </a:endParaRPr>
          </a:p>
          <a:p>
            <a:endParaRPr lang="en-US" sz="3200" dirty="0"/>
          </a:p>
          <a:p>
            <a:r>
              <a:rPr lang="en-US" sz="3200" dirty="0" smtClean="0"/>
              <a:t>Finite automata may have outputs corresponding to each transition.</a:t>
            </a:r>
          </a:p>
          <a:p>
            <a:r>
              <a:rPr lang="en-US" sz="3200" dirty="0" smtClean="0"/>
              <a:t>There </a:t>
            </a:r>
            <a:r>
              <a:rPr lang="en-US" sz="3200" dirty="0"/>
              <a:t>are two types of finite state machines that generate output −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Moore </a:t>
            </a:r>
            <a:r>
              <a:rPr lang="en-US" sz="3200" b="1" dirty="0">
                <a:solidFill>
                  <a:srgbClr val="FF0000"/>
                </a:solidFill>
              </a:rPr>
              <a:t>M</a:t>
            </a:r>
            <a:r>
              <a:rPr lang="en-US" sz="3200" b="1" dirty="0" smtClean="0">
                <a:solidFill>
                  <a:srgbClr val="FF0000"/>
                </a:solidFill>
              </a:rPr>
              <a:t>achine</a:t>
            </a:r>
            <a:endParaRPr lang="en-US" sz="3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Mealy Machine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538" y="0"/>
            <a:ext cx="7793037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Moore Machine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214282" y="1394966"/>
            <a:ext cx="8929718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100" dirty="0"/>
              <a:t>A Moore machine can be described by a 6 </a:t>
            </a:r>
            <a:r>
              <a:rPr lang="en-US" sz="3100" dirty="0" err="1"/>
              <a:t>tuple</a:t>
            </a:r>
            <a:endParaRPr lang="en-US" sz="3100" dirty="0"/>
          </a:p>
          <a:p>
            <a:r>
              <a:rPr lang="en-US" sz="3100" dirty="0"/>
              <a:t>i.e.  (Q, ∑, </a:t>
            </a:r>
            <a:r>
              <a:rPr lang="en-US" sz="2800" dirty="0" smtClean="0">
                <a:latin typeface="Arial"/>
                <a:cs typeface="Arial"/>
              </a:rPr>
              <a:t>∆</a:t>
            </a:r>
            <a:r>
              <a:rPr lang="en-US" sz="3100" dirty="0" smtClean="0"/>
              <a:t>, </a:t>
            </a:r>
            <a:r>
              <a:rPr lang="en-US" sz="3100" dirty="0"/>
              <a:t>δ, </a:t>
            </a:r>
            <a:r>
              <a:rPr lang="el-GR" sz="2800" i="1" dirty="0" smtClean="0">
                <a:latin typeface="Verdana"/>
                <a:cs typeface="Verdana"/>
              </a:rPr>
              <a:t>λ</a:t>
            </a:r>
            <a:r>
              <a:rPr lang="en-US" sz="3100" dirty="0" smtClean="0"/>
              <a:t>, </a:t>
            </a:r>
            <a:r>
              <a:rPr lang="en-US" sz="3100" dirty="0"/>
              <a:t>q</a:t>
            </a:r>
            <a:r>
              <a:rPr lang="en-US" sz="3100" baseline="-25000" dirty="0"/>
              <a:t>0</a:t>
            </a:r>
            <a:r>
              <a:rPr lang="en-US" sz="3100" dirty="0"/>
              <a:t>) where −</a:t>
            </a:r>
          </a:p>
          <a:p>
            <a:r>
              <a:rPr lang="en-US" sz="3200" b="1" dirty="0"/>
              <a:t>Q</a:t>
            </a:r>
            <a:r>
              <a:rPr lang="en-US" sz="3200" dirty="0"/>
              <a:t> is a finite set of states.</a:t>
            </a:r>
          </a:p>
          <a:p>
            <a:r>
              <a:rPr lang="en-US" sz="3200" b="1" dirty="0"/>
              <a:t>∑</a:t>
            </a:r>
            <a:r>
              <a:rPr lang="en-US" sz="3200" dirty="0"/>
              <a:t> is a finite set of symbols called the input alphabet.</a:t>
            </a:r>
          </a:p>
          <a:p>
            <a:r>
              <a:rPr lang="en-US" sz="3200" dirty="0" smtClean="0">
                <a:latin typeface="Arial"/>
                <a:cs typeface="Arial"/>
              </a:rPr>
              <a:t>∆ </a:t>
            </a:r>
            <a:r>
              <a:rPr lang="en-US" sz="3200" dirty="0" smtClean="0"/>
              <a:t>is </a:t>
            </a:r>
            <a:r>
              <a:rPr lang="en-US" sz="3200" dirty="0"/>
              <a:t>a finite set of symbols called the output alphabet.</a:t>
            </a:r>
          </a:p>
          <a:p>
            <a:r>
              <a:rPr lang="en-US" sz="3200" b="1" dirty="0"/>
              <a:t>δ</a:t>
            </a:r>
            <a:r>
              <a:rPr lang="en-US" sz="3200" dirty="0"/>
              <a:t> is the input transition function where δ: Q × ∑ → </a:t>
            </a:r>
            <a:r>
              <a:rPr lang="en-US" sz="3200" dirty="0" smtClean="0"/>
              <a:t>Q</a:t>
            </a:r>
          </a:p>
          <a:p>
            <a:r>
              <a:rPr lang="el-GR" sz="3200" i="1" dirty="0" smtClean="0">
                <a:latin typeface="Verdana"/>
                <a:cs typeface="Verdana"/>
              </a:rPr>
              <a:t>λ</a:t>
            </a:r>
            <a:r>
              <a:rPr lang="en-US" sz="3200" dirty="0"/>
              <a:t> is the output function where </a:t>
            </a:r>
            <a:r>
              <a:rPr lang="el-GR" sz="3200" i="1" dirty="0" smtClean="0">
                <a:latin typeface="Verdana"/>
                <a:cs typeface="Verdana"/>
              </a:rPr>
              <a:t>λ </a:t>
            </a:r>
            <a:r>
              <a:rPr lang="en-US" sz="3200" dirty="0" smtClean="0"/>
              <a:t>: </a:t>
            </a:r>
            <a:r>
              <a:rPr lang="en-US" sz="3200" dirty="0"/>
              <a:t>Q → </a:t>
            </a:r>
            <a:r>
              <a:rPr lang="en-US" sz="3200" dirty="0" smtClean="0">
                <a:latin typeface="Arial"/>
                <a:cs typeface="Arial"/>
              </a:rPr>
              <a:t>∆</a:t>
            </a:r>
            <a:endParaRPr lang="en-US" sz="3200" dirty="0"/>
          </a:p>
          <a:p>
            <a:r>
              <a:rPr lang="en-US" sz="3200" b="1" dirty="0"/>
              <a:t>q</a:t>
            </a:r>
            <a:r>
              <a:rPr lang="en-US" sz="3200" b="1" baseline="-25000" dirty="0"/>
              <a:t>0</a:t>
            </a:r>
            <a:r>
              <a:rPr lang="en-US" sz="3200" dirty="0"/>
              <a:t> is the initial state (q</a:t>
            </a:r>
            <a:r>
              <a:rPr lang="en-US" sz="3200" baseline="-25000" dirty="0"/>
              <a:t>0</a:t>
            </a:r>
            <a:r>
              <a:rPr lang="en-US" sz="3200" dirty="0"/>
              <a:t> ∈ Q).</a:t>
            </a:r>
          </a:p>
          <a:p>
            <a:endParaRPr lang="en-US" sz="31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-24"/>
            <a:ext cx="7793037" cy="8572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Example of Moore Machine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85786" y="1071546"/>
          <a:ext cx="7786744" cy="3017520"/>
        </p:xfrm>
        <a:graphic>
          <a:graphicData uri="http://schemas.openxmlformats.org/drawingml/2006/table">
            <a:tbl>
              <a:tblPr/>
              <a:tblGrid>
                <a:gridCol w="19466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668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668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66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kumimoji="0" lang="en-US" sz="25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Present </a:t>
                      </a:r>
                      <a:r>
                        <a:rPr lang="en-US" sz="2500" b="1" dirty="0"/>
                        <a:t> state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2500" b="1"/>
                        <a:t>Next 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500" b="1"/>
                        <a:t>Output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Input = 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Input = 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→ 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x</a:t>
                      </a:r>
                      <a:r>
                        <a:rPr lang="en-US" sz="2500" b="1" baseline="-25000" dirty="0"/>
                        <a:t>2</a:t>
                      </a:r>
                      <a:endParaRPr lang="en-US" sz="2500" b="1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x</a:t>
                      </a:r>
                      <a:r>
                        <a:rPr lang="en-US" sz="2500" b="1" baseline="-25000" dirty="0"/>
                        <a:t>1</a:t>
                      </a:r>
                      <a:endParaRPr lang="en-US" sz="2500" b="1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x</a:t>
                      </a:r>
                      <a:r>
                        <a:rPr lang="en-US" sz="2500" b="1" baseline="-25000" dirty="0"/>
                        <a:t>2</a:t>
                      </a:r>
                      <a:endParaRPr lang="en-US" sz="2500" b="1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dirty="0"/>
                        <a:t>x</a:t>
                      </a:r>
                      <a:r>
                        <a:rPr lang="en-US" sz="2500" b="1" baseline="-25000" dirty="0"/>
                        <a:t>3</a:t>
                      </a:r>
                      <a:endParaRPr lang="en-US" sz="2500" b="1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414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bove Moore Machine is −</a:t>
            </a:r>
            <a:endParaRPr kumimoji="0" 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15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5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1" y="642918"/>
            <a:ext cx="4357686" cy="3500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16633776"/>
              </p:ext>
            </p:extLst>
          </p:nvPr>
        </p:nvGraphicFramePr>
        <p:xfrm>
          <a:off x="4357686" y="1357296"/>
          <a:ext cx="4786314" cy="5035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17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6426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646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9569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904746">
                <a:tc rowSpan="2"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500" spc="-30"/>
                        <a:t>Present</a:t>
                      </a:r>
                      <a:r>
                        <a:rPr sz="2500" spc="20"/>
                        <a:t> </a:t>
                      </a:r>
                      <a:r>
                        <a:rPr sz="2500" spc="-15" smtClean="0"/>
                        <a:t>Stat</a:t>
                      </a:r>
                      <a:r>
                        <a:rPr lang="en-IN" sz="2500" spc="-15" dirty="0" smtClean="0"/>
                        <a:t>e</a:t>
                      </a:r>
                      <a:endParaRPr lang="en-IN" sz="2500" spc="-15" dirty="0" smtClean="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55244" marB="0"/>
                </a:tc>
                <a:tc gridSpan="2">
                  <a:txBody>
                    <a:bodyPr/>
                    <a:lstStyle/>
                    <a:p>
                      <a:pPr marL="58419">
                        <a:lnSpc>
                          <a:spcPts val="885"/>
                        </a:lnSpc>
                      </a:pPr>
                      <a:endParaRPr lang="en-IN" sz="2500" spc="-10" dirty="0" smtClean="0"/>
                    </a:p>
                    <a:p>
                      <a:pPr marL="58419">
                        <a:lnSpc>
                          <a:spcPts val="885"/>
                        </a:lnSpc>
                      </a:pPr>
                      <a:endParaRPr lang="en-IN" sz="2500" spc="-10" dirty="0" smtClean="0"/>
                    </a:p>
                    <a:p>
                      <a:pPr marL="58419">
                        <a:lnSpc>
                          <a:spcPts val="885"/>
                        </a:lnSpc>
                      </a:pPr>
                      <a:r>
                        <a:rPr lang="en-IN" sz="2500" spc="-10" dirty="0" smtClean="0"/>
                        <a:t>Next</a:t>
                      </a:r>
                      <a:r>
                        <a:rPr lang="en-IN" sz="2500" spc="-10" baseline="0" dirty="0" smtClean="0"/>
                        <a:t> </a:t>
                      </a:r>
                      <a:r>
                        <a:rPr sz="2500" spc="-15" smtClean="0"/>
                        <a:t>Stat</a:t>
                      </a:r>
                      <a:r>
                        <a:rPr lang="en-IN" sz="2500" spc="-15" dirty="0" smtClean="0"/>
                        <a:t>e</a:t>
                      </a:r>
                      <a:endParaRPr lang="en-IN" sz="2500" spc="-15" dirty="0" smtClean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endParaRPr lang="en-IN" sz="2500" spc="10" dirty="0" smtClean="0"/>
                    </a:p>
                    <a:p>
                      <a:pPr algn="ctr">
                        <a:lnSpc>
                          <a:spcPts val="885"/>
                        </a:lnSpc>
                      </a:pPr>
                      <a:endParaRPr lang="en-IN" sz="2500" spc="10" dirty="0" smtClean="0"/>
                    </a:p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10" smtClean="0"/>
                        <a:t>Output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257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5"/>
                        </a:lnSpc>
                      </a:pPr>
                      <a:r>
                        <a:rPr sz="2500" smtClean="0"/>
                        <a:t>0</a:t>
                      </a:r>
                      <a:endParaRPr lang="en-IN" sz="2500" dirty="0" smtClean="0"/>
                    </a:p>
                    <a:p>
                      <a:pPr algn="ctr">
                        <a:lnSpc>
                          <a:spcPts val="855"/>
                        </a:lnSpc>
                      </a:pPr>
                      <a:endParaRPr lang="en-IN" sz="2500" dirty="0" smtClean="0"/>
                    </a:p>
                    <a:p>
                      <a:pPr algn="ctr">
                        <a:lnSpc>
                          <a:spcPts val="855"/>
                        </a:lnSpc>
                      </a:pPr>
                      <a:endParaRPr lang="en-IN" sz="2500" dirty="0" smtClean="0"/>
                    </a:p>
                    <a:p>
                      <a:pPr algn="ctr">
                        <a:lnSpc>
                          <a:spcPts val="855"/>
                        </a:lnSpc>
                      </a:pPr>
                      <a:endParaRPr lang="en-IN" sz="2500" dirty="0" smtClean="0"/>
                    </a:p>
                    <a:p>
                      <a:pPr algn="ctr">
                        <a:lnSpc>
                          <a:spcPts val="855"/>
                        </a:lnSpc>
                      </a:pPr>
                      <a:endParaRPr lang="en-IN" sz="2500" dirty="0" smtClean="0"/>
                    </a:p>
                    <a:p>
                      <a:pPr algn="ctr">
                        <a:lnSpc>
                          <a:spcPts val="855"/>
                        </a:lnSpc>
                      </a:pPr>
                      <a:endParaRPr lang="en-IN" sz="2500" dirty="0" smtClean="0"/>
                    </a:p>
                    <a:p>
                      <a:pPr algn="ctr">
                        <a:lnSpc>
                          <a:spcPts val="855"/>
                        </a:lnSpc>
                      </a:pPr>
                      <a:endParaRPr lang="en-IN" sz="2500" dirty="0" smtClean="0"/>
                    </a:p>
                    <a:p>
                      <a:pPr algn="ctr">
                        <a:lnSpc>
                          <a:spcPts val="855"/>
                        </a:lnSpc>
                      </a:pPr>
                      <a:endParaRPr lang="en-IN" sz="2500" dirty="0" smtClean="0"/>
                    </a:p>
                    <a:p>
                      <a:pPr algn="ctr">
                        <a:lnSpc>
                          <a:spcPts val="855"/>
                        </a:lnSpc>
                      </a:pP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5"/>
                        </a:lnSpc>
                      </a:pPr>
                      <a:r>
                        <a:rPr sz="2500" dirty="0"/>
                        <a:t>1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5"/>
                        </a:lnSpc>
                      </a:pPr>
                      <a:r>
                        <a:rPr sz="2500" dirty="0"/>
                        <a:t>∆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2676"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15" dirty="0"/>
                        <a:t>→q0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q21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q31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dirty="0"/>
                        <a:t>Λ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62730"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q21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q22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q31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15" dirty="0"/>
                        <a:t>Z1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62730"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q22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q22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q31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15" dirty="0"/>
                        <a:t>Z2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62676"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q31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q21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q32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15" dirty="0"/>
                        <a:t>Z1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1012"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q32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q21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35" dirty="0"/>
                        <a:t>q32</a:t>
                      </a:r>
                      <a:endParaRPr sz="250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2500" spc="-15" dirty="0"/>
                        <a:t>Z2</a:t>
                      </a:r>
                      <a:endParaRPr sz="2500" dirty="0">
                        <a:latin typeface="Bahnschrift SemiBold" pitchFamily="34" charset="0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0"/>
            <a:ext cx="7793037" cy="1000108"/>
          </a:xfrm>
        </p:spPr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Construction of Moore Machine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4282" y="1500175"/>
            <a:ext cx="892971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b="1" dirty="0" smtClean="0"/>
              <a:t>Question1:</a:t>
            </a:r>
            <a:r>
              <a:rPr lang="en-IN" sz="2800" dirty="0" smtClean="0"/>
              <a:t> Construct a Moore machine that takes set of all strings {</a:t>
            </a:r>
            <a:r>
              <a:rPr lang="en-IN" sz="2800" dirty="0" err="1" smtClean="0"/>
              <a:t>a,b</a:t>
            </a:r>
            <a:r>
              <a:rPr lang="en-IN" sz="2800" dirty="0" smtClean="0"/>
              <a:t>} as input and prints </a:t>
            </a:r>
            <a:r>
              <a:rPr lang="en-IN" sz="2800" b="1" dirty="0" smtClean="0"/>
              <a:t>‘1’</a:t>
            </a:r>
            <a:r>
              <a:rPr lang="en-IN" sz="2800" dirty="0" smtClean="0"/>
              <a:t> as output for every </a:t>
            </a:r>
            <a:r>
              <a:rPr lang="en-IN" sz="2800" dirty="0" err="1" smtClean="0"/>
              <a:t>occurance</a:t>
            </a:r>
            <a:r>
              <a:rPr lang="en-IN" sz="2800" dirty="0" smtClean="0"/>
              <a:t> of ‘</a:t>
            </a:r>
            <a:r>
              <a:rPr lang="en-IN" sz="2800" b="1" dirty="0" err="1" smtClean="0"/>
              <a:t>ab</a:t>
            </a:r>
            <a:r>
              <a:rPr lang="en-IN" sz="2800" dirty="0" smtClean="0"/>
              <a:t>’ as substring.</a:t>
            </a:r>
          </a:p>
          <a:p>
            <a:pPr algn="just"/>
            <a:r>
              <a:rPr lang="en-US" sz="2800" dirty="0" smtClean="0"/>
              <a:t>Solution: 	∑={</a:t>
            </a:r>
            <a:r>
              <a:rPr lang="en-US" sz="2800" dirty="0" err="1" smtClean="0"/>
              <a:t>a,b</a:t>
            </a:r>
            <a:r>
              <a:rPr lang="en-US" sz="2800" dirty="0" smtClean="0"/>
              <a:t>}</a:t>
            </a:r>
          </a:p>
          <a:p>
            <a:pPr algn="just"/>
            <a:r>
              <a:rPr lang="en-US" sz="2400" dirty="0" smtClean="0">
                <a:latin typeface="Arial"/>
                <a:cs typeface="Arial"/>
              </a:rPr>
              <a:t>		∆= {0,1}</a:t>
            </a:r>
          </a:p>
          <a:p>
            <a:pPr algn="just"/>
            <a:endParaRPr lang="en-US" sz="28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734095" y="3771721"/>
            <a:ext cx="7912472" cy="2943427"/>
            <a:chOff x="734095" y="3771721"/>
            <a:chExt cx="7912472" cy="2943427"/>
          </a:xfrm>
        </p:grpSpPr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1893699" y="5183764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4649794" y="5183764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31"/>
            <p:cNvSpPr>
              <a:spLocks/>
            </p:cNvSpPr>
            <p:nvPr/>
          </p:nvSpPr>
          <p:spPr bwMode="auto">
            <a:xfrm flipV="1">
              <a:off x="5286380" y="5960902"/>
              <a:ext cx="2643206" cy="325618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32"/>
            <p:cNvSpPr>
              <a:spLocks noChangeShapeType="1"/>
            </p:cNvSpPr>
            <p:nvPr/>
          </p:nvSpPr>
          <p:spPr bwMode="auto">
            <a:xfrm>
              <a:off x="734095" y="5608671"/>
              <a:ext cx="11232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2" name="Object 1"/>
            <p:cNvGraphicFramePr>
              <a:graphicFrameLocks noChangeAspect="1"/>
            </p:cNvGraphicFramePr>
            <p:nvPr/>
          </p:nvGraphicFramePr>
          <p:xfrm>
            <a:off x="3714744" y="5175084"/>
            <a:ext cx="488503" cy="311599"/>
          </p:xfrm>
          <a:graphic>
            <a:graphicData uri="http://schemas.openxmlformats.org/presentationml/2006/ole">
              <p:oleObj spid="_x0000_s252766" name="Equation" r:id="rId4" imgW="6400800" imgH="6705600" progId="Equation.3">
                <p:embed/>
              </p:oleObj>
            </a:graphicData>
          </a:graphic>
        </p:graphicFrame>
        <p:graphicFrame>
          <p:nvGraphicFramePr>
            <p:cNvPr id="13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1643687731"/>
                </p:ext>
              </p:extLst>
            </p:nvPr>
          </p:nvGraphicFramePr>
          <p:xfrm flipV="1">
            <a:off x="5572132" y="3771721"/>
            <a:ext cx="488503" cy="343297"/>
          </p:xfrm>
          <a:graphic>
            <a:graphicData uri="http://schemas.openxmlformats.org/presentationml/2006/ole">
              <p:oleObj spid="_x0000_s252767" name="Equation" r:id="rId5" imgW="6400800" imgH="6705600" progId="Equation.3">
                <p:embed/>
              </p:oleObj>
            </a:graphicData>
          </a:graphic>
        </p:graphicFrame>
        <p:graphicFrame>
          <p:nvGraphicFramePr>
            <p:cNvPr id="14" name="Object 9"/>
            <p:cNvGraphicFramePr>
              <a:graphicFrameLocks noChangeAspect="1"/>
            </p:cNvGraphicFramePr>
            <p:nvPr/>
          </p:nvGraphicFramePr>
          <p:xfrm>
            <a:off x="5270245" y="5517987"/>
            <a:ext cx="35865" cy="25400"/>
          </p:xfrm>
          <a:graphic>
            <a:graphicData uri="http://schemas.openxmlformats.org/presentationml/2006/ole">
              <p:oleObj spid="_x0000_s252768" name="Equation" r:id="rId6" imgW="304536" imgH="355292" progId="Equation.3">
                <p:embed/>
              </p:oleObj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4985548" y="5246522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/>
                <a:t>B/0</a:t>
              </a:r>
              <a:endParaRPr lang="en-US" sz="2800" b="1" dirty="0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2123361" y="4167022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7" name="Object 6"/>
            <p:cNvGraphicFramePr>
              <a:graphicFrameLocks noChangeAspect="1"/>
            </p:cNvGraphicFramePr>
            <p:nvPr/>
          </p:nvGraphicFramePr>
          <p:xfrm>
            <a:off x="2428161" y="4191008"/>
            <a:ext cx="279400" cy="381000"/>
          </p:xfrm>
          <a:graphic>
            <a:graphicData uri="http://schemas.openxmlformats.org/presentationml/2006/ole">
              <p:oleObj spid="_x0000_s252769" name="Equation" r:id="rId7" imgW="6705600" imgH="9144000" progId="Equation.3">
                <p:embed/>
              </p:oleObj>
            </a:graphicData>
          </a:graphic>
        </p:graphicFrame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5180115" y="4127324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9" name="Object 6"/>
            <p:cNvGraphicFramePr>
              <a:graphicFrameLocks noChangeAspect="1"/>
            </p:cNvGraphicFramePr>
            <p:nvPr/>
          </p:nvGraphicFramePr>
          <p:xfrm>
            <a:off x="6429388" y="5175084"/>
            <a:ext cx="279400" cy="381000"/>
          </p:xfrm>
          <a:graphic>
            <a:graphicData uri="http://schemas.openxmlformats.org/presentationml/2006/ole">
              <p:oleObj spid="_x0000_s252770" name="Equation" r:id="rId8" imgW="6705600" imgH="9144000" progId="Equation.3">
                <p:embed/>
              </p:oleObj>
            </a:graphicData>
          </a:graphic>
        </p:graphicFrame>
        <p:sp>
          <p:nvSpPr>
            <p:cNvPr id="20" name="TextBox 19"/>
            <p:cNvSpPr txBox="1"/>
            <p:nvPr/>
          </p:nvSpPr>
          <p:spPr>
            <a:xfrm>
              <a:off x="2194799" y="5270332"/>
              <a:ext cx="7858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 smtClean="0"/>
                <a:t>A/0</a:t>
              </a:r>
              <a:endParaRPr lang="en-US" sz="2500" b="1" dirty="0"/>
            </a:p>
          </p:txBody>
        </p:sp>
        <p:cxnSp>
          <p:nvCxnSpPr>
            <p:cNvPr id="23" name="Straight Arrow Connector 22"/>
            <p:cNvCxnSpPr>
              <a:stCxn id="8" idx="6"/>
              <a:endCxn id="9" idx="2"/>
            </p:cNvCxnSpPr>
            <p:nvPr/>
          </p:nvCxnSpPr>
          <p:spPr>
            <a:xfrm>
              <a:off x="3157366" y="5566181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9"/>
            <p:cNvSpPr>
              <a:spLocks noChangeArrowheads="1"/>
            </p:cNvSpPr>
            <p:nvPr/>
          </p:nvSpPr>
          <p:spPr bwMode="auto">
            <a:xfrm>
              <a:off x="7382900" y="5246522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18654" y="5309280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/>
                <a:t>C/1</a:t>
              </a:r>
              <a:endParaRPr lang="en-US" sz="2800" b="1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5857884" y="5603712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83304" name="Object 8"/>
            <p:cNvGraphicFramePr>
              <a:graphicFrameLocks noChangeAspect="1"/>
            </p:cNvGraphicFramePr>
            <p:nvPr/>
          </p:nvGraphicFramePr>
          <p:xfrm>
            <a:off x="6369066" y="5935504"/>
            <a:ext cx="488950" cy="311150"/>
          </p:xfrm>
          <a:graphic>
            <a:graphicData uri="http://schemas.openxmlformats.org/presentationml/2006/ole">
              <p:oleObj spid="_x0000_s252771" name="Equation" r:id="rId9" imgW="6400800" imgH="6705600" progId="Equation.3">
                <p:embed/>
              </p:oleObj>
            </a:graphicData>
          </a:graphic>
        </p:graphicFrame>
        <p:sp>
          <p:nvSpPr>
            <p:cNvPr id="29" name="Freeform 31"/>
            <p:cNvSpPr>
              <a:spLocks/>
            </p:cNvSpPr>
            <p:nvPr/>
          </p:nvSpPr>
          <p:spPr bwMode="auto">
            <a:xfrm flipV="1">
              <a:off x="2571736" y="6000768"/>
              <a:ext cx="5429288" cy="714380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83305" name="Object 9"/>
            <p:cNvGraphicFramePr>
              <a:graphicFrameLocks noChangeAspect="1"/>
            </p:cNvGraphicFramePr>
            <p:nvPr/>
          </p:nvGraphicFramePr>
          <p:xfrm>
            <a:off x="4649790" y="6262710"/>
            <a:ext cx="279400" cy="381000"/>
          </p:xfrm>
          <a:graphic>
            <a:graphicData uri="http://schemas.openxmlformats.org/presentationml/2006/ole">
              <p:oleObj spid="_x0000_s252772" name="Equation" r:id="rId10" imgW="6705600" imgH="9144000" progId="Equation.3">
                <p:embed/>
              </p:oleObj>
            </a:graphicData>
          </a:graphic>
        </p:graphicFrame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35947" cy="100010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Construction of Moore Machine </a:t>
            </a:r>
            <a:r>
              <a:rPr lang="en-IN" dirty="0" err="1" smtClean="0"/>
              <a:t>Contd</a:t>
            </a:r>
            <a:r>
              <a:rPr lang="en-IN" dirty="0" smtClean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4282" y="1500175"/>
            <a:ext cx="892971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b="1" dirty="0" smtClean="0"/>
              <a:t>Question2:</a:t>
            </a:r>
            <a:r>
              <a:rPr lang="en-IN" sz="2800" dirty="0" smtClean="0"/>
              <a:t> Construct a Moore machine that takes set of all strings over {</a:t>
            </a:r>
            <a:r>
              <a:rPr lang="en-IN" sz="2800" dirty="0" err="1" smtClean="0"/>
              <a:t>a,b</a:t>
            </a:r>
            <a:r>
              <a:rPr lang="en-IN" sz="2800" dirty="0" smtClean="0"/>
              <a:t>} and counts no. of occurrences of substring </a:t>
            </a:r>
            <a:r>
              <a:rPr lang="en-IN" sz="2800" b="1" dirty="0" smtClean="0"/>
              <a:t>‘baa’</a:t>
            </a:r>
            <a:r>
              <a:rPr lang="en-IN" sz="2800" dirty="0"/>
              <a:t>.</a:t>
            </a:r>
            <a:endParaRPr lang="en-IN" sz="2800" dirty="0" smtClean="0"/>
          </a:p>
          <a:p>
            <a:pPr algn="just"/>
            <a:r>
              <a:rPr lang="en-US" sz="2800" dirty="0" smtClean="0"/>
              <a:t>Solution: 	∑={</a:t>
            </a:r>
            <a:r>
              <a:rPr lang="en-US" sz="2800" dirty="0" err="1" smtClean="0"/>
              <a:t>a,b</a:t>
            </a:r>
            <a:r>
              <a:rPr lang="en-US" sz="2800" dirty="0" smtClean="0"/>
              <a:t>}</a:t>
            </a:r>
          </a:p>
          <a:p>
            <a:pPr algn="just"/>
            <a:r>
              <a:rPr lang="en-US" sz="2400" dirty="0" smtClean="0">
                <a:latin typeface="Arial"/>
                <a:cs typeface="Arial"/>
              </a:rPr>
              <a:t>		∆= {0,1}</a:t>
            </a:r>
          </a:p>
          <a:p>
            <a:pPr algn="just"/>
            <a:endParaRPr lang="en-US" sz="2800" dirty="0"/>
          </a:p>
        </p:txBody>
      </p:sp>
      <p:sp>
        <p:nvSpPr>
          <p:cNvPr id="11" name="Line 32"/>
          <p:cNvSpPr>
            <a:spLocks noChangeShapeType="1"/>
          </p:cNvSpPr>
          <p:nvPr/>
        </p:nvSpPr>
        <p:spPr bwMode="auto">
          <a:xfrm>
            <a:off x="0" y="5603712"/>
            <a:ext cx="233093" cy="49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69436" y="3863352"/>
            <a:ext cx="8767754" cy="2974855"/>
            <a:chOff x="269436" y="3863352"/>
            <a:chExt cx="8767754" cy="2974855"/>
          </a:xfrm>
        </p:grpSpPr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269436" y="5183764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2568334" y="5183764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31"/>
            <p:cNvSpPr>
              <a:spLocks/>
            </p:cNvSpPr>
            <p:nvPr/>
          </p:nvSpPr>
          <p:spPr bwMode="auto">
            <a:xfrm flipV="1">
              <a:off x="3204920" y="5960902"/>
              <a:ext cx="2643206" cy="325618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3847299572"/>
                </p:ext>
              </p:extLst>
            </p:nvPr>
          </p:nvGraphicFramePr>
          <p:xfrm>
            <a:off x="689746" y="3863352"/>
            <a:ext cx="488503" cy="311599"/>
          </p:xfrm>
          <a:graphic>
            <a:graphicData uri="http://schemas.openxmlformats.org/presentationml/2006/ole">
              <p:oleObj spid="_x0000_s317800" name="Equation" r:id="rId4" imgW="6400800" imgH="6705600" progId="Equation.3">
                <p:embed/>
              </p:oleObj>
            </a:graphicData>
          </a:graphic>
        </p:graphicFrame>
        <p:graphicFrame>
          <p:nvGraphicFramePr>
            <p:cNvPr id="14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845460308"/>
                </p:ext>
              </p:extLst>
            </p:nvPr>
          </p:nvGraphicFramePr>
          <p:xfrm>
            <a:off x="3188785" y="5517987"/>
            <a:ext cx="35865" cy="25400"/>
          </p:xfrm>
          <a:graphic>
            <a:graphicData uri="http://schemas.openxmlformats.org/presentationml/2006/ole">
              <p:oleObj spid="_x0000_s317801" name="Equation" r:id="rId5" imgW="304536" imgH="355292" progId="Equation.3">
                <p:embed/>
              </p:oleObj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904088" y="5246522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/>
                <a:t>B/0</a:t>
              </a:r>
              <a:endParaRPr lang="en-US" sz="2800" b="1" dirty="0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499098" y="4167022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133395238"/>
                </p:ext>
              </p:extLst>
            </p:nvPr>
          </p:nvGraphicFramePr>
          <p:xfrm>
            <a:off x="3028170" y="4194741"/>
            <a:ext cx="279400" cy="381000"/>
          </p:xfrm>
          <a:graphic>
            <a:graphicData uri="http://schemas.openxmlformats.org/presentationml/2006/ole">
              <p:oleObj spid="_x0000_s317802" name="Equation" r:id="rId6" imgW="6705600" imgH="9144000" progId="Equation.3">
                <p:embed/>
              </p:oleObj>
            </a:graphicData>
          </a:graphic>
        </p:graphicFrame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2758552" y="4126403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3351854798"/>
                </p:ext>
              </p:extLst>
            </p:nvPr>
          </p:nvGraphicFramePr>
          <p:xfrm>
            <a:off x="1847519" y="5088498"/>
            <a:ext cx="279400" cy="381000"/>
          </p:xfrm>
          <a:graphic>
            <a:graphicData uri="http://schemas.openxmlformats.org/presentationml/2006/ole">
              <p:oleObj spid="_x0000_s317803" name="Equation" r:id="rId7" imgW="6705600" imgH="9144000" progId="Equation.3">
                <p:embed/>
              </p:oleObj>
            </a:graphicData>
          </a:graphic>
        </p:graphicFrame>
        <p:sp>
          <p:nvSpPr>
            <p:cNvPr id="20" name="TextBox 19"/>
            <p:cNvSpPr txBox="1"/>
            <p:nvPr/>
          </p:nvSpPr>
          <p:spPr>
            <a:xfrm>
              <a:off x="570536" y="5270332"/>
              <a:ext cx="7858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 smtClean="0"/>
                <a:t>A/0</a:t>
              </a:r>
              <a:endParaRPr lang="en-US" sz="2500" b="1" dirty="0"/>
            </a:p>
          </p:txBody>
        </p:sp>
        <p:cxnSp>
          <p:nvCxnSpPr>
            <p:cNvPr id="23" name="Straight Arrow Connector 22"/>
            <p:cNvCxnSpPr>
              <a:stCxn id="8" idx="6"/>
            </p:cNvCxnSpPr>
            <p:nvPr/>
          </p:nvCxnSpPr>
          <p:spPr>
            <a:xfrm flipV="1">
              <a:off x="1533103" y="5566180"/>
              <a:ext cx="103863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9"/>
            <p:cNvSpPr>
              <a:spLocks noChangeArrowheads="1"/>
            </p:cNvSpPr>
            <p:nvPr/>
          </p:nvSpPr>
          <p:spPr bwMode="auto">
            <a:xfrm>
              <a:off x="5253312" y="5246522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89066" y="5309280"/>
              <a:ext cx="825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/>
                <a:t>C/0</a:t>
              </a:r>
              <a:endParaRPr lang="en-US" sz="2800" b="1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776424" y="5603712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83304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034154709"/>
                </p:ext>
              </p:extLst>
            </p:nvPr>
          </p:nvGraphicFramePr>
          <p:xfrm>
            <a:off x="4400138" y="5292562"/>
            <a:ext cx="488950" cy="311150"/>
          </p:xfrm>
          <a:graphic>
            <a:graphicData uri="http://schemas.openxmlformats.org/presentationml/2006/ole">
              <p:oleObj spid="_x0000_s317804" name="Equation" r:id="rId8" imgW="6400800" imgH="6705600" progId="Equation.3">
                <p:embed/>
              </p:oleObj>
            </a:graphicData>
          </a:graphic>
        </p:graphicFrame>
        <p:sp>
          <p:nvSpPr>
            <p:cNvPr id="29" name="Freeform 31"/>
            <p:cNvSpPr>
              <a:spLocks/>
            </p:cNvSpPr>
            <p:nvPr/>
          </p:nvSpPr>
          <p:spPr bwMode="auto">
            <a:xfrm flipV="1">
              <a:off x="2904088" y="5979364"/>
              <a:ext cx="5096936" cy="577256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83305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4045583552"/>
                </p:ext>
              </p:extLst>
            </p:nvPr>
          </p:nvGraphicFramePr>
          <p:xfrm>
            <a:off x="4652100" y="5879501"/>
            <a:ext cx="279400" cy="381000"/>
          </p:xfrm>
          <a:graphic>
            <a:graphicData uri="http://schemas.openxmlformats.org/presentationml/2006/ole">
              <p:oleObj spid="_x0000_s317805" name="Equation" r:id="rId9" imgW="6705600" imgH="9144000" progId="Equation.3">
                <p:embed/>
              </p:oleObj>
            </a:graphicData>
          </a:graphic>
        </p:graphicFrame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7896256" y="5230475"/>
              <a:ext cx="1140934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232009" y="5293233"/>
              <a:ext cx="7285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/>
                <a:t>D</a:t>
              </a:r>
              <a:r>
                <a:rPr lang="en-IN" sz="2800" b="1" dirty="0" smtClean="0"/>
                <a:t>/1</a:t>
              </a:r>
              <a:endParaRPr lang="en-US" sz="2800" b="1" dirty="0"/>
            </a:p>
          </p:txBody>
        </p:sp>
        <p:cxnSp>
          <p:nvCxnSpPr>
            <p:cNvPr id="33" name="Straight Arrow Connector 32"/>
            <p:cNvCxnSpPr>
              <a:endCxn id="30" idx="2"/>
            </p:cNvCxnSpPr>
            <p:nvPr/>
          </p:nvCxnSpPr>
          <p:spPr>
            <a:xfrm flipV="1">
              <a:off x="6539681" y="5612892"/>
              <a:ext cx="1356575" cy="108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4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3759735014"/>
                </p:ext>
              </p:extLst>
            </p:nvPr>
          </p:nvGraphicFramePr>
          <p:xfrm>
            <a:off x="7163395" y="5312612"/>
            <a:ext cx="488950" cy="311150"/>
          </p:xfrm>
          <a:graphic>
            <a:graphicData uri="http://schemas.openxmlformats.org/presentationml/2006/ole">
              <p:oleObj spid="_x0000_s317806" name="Equation" r:id="rId10" imgW="6400800" imgH="6705600" progId="Equation.3">
                <p:embed/>
              </p:oleObj>
            </a:graphicData>
          </a:graphic>
        </p:graphicFrame>
        <p:graphicFrame>
          <p:nvGraphicFramePr>
            <p:cNvPr id="35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4164605193"/>
                </p:ext>
              </p:extLst>
            </p:nvPr>
          </p:nvGraphicFramePr>
          <p:xfrm>
            <a:off x="6645175" y="6096020"/>
            <a:ext cx="279400" cy="381000"/>
          </p:xfrm>
          <a:graphic>
            <a:graphicData uri="http://schemas.openxmlformats.org/presentationml/2006/ole">
              <p:oleObj spid="_x0000_s317807" name="Equation" r:id="rId11" imgW="6705600" imgH="9144000" progId="Equation.3">
                <p:embed/>
              </p:oleObj>
            </a:graphicData>
          </a:graphic>
        </p:graphicFrame>
        <p:sp>
          <p:nvSpPr>
            <p:cNvPr id="36" name="Freeform 31"/>
            <p:cNvSpPr>
              <a:spLocks/>
            </p:cNvSpPr>
            <p:nvPr/>
          </p:nvSpPr>
          <p:spPr bwMode="auto">
            <a:xfrm flipV="1">
              <a:off x="971600" y="5959314"/>
              <a:ext cx="7464347" cy="840734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192036635"/>
                </p:ext>
              </p:extLst>
            </p:nvPr>
          </p:nvGraphicFramePr>
          <p:xfrm flipV="1">
            <a:off x="2469165" y="6474758"/>
            <a:ext cx="488503" cy="363449"/>
          </p:xfrm>
          <a:graphic>
            <a:graphicData uri="http://schemas.openxmlformats.org/presentationml/2006/ole">
              <p:oleObj spid="_x0000_s317808" name="Equation" r:id="rId12" imgW="6400800" imgH="6705600" progId="Equation.3">
                <p:embed/>
              </p:oleObj>
            </a:graphicData>
          </a:graphic>
        </p:graphicFrame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0038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120867"/>
            <a:ext cx="89297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b="1" dirty="0" smtClean="0"/>
              <a:t>Question3:</a:t>
            </a:r>
            <a:r>
              <a:rPr lang="en-IN" sz="2800" dirty="0" smtClean="0"/>
              <a:t> </a:t>
            </a:r>
            <a:r>
              <a:rPr lang="en-IN" sz="2800" dirty="0" smtClean="0">
                <a:solidFill>
                  <a:srgbClr val="FF0000"/>
                </a:solidFill>
              </a:rPr>
              <a:t>Construct a Moore machine that takes set of all strings over {0,1} and produce ‘A’ as output if input ends with ‘10’ or produces ‘B’ as output if ends with ‘11’ otherwise ‘C’.</a:t>
            </a:r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Solution: 	∑={0,1}</a:t>
            </a:r>
          </a:p>
          <a:p>
            <a:pPr algn="just"/>
            <a:r>
              <a:rPr lang="en-US" sz="2400" dirty="0" smtClean="0">
                <a:latin typeface="Arial"/>
                <a:cs typeface="Arial"/>
              </a:rPr>
              <a:t>		∆= {A,B,C}</a:t>
            </a:r>
          </a:p>
          <a:p>
            <a:pPr algn="just"/>
            <a:endParaRPr lang="en-US" sz="28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36343" y="2085614"/>
            <a:ext cx="6542437" cy="4379909"/>
            <a:chOff x="36343" y="2085614"/>
            <a:chExt cx="6542437" cy="4379909"/>
          </a:xfrm>
        </p:grpSpPr>
        <p:sp>
          <p:nvSpPr>
            <p:cNvPr id="11" name="Line 32"/>
            <p:cNvSpPr>
              <a:spLocks noChangeShapeType="1"/>
            </p:cNvSpPr>
            <p:nvPr/>
          </p:nvSpPr>
          <p:spPr bwMode="auto">
            <a:xfrm>
              <a:off x="36343" y="3990256"/>
              <a:ext cx="233093" cy="49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281298" y="3547469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2568334" y="3547469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31"/>
            <p:cNvSpPr>
              <a:spLocks/>
            </p:cNvSpPr>
            <p:nvPr/>
          </p:nvSpPr>
          <p:spPr bwMode="auto">
            <a:xfrm rot="5060488" flipV="1">
              <a:off x="2026292" y="4828089"/>
              <a:ext cx="1446734" cy="167025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4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1471762959"/>
                </p:ext>
              </p:extLst>
            </p:nvPr>
          </p:nvGraphicFramePr>
          <p:xfrm>
            <a:off x="3188785" y="3881692"/>
            <a:ext cx="35865" cy="25400"/>
          </p:xfrm>
          <a:graphic>
            <a:graphicData uri="http://schemas.openxmlformats.org/presentationml/2006/ole">
              <p:oleObj spid="_x0000_s186150" name="Equation" r:id="rId4" imgW="304536" imgH="355292" progId="Equation.3">
                <p:embed/>
              </p:oleObj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904088" y="3610227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/>
                <a:t>Y/C</a:t>
              </a:r>
              <a:endParaRPr lang="en-US" sz="2800" b="1" dirty="0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499098" y="2530727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5765980" y="2524805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6837" y="3719151"/>
              <a:ext cx="7858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/>
                <a:t>X</a:t>
              </a:r>
              <a:r>
                <a:rPr lang="en-IN" sz="2500" b="1" dirty="0" smtClean="0"/>
                <a:t>/C</a:t>
              </a:r>
              <a:endParaRPr lang="en-US" sz="2500" b="1" dirty="0"/>
            </a:p>
          </p:txBody>
        </p:sp>
        <p:cxnSp>
          <p:nvCxnSpPr>
            <p:cNvPr id="23" name="Straight Arrow Connector 22"/>
            <p:cNvCxnSpPr>
              <a:stCxn id="8" idx="6"/>
            </p:cNvCxnSpPr>
            <p:nvPr/>
          </p:nvCxnSpPr>
          <p:spPr>
            <a:xfrm flipV="1">
              <a:off x="1533103" y="3929885"/>
              <a:ext cx="103863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9"/>
            <p:cNvSpPr>
              <a:spLocks noChangeArrowheads="1"/>
            </p:cNvSpPr>
            <p:nvPr/>
          </p:nvSpPr>
          <p:spPr bwMode="auto">
            <a:xfrm>
              <a:off x="5295622" y="3585000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89066" y="3672985"/>
              <a:ext cx="825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/>
                <a:t>Z/B</a:t>
              </a:r>
              <a:endParaRPr lang="en-US" sz="2800" b="1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776424" y="3967417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2821997" y="5458768"/>
              <a:ext cx="1140934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28170" y="5579575"/>
              <a:ext cx="8577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/>
                <a:t>W/A</a:t>
              </a:r>
              <a:endParaRPr lang="en-US" sz="2800" b="1" dirty="0"/>
            </a:p>
          </p:txBody>
        </p:sp>
        <p:graphicFrame>
          <p:nvGraphicFramePr>
            <p:cNvPr id="3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1515123326"/>
                </p:ext>
              </p:extLst>
            </p:nvPr>
          </p:nvGraphicFramePr>
          <p:xfrm flipV="1">
            <a:off x="2705100" y="5011738"/>
            <a:ext cx="14288" cy="15875"/>
          </p:xfrm>
          <a:graphic>
            <a:graphicData uri="http://schemas.openxmlformats.org/presentationml/2006/ole">
              <p:oleObj spid="_x0000_s186151" name="Equation" r:id="rId5" imgW="190440" imgH="291960" progId="Equation.3">
                <p:embed/>
              </p:oleObj>
            </a:graphicData>
          </a:graphic>
        </p:graphicFrame>
        <p:graphicFrame>
          <p:nvGraphicFramePr>
            <p:cNvPr id="31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3342638691"/>
                </p:ext>
              </p:extLst>
            </p:nvPr>
          </p:nvGraphicFramePr>
          <p:xfrm>
            <a:off x="2593975" y="4989513"/>
            <a:ext cx="11113" cy="12700"/>
          </p:xfrm>
          <a:graphic>
            <a:graphicData uri="http://schemas.openxmlformats.org/presentationml/2006/ole">
              <p:oleObj spid="_x0000_s186152" name="Equation" r:id="rId6" imgW="139680" imgH="279360" progId="Equation.3">
                <p:embed/>
              </p:oleObj>
            </a:graphicData>
          </a:graphic>
        </p:graphicFrame>
        <p:sp>
          <p:nvSpPr>
            <p:cNvPr id="3" name="TextBox 2"/>
            <p:cNvSpPr txBox="1"/>
            <p:nvPr/>
          </p:nvSpPr>
          <p:spPr>
            <a:xfrm>
              <a:off x="2363104" y="4668891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1</a:t>
              </a:r>
              <a:endParaRPr lang="en-IN" sz="25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3462627" y="4312302"/>
              <a:ext cx="0" cy="11116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3448536" y="4575589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0</a:t>
              </a:r>
              <a:endParaRPr lang="en-IN" sz="2500" dirty="0"/>
            </a:p>
          </p:txBody>
        </p:sp>
        <p:sp>
          <p:nvSpPr>
            <p:cNvPr id="43" name="Freeform 31"/>
            <p:cNvSpPr>
              <a:spLocks/>
            </p:cNvSpPr>
            <p:nvPr/>
          </p:nvSpPr>
          <p:spPr bwMode="auto">
            <a:xfrm rot="18834771" flipV="1">
              <a:off x="3952418" y="4900004"/>
              <a:ext cx="2403787" cy="727251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64283" y="4898872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0</a:t>
              </a:r>
              <a:endParaRPr lang="en-IN" sz="25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04966" y="3417338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1</a:t>
              </a:r>
              <a:endParaRPr lang="en-IN" sz="25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370851" y="3499543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1</a:t>
              </a:r>
              <a:endParaRPr lang="en-IN" sz="25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85593" y="2085614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1</a:t>
              </a:r>
              <a:endParaRPr lang="en-IN" sz="25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40658" y="2497171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0</a:t>
              </a:r>
              <a:endParaRPr lang="en-IN" sz="2500" dirty="0"/>
            </a:p>
          </p:txBody>
        </p:sp>
        <p:sp>
          <p:nvSpPr>
            <p:cNvPr id="51" name="Freeform 31"/>
            <p:cNvSpPr>
              <a:spLocks/>
            </p:cNvSpPr>
            <p:nvPr/>
          </p:nvSpPr>
          <p:spPr bwMode="auto">
            <a:xfrm rot="3150403" flipV="1">
              <a:off x="746338" y="4938213"/>
              <a:ext cx="2289496" cy="525364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646479" y="5061106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0</a:t>
              </a:r>
              <a:endParaRPr lang="en-IN" sz="2500" dirty="0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1222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120867"/>
            <a:ext cx="89297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b="1" dirty="0" smtClean="0"/>
              <a:t>Question4:</a:t>
            </a:r>
            <a:r>
              <a:rPr lang="en-IN" sz="2800" dirty="0" smtClean="0"/>
              <a:t> </a:t>
            </a:r>
            <a:r>
              <a:rPr lang="en-IN" sz="2800" dirty="0" smtClean="0">
                <a:solidFill>
                  <a:srgbClr val="FF0000"/>
                </a:solidFill>
              </a:rPr>
              <a:t>Construct a Moore machine that takes set of all strings over {0,1} and produce ‘X’ as output if input ends with ‘11’ or produces ‘Y’ as output if ends with ‘10’ otherwise ‘Z’.</a:t>
            </a:r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Solution: 	∑={0,1}</a:t>
            </a:r>
          </a:p>
          <a:p>
            <a:pPr algn="just"/>
            <a:r>
              <a:rPr lang="en-US" sz="2400" dirty="0" smtClean="0">
                <a:latin typeface="Arial"/>
                <a:cs typeface="Arial"/>
              </a:rPr>
              <a:t>		∆= {X,Y,Z}</a:t>
            </a:r>
          </a:p>
          <a:p>
            <a:pPr algn="just"/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107504" y="2132856"/>
            <a:ext cx="6542437" cy="4645038"/>
            <a:chOff x="36343" y="2085614"/>
            <a:chExt cx="6542437" cy="4645038"/>
          </a:xfrm>
        </p:grpSpPr>
        <p:sp>
          <p:nvSpPr>
            <p:cNvPr id="11" name="Line 32"/>
            <p:cNvSpPr>
              <a:spLocks noChangeShapeType="1"/>
            </p:cNvSpPr>
            <p:nvPr/>
          </p:nvSpPr>
          <p:spPr bwMode="auto">
            <a:xfrm>
              <a:off x="36343" y="3990256"/>
              <a:ext cx="233093" cy="49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281298" y="3547469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2568334" y="3547469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31"/>
            <p:cNvSpPr>
              <a:spLocks/>
            </p:cNvSpPr>
            <p:nvPr/>
          </p:nvSpPr>
          <p:spPr bwMode="auto">
            <a:xfrm rot="5060488" flipV="1">
              <a:off x="2026292" y="4828089"/>
              <a:ext cx="1446734" cy="167025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4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753106278"/>
                </p:ext>
              </p:extLst>
            </p:nvPr>
          </p:nvGraphicFramePr>
          <p:xfrm>
            <a:off x="3188785" y="3881692"/>
            <a:ext cx="35865" cy="25400"/>
          </p:xfrm>
          <a:graphic>
            <a:graphicData uri="http://schemas.openxmlformats.org/presentationml/2006/ole">
              <p:oleObj spid="_x0000_s188144" name="Equation" r:id="rId4" imgW="304536" imgH="355292" progId="Equation.3">
                <p:embed/>
              </p:oleObj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807455" y="3632782"/>
              <a:ext cx="94947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 smtClean="0"/>
                <a:t>q</a:t>
              </a:r>
              <a:r>
                <a:rPr lang="en-IN" sz="2500" b="1" baseline="-25000" dirty="0" smtClean="0"/>
                <a:t>1</a:t>
              </a:r>
              <a:r>
                <a:rPr lang="en-IN" sz="2500" b="1" dirty="0" smtClean="0"/>
                <a:t>/Z</a:t>
              </a:r>
              <a:endParaRPr lang="en-US" sz="2500" b="1" dirty="0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499098" y="2530727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5765980" y="2524805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6837" y="3719151"/>
              <a:ext cx="7858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 smtClean="0"/>
                <a:t>q</a:t>
              </a:r>
              <a:r>
                <a:rPr lang="en-IN" sz="2400" b="1" baseline="-25000" dirty="0" smtClean="0"/>
                <a:t>0</a:t>
              </a:r>
              <a:r>
                <a:rPr lang="en-IN" sz="2500" b="1" dirty="0" smtClean="0"/>
                <a:t>/Z</a:t>
              </a:r>
              <a:endParaRPr lang="en-US" sz="2500" b="1" dirty="0"/>
            </a:p>
          </p:txBody>
        </p:sp>
        <p:cxnSp>
          <p:nvCxnSpPr>
            <p:cNvPr id="23" name="Straight Arrow Connector 22"/>
            <p:cNvCxnSpPr>
              <a:stCxn id="8" idx="6"/>
            </p:cNvCxnSpPr>
            <p:nvPr/>
          </p:nvCxnSpPr>
          <p:spPr>
            <a:xfrm flipV="1">
              <a:off x="1533103" y="3929885"/>
              <a:ext cx="103863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9"/>
            <p:cNvSpPr>
              <a:spLocks noChangeArrowheads="1"/>
            </p:cNvSpPr>
            <p:nvPr/>
          </p:nvSpPr>
          <p:spPr bwMode="auto">
            <a:xfrm>
              <a:off x="5295622" y="3585000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89066" y="3672985"/>
              <a:ext cx="82589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 smtClean="0"/>
                <a:t>q</a:t>
              </a:r>
              <a:r>
                <a:rPr lang="en-IN" sz="2500" b="1" baseline="-25000" dirty="0" smtClean="0"/>
                <a:t>2</a:t>
              </a:r>
              <a:r>
                <a:rPr lang="en-IN" sz="2500" b="1" dirty="0" smtClean="0"/>
                <a:t>/X</a:t>
              </a:r>
              <a:endParaRPr lang="en-US" sz="2500" b="1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776424" y="3967417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2821997" y="5458768"/>
              <a:ext cx="1140934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28170" y="5579575"/>
              <a:ext cx="85772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 smtClean="0"/>
                <a:t>q</a:t>
              </a:r>
              <a:r>
                <a:rPr lang="en-IN" sz="2500" b="1" baseline="-25000" dirty="0" smtClean="0"/>
                <a:t>3</a:t>
              </a:r>
              <a:r>
                <a:rPr lang="en-IN" sz="2500" b="1" dirty="0" smtClean="0"/>
                <a:t>/Y</a:t>
              </a:r>
              <a:endParaRPr lang="en-US" sz="2500" b="1" dirty="0"/>
            </a:p>
          </p:txBody>
        </p:sp>
        <p:graphicFrame>
          <p:nvGraphicFramePr>
            <p:cNvPr id="3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1044839716"/>
                </p:ext>
              </p:extLst>
            </p:nvPr>
          </p:nvGraphicFramePr>
          <p:xfrm flipV="1">
            <a:off x="2705100" y="5011738"/>
            <a:ext cx="14288" cy="15875"/>
          </p:xfrm>
          <a:graphic>
            <a:graphicData uri="http://schemas.openxmlformats.org/presentationml/2006/ole">
              <p:oleObj spid="_x0000_s188145" name="Equation" r:id="rId5" imgW="190440" imgH="291960" progId="Equation.3">
                <p:embed/>
              </p:oleObj>
            </a:graphicData>
          </a:graphic>
        </p:graphicFrame>
        <p:graphicFrame>
          <p:nvGraphicFramePr>
            <p:cNvPr id="31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4212950816"/>
                </p:ext>
              </p:extLst>
            </p:nvPr>
          </p:nvGraphicFramePr>
          <p:xfrm>
            <a:off x="2593975" y="4989513"/>
            <a:ext cx="11113" cy="12700"/>
          </p:xfrm>
          <a:graphic>
            <a:graphicData uri="http://schemas.openxmlformats.org/presentationml/2006/ole">
              <p:oleObj spid="_x0000_s188146" name="Equation" r:id="rId6" imgW="139680" imgH="279360" progId="Equation.3">
                <p:embed/>
              </p:oleObj>
            </a:graphicData>
          </a:graphic>
        </p:graphicFrame>
        <p:sp>
          <p:nvSpPr>
            <p:cNvPr id="3" name="TextBox 2"/>
            <p:cNvSpPr txBox="1"/>
            <p:nvPr/>
          </p:nvSpPr>
          <p:spPr>
            <a:xfrm>
              <a:off x="2363104" y="4668891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1</a:t>
              </a:r>
              <a:endParaRPr lang="en-IN" sz="25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3462627" y="4312302"/>
              <a:ext cx="0" cy="11116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3448536" y="4575589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0</a:t>
              </a:r>
              <a:endParaRPr lang="en-IN" sz="2500" dirty="0"/>
            </a:p>
          </p:txBody>
        </p:sp>
        <p:sp>
          <p:nvSpPr>
            <p:cNvPr id="43" name="Freeform 31"/>
            <p:cNvSpPr>
              <a:spLocks/>
            </p:cNvSpPr>
            <p:nvPr/>
          </p:nvSpPr>
          <p:spPr bwMode="auto">
            <a:xfrm rot="18834771" flipV="1">
              <a:off x="3969254" y="5085195"/>
              <a:ext cx="2491153" cy="799761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64283" y="4898872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0</a:t>
              </a:r>
              <a:endParaRPr lang="en-IN" sz="25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04966" y="3417338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1</a:t>
              </a:r>
              <a:endParaRPr lang="en-IN" sz="25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370851" y="3499543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1</a:t>
              </a:r>
              <a:endParaRPr lang="en-IN" sz="25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85593" y="2085614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1</a:t>
              </a:r>
              <a:endParaRPr lang="en-IN" sz="25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40658" y="2497171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0</a:t>
              </a:r>
              <a:endParaRPr lang="en-IN" sz="2500" dirty="0"/>
            </a:p>
          </p:txBody>
        </p:sp>
        <p:sp>
          <p:nvSpPr>
            <p:cNvPr id="51" name="Freeform 31"/>
            <p:cNvSpPr>
              <a:spLocks/>
            </p:cNvSpPr>
            <p:nvPr/>
          </p:nvSpPr>
          <p:spPr bwMode="auto">
            <a:xfrm rot="3150403" flipV="1">
              <a:off x="746338" y="4938213"/>
              <a:ext cx="2289496" cy="525364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646479" y="5061106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0</a:t>
              </a:r>
              <a:endParaRPr lang="en-IN" sz="2500" dirty="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4437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120867"/>
            <a:ext cx="892971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b="1" dirty="0" smtClean="0"/>
              <a:t>Question5:</a:t>
            </a:r>
            <a:r>
              <a:rPr lang="en-IN" sz="2800" dirty="0" smtClean="0"/>
              <a:t> </a:t>
            </a:r>
            <a:r>
              <a:rPr lang="en-IN" sz="2800" dirty="0" smtClean="0">
                <a:solidFill>
                  <a:srgbClr val="FF0000"/>
                </a:solidFill>
              </a:rPr>
              <a:t>Construct a Moore machine that takes binary numbers as input and produces residue modulo ‘3’ as output.</a:t>
            </a:r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Solution: ∑={0,1}</a:t>
            </a:r>
          </a:p>
          <a:p>
            <a:pPr algn="just"/>
            <a:r>
              <a:rPr lang="en-US" sz="2400" dirty="0" smtClean="0">
                <a:latin typeface="Arial"/>
                <a:cs typeface="Arial"/>
              </a:rPr>
              <a:t>	     ∆= {0,1,2}</a:t>
            </a:r>
          </a:p>
          <a:p>
            <a:pPr algn="just"/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2771800" y="715092"/>
            <a:ext cx="6480720" cy="2630177"/>
            <a:chOff x="1033862" y="2497171"/>
            <a:chExt cx="6949843" cy="2530442"/>
          </a:xfrm>
        </p:grpSpPr>
        <p:sp>
          <p:nvSpPr>
            <p:cNvPr id="11" name="Line 32"/>
            <p:cNvSpPr>
              <a:spLocks noChangeShapeType="1"/>
            </p:cNvSpPr>
            <p:nvPr/>
          </p:nvSpPr>
          <p:spPr bwMode="auto">
            <a:xfrm>
              <a:off x="1033862" y="3985536"/>
              <a:ext cx="559048" cy="967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1604771" y="3547469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891807" y="3547469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4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509888507"/>
                </p:ext>
              </p:extLst>
            </p:nvPr>
          </p:nvGraphicFramePr>
          <p:xfrm>
            <a:off x="4512258" y="3881692"/>
            <a:ext cx="35865" cy="25400"/>
          </p:xfrm>
          <a:graphic>
            <a:graphicData uri="http://schemas.openxmlformats.org/presentationml/2006/ole">
              <p:oleObj spid="_x0000_s187129" name="Equation" r:id="rId4" imgW="304536" imgH="355292" progId="Equation.3">
                <p:embed/>
              </p:oleObj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4095273" y="3610227"/>
              <a:ext cx="927913" cy="458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 smtClean="0"/>
                <a:t>q</a:t>
              </a:r>
              <a:r>
                <a:rPr lang="en-IN" sz="2500" b="1" baseline="-25000" dirty="0" smtClean="0"/>
                <a:t>1</a:t>
              </a:r>
              <a:r>
                <a:rPr lang="en-IN" sz="2500" b="1" dirty="0" smtClean="0"/>
                <a:t>/1</a:t>
              </a:r>
              <a:endParaRPr lang="en-US" sz="2500" b="1" dirty="0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1822571" y="2530727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089453" y="2524805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9009" y="3645024"/>
              <a:ext cx="8772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/>
                <a:t>q</a:t>
              </a:r>
              <a:r>
                <a:rPr lang="en-IN" sz="2800" b="1" baseline="-25000" dirty="0" smtClean="0"/>
                <a:t>0</a:t>
              </a:r>
              <a:r>
                <a:rPr lang="en-IN" sz="2500" b="1" dirty="0" smtClean="0"/>
                <a:t>/0</a:t>
              </a:r>
              <a:endParaRPr lang="en-US" sz="2500" b="1" dirty="0"/>
            </a:p>
          </p:txBody>
        </p:sp>
        <p:cxnSp>
          <p:nvCxnSpPr>
            <p:cNvPr id="23" name="Straight Arrow Connector 22"/>
            <p:cNvCxnSpPr>
              <a:stCxn id="8" idx="6"/>
            </p:cNvCxnSpPr>
            <p:nvPr/>
          </p:nvCxnSpPr>
          <p:spPr>
            <a:xfrm flipV="1">
              <a:off x="2856576" y="3929885"/>
              <a:ext cx="103863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9"/>
            <p:cNvSpPr>
              <a:spLocks noChangeArrowheads="1"/>
            </p:cNvSpPr>
            <p:nvPr/>
          </p:nvSpPr>
          <p:spPr bwMode="auto">
            <a:xfrm>
              <a:off x="6720038" y="3585000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59569" y="3672985"/>
              <a:ext cx="986636" cy="458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 smtClean="0"/>
                <a:t>q</a:t>
              </a:r>
              <a:r>
                <a:rPr lang="en-IN" sz="2500" b="1" baseline="-25000" dirty="0" smtClean="0"/>
                <a:t>2</a:t>
              </a:r>
              <a:r>
                <a:rPr lang="en-IN" sz="2500" b="1" dirty="0" smtClean="0"/>
                <a:t>/2</a:t>
              </a:r>
              <a:endParaRPr lang="en-US" sz="2500" b="1" dirty="0"/>
            </a:p>
          </p:txBody>
        </p:sp>
        <p:cxnSp>
          <p:nvCxnSpPr>
            <p:cNvPr id="26" name="Straight Arrow Connector 25"/>
            <p:cNvCxnSpPr>
              <a:endCxn id="25" idx="1"/>
            </p:cNvCxnSpPr>
            <p:nvPr/>
          </p:nvCxnSpPr>
          <p:spPr>
            <a:xfrm flipV="1">
              <a:off x="5099897" y="3902468"/>
              <a:ext cx="1659672" cy="649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1108765790"/>
                </p:ext>
              </p:extLst>
            </p:nvPr>
          </p:nvGraphicFramePr>
          <p:xfrm flipV="1">
            <a:off x="4028573" y="5011738"/>
            <a:ext cx="14288" cy="15875"/>
          </p:xfrm>
          <a:graphic>
            <a:graphicData uri="http://schemas.openxmlformats.org/presentationml/2006/ole">
              <p:oleObj spid="_x0000_s187130" name="Equation" r:id="rId5" imgW="190440" imgH="291960" progId="Equation.3">
                <p:embed/>
              </p:oleObj>
            </a:graphicData>
          </a:graphic>
        </p:graphicFrame>
        <p:graphicFrame>
          <p:nvGraphicFramePr>
            <p:cNvPr id="31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00657869"/>
                </p:ext>
              </p:extLst>
            </p:nvPr>
          </p:nvGraphicFramePr>
          <p:xfrm>
            <a:off x="3917448" y="4989513"/>
            <a:ext cx="11113" cy="12700"/>
          </p:xfrm>
          <a:graphic>
            <a:graphicData uri="http://schemas.openxmlformats.org/presentationml/2006/ole">
              <p:oleObj spid="_x0000_s187131" name="Equation" r:id="rId6" imgW="139680" imgH="279360" progId="Equation.3">
                <p:embed/>
              </p:oleObj>
            </a:graphicData>
          </a:graphic>
        </p:graphicFrame>
        <p:sp>
          <p:nvSpPr>
            <p:cNvPr id="45" name="TextBox 44"/>
            <p:cNvSpPr txBox="1"/>
            <p:nvPr/>
          </p:nvSpPr>
          <p:spPr>
            <a:xfrm>
              <a:off x="3224765" y="3508482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1</a:t>
              </a:r>
              <a:endParaRPr lang="en-IN" sz="25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694324" y="3499543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0</a:t>
              </a:r>
              <a:endParaRPr lang="en-IN" sz="2500" dirty="0"/>
            </a:p>
          </p:txBody>
        </p:sp>
        <p:sp>
          <p:nvSpPr>
            <p:cNvPr id="49" name="TextBox 48"/>
            <p:cNvSpPr txBox="1"/>
            <p:nvPr/>
          </p:nvSpPr>
          <p:spPr>
            <a:xfrm flipV="1">
              <a:off x="6895848" y="2551666"/>
              <a:ext cx="756969" cy="458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1</a:t>
              </a:r>
              <a:endParaRPr lang="en-IN" sz="25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64131" y="2497171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0</a:t>
              </a:r>
              <a:endParaRPr lang="en-IN" sz="2500" dirty="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 rot="21287627">
              <a:off x="2781389" y="3337541"/>
              <a:ext cx="1557344" cy="258934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31075" y="2946447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1</a:t>
              </a:r>
              <a:endParaRPr lang="en-IN" sz="2500" dirty="0"/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5031377" y="3414090"/>
              <a:ext cx="1861360" cy="288945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11055" y="3010630"/>
              <a:ext cx="4373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0</a:t>
              </a:r>
              <a:endParaRPr lang="en-IN" sz="2500" dirty="0"/>
            </a:p>
          </p:txBody>
        </p:sp>
      </p:grp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98654994"/>
              </p:ext>
            </p:extLst>
          </p:nvPr>
        </p:nvGraphicFramePr>
        <p:xfrm>
          <a:off x="1458842" y="3068960"/>
          <a:ext cx="6910211" cy="3716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475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275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275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81218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 smtClean="0">
                          <a:solidFill>
                            <a:srgbClr val="FF0000"/>
                          </a:solidFill>
                        </a:rPr>
                        <a:t>States</a:t>
                      </a:r>
                      <a:endParaRPr lang="en-IN" sz="2800" dirty="0">
                        <a:solidFill>
                          <a:srgbClr val="FF0000"/>
                        </a:solidFill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IN" sz="2800" dirty="0">
                        <a:solidFill>
                          <a:srgbClr val="FF0000"/>
                        </a:solidFill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n-IN" sz="2800" dirty="0">
                        <a:solidFill>
                          <a:srgbClr val="FF0000"/>
                        </a:solidFill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∆</a:t>
                      </a:r>
                      <a:endParaRPr lang="en-IN" sz="28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715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q</a:t>
                      </a:r>
                      <a:r>
                        <a:rPr lang="en-US" altLang="zh-TW" sz="3200" b="1" baseline="-25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0</a:t>
                      </a:r>
                      <a:endParaRPr lang="en-US" altLang="zh-TW" sz="3200" b="1" baseline="-25000" dirty="0">
                        <a:solidFill>
                          <a:schemeClr val="bg2">
                            <a:lumMod val="10000"/>
                          </a:schemeClr>
                        </a:solidFill>
                        <a:latin typeface="Garamond" pitchFamily="18" charset="0"/>
                        <a:ea typeface="新細明體" pitchFamily="18" charset="-120"/>
                        <a:sym typeface="Symbol" pitchFamily="18" charset="2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Garamond" pitchFamily="18" charset="0"/>
                          <a:ea typeface="新細明體" pitchFamily="18" charset="-120"/>
                          <a:cs typeface="+mn-cs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TW" sz="32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Garamond" pitchFamily="18" charset="0"/>
                          <a:ea typeface="新細明體" pitchFamily="18" charset="-120"/>
                          <a:cs typeface="+mn-cs"/>
                          <a:sym typeface="Symbol" pitchFamily="18" charset="2"/>
                        </a:rPr>
                        <a:t>0</a:t>
                      </a:r>
                      <a:endParaRPr kumimoji="0" lang="en-US" altLang="zh-TW" sz="32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Garamond" pitchFamily="18" charset="0"/>
                        <a:ea typeface="新細明體" pitchFamily="18" charset="-120"/>
                        <a:cs typeface="+mn-cs"/>
                        <a:sym typeface="Symbol" pitchFamily="18" charset="2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q</a:t>
                      </a:r>
                      <a:r>
                        <a:rPr lang="en-US" altLang="zh-TW" sz="3200" b="1" baseline="-25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1</a:t>
                      </a:r>
                      <a:endParaRPr lang="en-US" altLang="zh-TW" sz="3200" b="1" baseline="-25000" dirty="0">
                        <a:solidFill>
                          <a:schemeClr val="bg2">
                            <a:lumMod val="10000"/>
                          </a:schemeClr>
                        </a:solidFill>
                        <a:latin typeface="Garamond" pitchFamily="18" charset="0"/>
                        <a:ea typeface="新細明體" pitchFamily="18" charset="-120"/>
                        <a:sym typeface="Symbol" pitchFamily="18" charset="2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0</a:t>
                      </a:r>
                      <a:endParaRPr lang="en-US" altLang="zh-TW" sz="3200" b="1" baseline="-25000" dirty="0">
                        <a:solidFill>
                          <a:schemeClr val="bg2">
                            <a:lumMod val="10000"/>
                          </a:schemeClr>
                        </a:solidFill>
                        <a:latin typeface="Garamond" pitchFamily="18" charset="0"/>
                        <a:ea typeface="新細明體" pitchFamily="18" charset="-120"/>
                        <a:sym typeface="Symbol" pitchFamily="18" charset="2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715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q</a:t>
                      </a:r>
                      <a:r>
                        <a:rPr lang="en-US" altLang="zh-TW" sz="3200" b="1" baseline="-25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1</a:t>
                      </a:r>
                      <a:endParaRPr lang="en-US" altLang="zh-TW" sz="3200" b="1" baseline="-25000" dirty="0">
                        <a:solidFill>
                          <a:schemeClr val="bg2">
                            <a:lumMod val="10000"/>
                          </a:schemeClr>
                        </a:solidFill>
                        <a:latin typeface="Garamond" pitchFamily="18" charset="0"/>
                        <a:ea typeface="新細明體" pitchFamily="18" charset="-120"/>
                        <a:sym typeface="Symbol" pitchFamily="18" charset="2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q</a:t>
                      </a:r>
                      <a:r>
                        <a:rPr lang="en-US" altLang="zh-TW" sz="3200" b="1" baseline="-25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2</a:t>
                      </a:r>
                      <a:endParaRPr lang="en-US" altLang="zh-TW" sz="3200" b="1" baseline="-25000" dirty="0">
                        <a:solidFill>
                          <a:schemeClr val="bg2">
                            <a:lumMod val="10000"/>
                          </a:schemeClr>
                        </a:solidFill>
                        <a:latin typeface="Garamond" pitchFamily="18" charset="0"/>
                        <a:ea typeface="新細明體" pitchFamily="18" charset="-120"/>
                        <a:sym typeface="Symbol" pitchFamily="18" charset="2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Garamond" pitchFamily="18" charset="0"/>
                          <a:ea typeface="新細明體" pitchFamily="18" charset="-120"/>
                          <a:cs typeface="+mn-cs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TW" sz="32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Garamond" pitchFamily="18" charset="0"/>
                          <a:ea typeface="新細明體" pitchFamily="18" charset="-120"/>
                          <a:cs typeface="+mn-cs"/>
                          <a:sym typeface="Symbol" pitchFamily="18" charset="2"/>
                        </a:rPr>
                        <a:t>0</a:t>
                      </a:r>
                      <a:endParaRPr kumimoji="0" lang="en-US" altLang="zh-TW" sz="32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Garamond" pitchFamily="18" charset="0"/>
                        <a:ea typeface="新細明體" pitchFamily="18" charset="-120"/>
                        <a:cs typeface="+mn-cs"/>
                        <a:sym typeface="Symbol" pitchFamily="18" charset="2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Garamond" pitchFamily="18" charset="0"/>
                          <a:ea typeface="新細明體" pitchFamily="18" charset="-120"/>
                          <a:cs typeface="+mn-cs"/>
                          <a:sym typeface="Symbol" pitchFamily="18" charset="2"/>
                        </a:rPr>
                        <a:t>1</a:t>
                      </a:r>
                      <a:endParaRPr kumimoji="0" lang="en-US" altLang="zh-TW" sz="3200" b="1" i="0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Garamond" pitchFamily="18" charset="0"/>
                        <a:ea typeface="新細明體" pitchFamily="18" charset="-120"/>
                        <a:cs typeface="+mn-cs"/>
                        <a:sym typeface="Symbol" pitchFamily="18" charset="2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715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q</a:t>
                      </a:r>
                      <a:r>
                        <a:rPr lang="en-US" altLang="zh-TW" sz="3200" b="1" baseline="-25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2</a:t>
                      </a:r>
                      <a:endParaRPr lang="en-US" altLang="zh-TW" sz="3200" b="1" baseline="-25000" dirty="0">
                        <a:solidFill>
                          <a:schemeClr val="bg2">
                            <a:lumMod val="10000"/>
                          </a:schemeClr>
                        </a:solidFill>
                        <a:latin typeface="Garamond" pitchFamily="18" charset="0"/>
                        <a:ea typeface="新細明體" pitchFamily="18" charset="-120"/>
                        <a:sym typeface="Symbol" pitchFamily="18" charset="2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q</a:t>
                      </a:r>
                      <a:r>
                        <a:rPr lang="en-US" altLang="zh-TW" sz="3200" b="1" baseline="-25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1</a:t>
                      </a:r>
                      <a:endParaRPr lang="en-US" altLang="zh-TW" sz="3200" b="1" baseline="-25000" dirty="0">
                        <a:solidFill>
                          <a:schemeClr val="bg2">
                            <a:lumMod val="10000"/>
                          </a:schemeClr>
                        </a:solidFill>
                        <a:latin typeface="Garamond" pitchFamily="18" charset="0"/>
                        <a:ea typeface="新細明體" pitchFamily="18" charset="-120"/>
                        <a:sym typeface="Symbol" pitchFamily="18" charset="2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q</a:t>
                      </a:r>
                      <a:r>
                        <a:rPr lang="en-US" altLang="zh-TW" sz="3200" b="1" baseline="-25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2</a:t>
                      </a:r>
                      <a:endParaRPr lang="en-US" altLang="zh-TW" sz="3200" b="1" baseline="-25000" dirty="0">
                        <a:solidFill>
                          <a:schemeClr val="bg2">
                            <a:lumMod val="10000"/>
                          </a:schemeClr>
                        </a:solidFill>
                        <a:latin typeface="Garamond" pitchFamily="18" charset="0"/>
                        <a:ea typeface="新細明體" pitchFamily="18" charset="-120"/>
                        <a:sym typeface="Symbol" pitchFamily="18" charset="2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aramond" pitchFamily="18" charset="0"/>
                          <a:ea typeface="新細明體" pitchFamily="18" charset="-120"/>
                          <a:sym typeface="Symbol" pitchFamily="18" charset="2"/>
                        </a:rPr>
                        <a:t>2</a:t>
                      </a:r>
                      <a:endParaRPr lang="en-US" altLang="zh-TW" sz="3200" b="1" baseline="-25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Garamond" pitchFamily="18" charset="0"/>
                        <a:ea typeface="新細明體" pitchFamily="18" charset="-120"/>
                        <a:sym typeface="Symbol" pitchFamily="18" charset="2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502418" y="5013176"/>
            <a:ext cx="4052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1699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0"/>
            <a:ext cx="7793037" cy="11430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Mealy Machine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571612"/>
            <a:ext cx="9286908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100" dirty="0"/>
              <a:t>A Mealy machine can be described by a 6 </a:t>
            </a:r>
            <a:r>
              <a:rPr lang="en-US" sz="3100" dirty="0" err="1"/>
              <a:t>tuple</a:t>
            </a:r>
            <a:endParaRPr lang="en-US" sz="3100" dirty="0"/>
          </a:p>
          <a:p>
            <a:r>
              <a:rPr lang="en-US" sz="3100" dirty="0"/>
              <a:t>i.e.  </a:t>
            </a:r>
            <a:r>
              <a:rPr lang="en-US" sz="3100" dirty="0" smtClean="0"/>
              <a:t>(Q, ∑, </a:t>
            </a:r>
            <a:r>
              <a:rPr lang="en-US" sz="2800" dirty="0" smtClean="0">
                <a:latin typeface="Arial"/>
                <a:cs typeface="Arial"/>
              </a:rPr>
              <a:t>∆</a:t>
            </a:r>
            <a:r>
              <a:rPr lang="en-US" sz="3100" dirty="0" smtClean="0"/>
              <a:t>, δ, </a:t>
            </a:r>
            <a:r>
              <a:rPr lang="el-GR" sz="2800" i="1" dirty="0" smtClean="0">
                <a:latin typeface="Verdana"/>
                <a:cs typeface="Verdana"/>
              </a:rPr>
              <a:t>λ</a:t>
            </a:r>
            <a:r>
              <a:rPr lang="en-US" sz="3100" dirty="0" smtClean="0"/>
              <a:t>, q</a:t>
            </a:r>
            <a:r>
              <a:rPr lang="en-US" sz="3100" baseline="-25000" dirty="0" smtClean="0"/>
              <a:t>0</a:t>
            </a:r>
            <a:r>
              <a:rPr lang="en-US" sz="3100" dirty="0" smtClean="0"/>
              <a:t>) </a:t>
            </a:r>
            <a:r>
              <a:rPr lang="en-US" sz="3100" dirty="0"/>
              <a:t>where −</a:t>
            </a:r>
          </a:p>
          <a:p>
            <a:r>
              <a:rPr lang="en-US" sz="3200" b="1" dirty="0"/>
              <a:t>Q</a:t>
            </a:r>
            <a:r>
              <a:rPr lang="en-US" sz="3200" dirty="0"/>
              <a:t> is a finite set of states.</a:t>
            </a:r>
          </a:p>
          <a:p>
            <a:r>
              <a:rPr lang="en-US" sz="3200" b="1" dirty="0"/>
              <a:t>∑</a:t>
            </a:r>
            <a:r>
              <a:rPr lang="en-US" sz="3200" dirty="0"/>
              <a:t> is a finite set of symbols called the input alphabet.</a:t>
            </a:r>
          </a:p>
          <a:p>
            <a:r>
              <a:rPr lang="en-US" sz="3200" dirty="0" smtClean="0">
                <a:latin typeface="Arial"/>
                <a:cs typeface="Arial"/>
              </a:rPr>
              <a:t>∆ </a:t>
            </a:r>
            <a:r>
              <a:rPr lang="en-US" sz="3200" dirty="0"/>
              <a:t> is a finite set of symbols called the output alphabet.</a:t>
            </a:r>
          </a:p>
          <a:p>
            <a:r>
              <a:rPr lang="en-US" sz="3200" b="1" dirty="0"/>
              <a:t>δ</a:t>
            </a:r>
            <a:r>
              <a:rPr lang="en-US" sz="3200" dirty="0"/>
              <a:t> is the input transition function where δ: Q × ∑ → Q</a:t>
            </a:r>
          </a:p>
          <a:p>
            <a:r>
              <a:rPr lang="el-GR" sz="3200" i="1" dirty="0" smtClean="0">
                <a:latin typeface="Verdana"/>
                <a:cs typeface="Verdana"/>
              </a:rPr>
              <a:t>λ </a:t>
            </a:r>
            <a:r>
              <a:rPr lang="en-US" sz="3200" dirty="0"/>
              <a:t> is the output function where </a:t>
            </a:r>
            <a:r>
              <a:rPr lang="el-GR" sz="3200" i="1" dirty="0" smtClean="0">
                <a:latin typeface="Verdana"/>
                <a:cs typeface="Verdana"/>
              </a:rPr>
              <a:t>λ </a:t>
            </a:r>
            <a:r>
              <a:rPr lang="en-US" sz="3200" b="1" dirty="0" smtClean="0">
                <a:solidFill>
                  <a:srgbClr val="FF0000"/>
                </a:solidFill>
              </a:rPr>
              <a:t>: </a:t>
            </a:r>
            <a:r>
              <a:rPr lang="en-US" sz="3200" b="1" dirty="0">
                <a:solidFill>
                  <a:srgbClr val="FF0000"/>
                </a:solidFill>
              </a:rPr>
              <a:t>Q × ∑ → </a:t>
            </a:r>
            <a:r>
              <a:rPr lang="en-US" sz="3200" dirty="0" smtClean="0">
                <a:solidFill>
                  <a:srgbClr val="FF0000"/>
                </a:solidFill>
                <a:latin typeface="Arial"/>
                <a:cs typeface="Arial"/>
              </a:rPr>
              <a:t>∆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/>
              <a:t>q</a:t>
            </a:r>
            <a:r>
              <a:rPr lang="en-US" sz="3200" b="1" baseline="-25000" dirty="0"/>
              <a:t>0</a:t>
            </a:r>
            <a:r>
              <a:rPr lang="en-US" sz="3200" dirty="0"/>
              <a:t> is the initial state (q</a:t>
            </a:r>
            <a:r>
              <a:rPr lang="en-US" sz="3200" baseline="-25000" dirty="0"/>
              <a:t>0</a:t>
            </a:r>
            <a:r>
              <a:rPr lang="en-US" sz="3200" dirty="0"/>
              <a:t> ∈ Q).</a:t>
            </a:r>
          </a:p>
          <a:p>
            <a:endParaRPr lang="en-US" sz="31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285720" y="0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Languages</a:t>
            </a: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 is said to be a language over alphabet </a:t>
            </a:r>
            <a:r>
              <a:rPr lang="en">
                <a:solidFill>
                  <a:srgbClr val="FF0000"/>
                </a:solidFill>
              </a:rPr>
              <a:t>Σ</a:t>
            </a:r>
            <a:r>
              <a:rPr lang="en"/>
              <a:t> only if L </a:t>
            </a:r>
            <a:r>
              <a:rPr lang="en">
                <a:solidFill>
                  <a:srgbClr val="0000FF"/>
                </a:solidFill>
              </a:rPr>
              <a:t>⊆ </a:t>
            </a:r>
            <a:r>
              <a:rPr lang="en">
                <a:solidFill>
                  <a:srgbClr val="FF0000"/>
                </a:solidFill>
              </a:rPr>
              <a:t>Σ</a:t>
            </a:r>
            <a:r>
              <a:rPr lang="en" baseline="30000">
                <a:solidFill>
                  <a:srgbClr val="FF0000"/>
                </a:solidFill>
              </a:rPr>
              <a:t>*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Σ</a:t>
            </a:r>
            <a:r>
              <a:rPr lang="en" baseline="30000">
                <a:solidFill>
                  <a:srgbClr val="FF0000"/>
                </a:solidFill>
              </a:rPr>
              <a:t>*  </a:t>
            </a:r>
            <a:r>
              <a:rPr lang="en"/>
              <a:t>Set of all string over the </a:t>
            </a:r>
            <a:r>
              <a:rPr lang="en">
                <a:solidFill>
                  <a:srgbClr val="FF0000"/>
                </a:solidFill>
              </a:rPr>
              <a:t>Σ</a:t>
            </a:r>
            <a:endParaRPr sz="3200" baseline="30000">
              <a:solidFill>
                <a:srgbClr val="FF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0"/>
            <a:ext cx="7793037" cy="642918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Example of Mealy Machine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14348" y="857232"/>
          <a:ext cx="7429550" cy="3261906"/>
        </p:xfrm>
        <a:graphic>
          <a:graphicData uri="http://schemas.openxmlformats.org/drawingml/2006/table">
            <a:tbl>
              <a:tblPr/>
              <a:tblGrid>
                <a:gridCol w="14859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59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859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8591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8591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3706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b="1" dirty="0"/>
                        <a:t>Present state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Next 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70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input = 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input = 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70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Output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Output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370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→ 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/>
                        <a:t>x</a:t>
                      </a:r>
                      <a:r>
                        <a:rPr lang="en-US" sz="2400" b="1" baseline="-25000"/>
                        <a:t>1</a:t>
                      </a:r>
                      <a:endParaRPr lang="en-US" sz="2400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x</a:t>
                      </a:r>
                      <a:r>
                        <a:rPr lang="en-US" sz="2400" b="1" baseline="-25000" dirty="0"/>
                        <a:t>1</a:t>
                      </a:r>
                      <a:endParaRPr lang="en-US" sz="2400" b="1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370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x</a:t>
                      </a:r>
                      <a:r>
                        <a:rPr lang="en-US" sz="2400" b="1" baseline="-25000" dirty="0"/>
                        <a:t>2</a:t>
                      </a:r>
                      <a:endParaRPr lang="en-US" sz="2400" b="1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x</a:t>
                      </a:r>
                      <a:r>
                        <a:rPr lang="en-US" sz="2400" b="1" baseline="-25000" dirty="0"/>
                        <a:t>3</a:t>
                      </a:r>
                      <a:endParaRPr lang="en-US" sz="2400" b="1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370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/>
                        <a:t>x</a:t>
                      </a:r>
                      <a:r>
                        <a:rPr lang="en-US" sz="2400" b="1" baseline="-25000"/>
                        <a:t>3</a:t>
                      </a:r>
                      <a:endParaRPr lang="en-US" sz="2400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x</a:t>
                      </a:r>
                      <a:r>
                        <a:rPr lang="en-US" sz="2400" b="1" baseline="-25000" dirty="0"/>
                        <a:t>1</a:t>
                      </a:r>
                      <a:endParaRPr lang="en-US" sz="2400" b="1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370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/>
                        <a:t>x</a:t>
                      </a:r>
                      <a:r>
                        <a:rPr lang="en-US" sz="2400" b="1" baseline="-25000"/>
                        <a:t>3</a:t>
                      </a:r>
                      <a:endParaRPr lang="en-US" sz="2400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/>
                        <a:t>x</a:t>
                      </a:r>
                      <a:r>
                        <a:rPr lang="en-US" sz="2400" b="1" baseline="-25000" dirty="0"/>
                        <a:t>2</a:t>
                      </a:r>
                      <a:endParaRPr lang="en-US" sz="2400" b="1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40292" name="Picture 4" descr="State Diagram of Mealy Mach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4214818"/>
            <a:ext cx="5357850" cy="240982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714612" y="5274246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43372" y="5786454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15074" y="5286388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57554" y="4786322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/x1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57818" y="4786322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/x3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86314" y="4286256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/x2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57752" y="5357826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/x3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86314" y="6000768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/x1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14678" y="5786454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/x1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85" y="-35979"/>
            <a:ext cx="7793037" cy="829483"/>
          </a:xfrm>
        </p:spPr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Construction of Mealy Machine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0036" y="1061846"/>
            <a:ext cx="8674218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100" b="1" dirty="0" smtClean="0"/>
              <a:t>Question1:</a:t>
            </a:r>
            <a:r>
              <a:rPr lang="en-IN" sz="3100" dirty="0" smtClean="0"/>
              <a:t> Construct a mealy machine that takes binary number as input and produces </a:t>
            </a:r>
            <a:r>
              <a:rPr lang="en-IN" sz="3100" dirty="0" smtClean="0">
                <a:solidFill>
                  <a:srgbClr val="C00000"/>
                </a:solidFill>
              </a:rPr>
              <a:t>1’s complement </a:t>
            </a:r>
            <a:r>
              <a:rPr lang="en-IN" sz="3100" dirty="0" smtClean="0"/>
              <a:t>of that number as output. Assume that string is read LSB to MSB.</a:t>
            </a:r>
          </a:p>
          <a:p>
            <a:pPr algn="just"/>
            <a:r>
              <a:rPr lang="en-IN" sz="3100" b="1" dirty="0" smtClean="0"/>
              <a:t>Solution:</a:t>
            </a:r>
            <a:endParaRPr lang="en-IN" sz="3100" b="1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91243" y="3394975"/>
            <a:ext cx="2805888" cy="3365406"/>
            <a:chOff x="1291243" y="3394975"/>
            <a:chExt cx="2805888" cy="3365406"/>
          </a:xfrm>
        </p:grpSpPr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1823615" y="4844096"/>
              <a:ext cx="1178368" cy="79497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912100749"/>
                </p:ext>
              </p:extLst>
            </p:nvPr>
          </p:nvGraphicFramePr>
          <p:xfrm flipV="1">
            <a:off x="4083807" y="6618740"/>
            <a:ext cx="13324" cy="16501"/>
          </p:xfrm>
          <a:graphic>
            <a:graphicData uri="http://schemas.openxmlformats.org/presentationml/2006/ole">
              <p:oleObj spid="_x0000_s190954" name="Equation" r:id="rId3" imgW="190440" imgH="291960" progId="Equation.3">
                <p:embed/>
              </p:oleObj>
            </a:graphicData>
          </a:graphic>
        </p:graphicFrame>
        <p:grpSp>
          <p:nvGrpSpPr>
            <p:cNvPr id="4" name="Group 3"/>
            <p:cNvGrpSpPr/>
            <p:nvPr/>
          </p:nvGrpSpPr>
          <p:grpSpPr>
            <a:xfrm>
              <a:off x="1291243" y="3394975"/>
              <a:ext cx="2699303" cy="3365406"/>
              <a:chOff x="1291243" y="3394975"/>
              <a:chExt cx="2699303" cy="3365406"/>
            </a:xfrm>
          </p:grpSpPr>
          <p:sp>
            <p:nvSpPr>
              <p:cNvPr id="6" name="Line 32"/>
              <p:cNvSpPr>
                <a:spLocks noChangeShapeType="1"/>
              </p:cNvSpPr>
              <p:nvPr/>
            </p:nvSpPr>
            <p:spPr bwMode="auto">
              <a:xfrm>
                <a:off x="1291243" y="5299429"/>
                <a:ext cx="521312" cy="100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Freeform 18"/>
              <p:cNvSpPr>
                <a:spLocks/>
              </p:cNvSpPr>
              <p:nvPr/>
            </p:nvSpPr>
            <p:spPr bwMode="auto">
              <a:xfrm>
                <a:off x="2026713" y="3787280"/>
                <a:ext cx="757935" cy="1122047"/>
              </a:xfrm>
              <a:custGeom>
                <a:avLst/>
                <a:gdLst/>
                <a:ahLst/>
                <a:cxnLst>
                  <a:cxn ang="0">
                    <a:pos x="160" y="680"/>
                  </a:cxn>
                  <a:cxn ang="0">
                    <a:pos x="16" y="200"/>
                  </a:cxn>
                  <a:cxn ang="0">
                    <a:pos x="256" y="8"/>
                  </a:cxn>
                  <a:cxn ang="0">
                    <a:pos x="496" y="152"/>
                  </a:cxn>
                  <a:cxn ang="0">
                    <a:pos x="352" y="632"/>
                  </a:cxn>
                </a:cxnLst>
                <a:rect l="0" t="0" r="r" b="b"/>
                <a:pathLst>
                  <a:path w="512" h="680">
                    <a:moveTo>
                      <a:pt x="160" y="680"/>
                    </a:moveTo>
                    <a:cubicBezTo>
                      <a:pt x="80" y="496"/>
                      <a:pt x="0" y="312"/>
                      <a:pt x="16" y="200"/>
                    </a:cubicBezTo>
                    <a:cubicBezTo>
                      <a:pt x="32" y="88"/>
                      <a:pt x="176" y="16"/>
                      <a:pt x="256" y="8"/>
                    </a:cubicBezTo>
                    <a:cubicBezTo>
                      <a:pt x="336" y="0"/>
                      <a:pt x="480" y="48"/>
                      <a:pt x="496" y="152"/>
                    </a:cubicBezTo>
                    <a:cubicBezTo>
                      <a:pt x="512" y="256"/>
                      <a:pt x="432" y="444"/>
                      <a:pt x="352" y="632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161303" y="4941454"/>
                <a:ext cx="818060" cy="543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 smtClean="0"/>
                  <a:t>q</a:t>
                </a:r>
                <a:r>
                  <a:rPr lang="en-IN" sz="2800" b="1" baseline="-25000" dirty="0" smtClean="0"/>
                  <a:t>0</a:t>
                </a:r>
                <a:endParaRPr lang="en-US" sz="2500" b="1" dirty="0"/>
              </a:p>
            </p:txBody>
          </p:sp>
          <p:graphicFrame>
            <p:nvGraphicFramePr>
              <p:cNvPr id="19" name="Object 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1365281531"/>
                  </p:ext>
                </p:extLst>
              </p:nvPr>
            </p:nvGraphicFramePr>
            <p:xfrm>
              <a:off x="3980183" y="6595639"/>
              <a:ext cx="10363" cy="13201"/>
            </p:xfrm>
            <a:graphic>
              <a:graphicData uri="http://schemas.openxmlformats.org/presentationml/2006/ole">
                <p:oleObj spid="_x0000_s190955" name="Equation" r:id="rId4" imgW="139680" imgH="279360" progId="Equation.3">
                  <p:embed/>
                </p:oleObj>
              </a:graphicData>
            </a:graphic>
          </p:graphicFrame>
          <p:sp>
            <p:nvSpPr>
              <p:cNvPr id="23" name="TextBox 22"/>
              <p:cNvSpPr txBox="1"/>
              <p:nvPr/>
            </p:nvSpPr>
            <p:spPr>
              <a:xfrm>
                <a:off x="2218288" y="3394975"/>
                <a:ext cx="7610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 smtClean="0"/>
                  <a:t>0/1</a:t>
                </a:r>
                <a:endParaRPr lang="en-IN" sz="2500" dirty="0"/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 rot="10219872">
                <a:off x="2132586" y="5638334"/>
                <a:ext cx="757935" cy="1122047"/>
              </a:xfrm>
              <a:custGeom>
                <a:avLst/>
                <a:gdLst/>
                <a:ahLst/>
                <a:cxnLst>
                  <a:cxn ang="0">
                    <a:pos x="160" y="680"/>
                  </a:cxn>
                  <a:cxn ang="0">
                    <a:pos x="16" y="200"/>
                  </a:cxn>
                  <a:cxn ang="0">
                    <a:pos x="256" y="8"/>
                  </a:cxn>
                  <a:cxn ang="0">
                    <a:pos x="496" y="152"/>
                  </a:cxn>
                  <a:cxn ang="0">
                    <a:pos x="352" y="632"/>
                  </a:cxn>
                </a:cxnLst>
                <a:rect l="0" t="0" r="r" b="b"/>
                <a:pathLst>
                  <a:path w="512" h="680">
                    <a:moveTo>
                      <a:pt x="160" y="680"/>
                    </a:moveTo>
                    <a:cubicBezTo>
                      <a:pt x="80" y="496"/>
                      <a:pt x="0" y="312"/>
                      <a:pt x="16" y="200"/>
                    </a:cubicBezTo>
                    <a:cubicBezTo>
                      <a:pt x="32" y="88"/>
                      <a:pt x="176" y="16"/>
                      <a:pt x="256" y="8"/>
                    </a:cubicBezTo>
                    <a:cubicBezTo>
                      <a:pt x="336" y="0"/>
                      <a:pt x="480" y="48"/>
                      <a:pt x="496" y="152"/>
                    </a:cubicBezTo>
                    <a:cubicBezTo>
                      <a:pt x="512" y="256"/>
                      <a:pt x="432" y="444"/>
                      <a:pt x="352" y="632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818954" y="6201950"/>
                <a:ext cx="7610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 smtClean="0"/>
                  <a:t>1/0</a:t>
                </a:r>
                <a:endParaRPr lang="en-IN" sz="2500" dirty="0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4290985" y="2986256"/>
            <a:ext cx="371760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∑={0,1</a:t>
            </a:r>
            <a:r>
              <a:rPr lang="en-US" sz="2000" dirty="0" smtClean="0"/>
              <a:t>}</a:t>
            </a:r>
          </a:p>
          <a:p>
            <a:pPr algn="just"/>
            <a:r>
              <a:rPr lang="en-US" dirty="0" smtClean="0">
                <a:latin typeface="Arial"/>
                <a:cs typeface="Arial"/>
              </a:rPr>
              <a:t>∆</a:t>
            </a:r>
            <a:r>
              <a:rPr lang="en-US" dirty="0">
                <a:latin typeface="Arial"/>
                <a:cs typeface="Arial"/>
              </a:rPr>
              <a:t>= {</a:t>
            </a:r>
            <a:r>
              <a:rPr lang="en-US" dirty="0" smtClean="0">
                <a:latin typeface="Arial"/>
                <a:cs typeface="Arial"/>
              </a:rPr>
              <a:t>0,1}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8920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85" y="-35979"/>
            <a:ext cx="7793037" cy="829483"/>
          </a:xfrm>
        </p:spPr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Construction of Mealy Machine</a:t>
            </a:r>
            <a:endParaRPr lang="en-IN" dirty="0">
              <a:solidFill>
                <a:srgbClr val="FF0000"/>
              </a:solidFill>
            </a:endParaRPr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39067343"/>
              </p:ext>
            </p:extLst>
          </p:nvPr>
        </p:nvGraphicFramePr>
        <p:xfrm>
          <a:off x="6688498" y="5444155"/>
          <a:ext cx="33444" cy="26401"/>
        </p:xfrm>
        <a:graphic>
          <a:graphicData uri="http://schemas.openxmlformats.org/presentationml/2006/ole">
            <p:oleObj spid="_x0000_s318656" name="Equation" r:id="rId3" imgW="304536" imgH="355292" progId="Equation.3">
              <p:embed/>
            </p:oleObj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07504" y="1233767"/>
            <a:ext cx="8856984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100" dirty="0" smtClean="0">
                <a:solidFill>
                  <a:srgbClr val="C00000"/>
                </a:solidFill>
              </a:rPr>
              <a:t>Question1:</a:t>
            </a:r>
            <a:r>
              <a:rPr lang="en-IN" sz="3100" dirty="0" smtClean="0"/>
              <a:t> Construct a mealy machine that takes binary number as input and produces </a:t>
            </a:r>
            <a:r>
              <a:rPr lang="en-IN" sz="3100" dirty="0" smtClean="0">
                <a:solidFill>
                  <a:srgbClr val="C00000"/>
                </a:solidFill>
              </a:rPr>
              <a:t>2’s complement </a:t>
            </a:r>
            <a:r>
              <a:rPr lang="en-IN" sz="3100" dirty="0" smtClean="0"/>
              <a:t>of that number as output. Assume that string is read LSB to MSB and end carry is discarded.</a:t>
            </a:r>
          </a:p>
          <a:p>
            <a:pPr algn="just"/>
            <a:r>
              <a:rPr lang="en-IN" sz="3100" dirty="0" smtClean="0">
                <a:solidFill>
                  <a:srgbClr val="C00000"/>
                </a:solidFill>
              </a:rPr>
              <a:t>Solution:  Hint</a:t>
            </a:r>
            <a:endParaRPr lang="en-IN" sz="3100" dirty="0">
              <a:solidFill>
                <a:srgbClr val="C00000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52776" y="3590061"/>
            <a:ext cx="5898010" cy="3139081"/>
            <a:chOff x="352776" y="3590061"/>
            <a:chExt cx="5898010" cy="3139081"/>
          </a:xfrm>
        </p:grpSpPr>
        <p:sp>
          <p:nvSpPr>
            <p:cNvPr id="6" name="Line 32"/>
            <p:cNvSpPr>
              <a:spLocks noChangeShapeType="1"/>
            </p:cNvSpPr>
            <p:nvPr/>
          </p:nvSpPr>
          <p:spPr bwMode="auto">
            <a:xfrm>
              <a:off x="2100379" y="5258456"/>
              <a:ext cx="1865831" cy="29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3977270" y="4795971"/>
              <a:ext cx="1178368" cy="79497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auto">
            <a:xfrm>
              <a:off x="4180368" y="3739155"/>
              <a:ext cx="757935" cy="1122047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4115954636"/>
                </p:ext>
              </p:extLst>
            </p:nvPr>
          </p:nvGraphicFramePr>
          <p:xfrm flipV="1">
            <a:off x="6237462" y="6618740"/>
            <a:ext cx="13324" cy="16501"/>
          </p:xfrm>
          <a:graphic>
            <a:graphicData uri="http://schemas.openxmlformats.org/presentationml/2006/ole">
              <p:oleObj spid="_x0000_s318657" name="Equation" r:id="rId4" imgW="190440" imgH="291960" progId="Equation.3">
                <p:embed/>
              </p:oleObj>
            </a:graphicData>
          </a:graphic>
        </p:graphicFrame>
        <p:graphicFrame>
          <p:nvGraphicFramePr>
            <p:cNvPr id="19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1275573089"/>
                </p:ext>
              </p:extLst>
            </p:nvPr>
          </p:nvGraphicFramePr>
          <p:xfrm>
            <a:off x="6133838" y="6595639"/>
            <a:ext cx="10363" cy="13201"/>
          </p:xfrm>
          <a:graphic>
            <a:graphicData uri="http://schemas.openxmlformats.org/presentationml/2006/ole">
              <p:oleObj spid="_x0000_s318658" name="Equation" r:id="rId5" imgW="139680" imgH="279360" progId="Equation.3">
                <p:embed/>
              </p:oleObj>
            </a:graphicData>
          </a:graphic>
        </p:graphicFrame>
        <p:sp>
          <p:nvSpPr>
            <p:cNvPr id="30" name="Oval 8"/>
            <p:cNvSpPr>
              <a:spLocks noChangeArrowheads="1"/>
            </p:cNvSpPr>
            <p:nvPr/>
          </p:nvSpPr>
          <p:spPr bwMode="auto">
            <a:xfrm>
              <a:off x="885148" y="4844096"/>
              <a:ext cx="1178368" cy="79497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1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3402978629"/>
                </p:ext>
              </p:extLst>
            </p:nvPr>
          </p:nvGraphicFramePr>
          <p:xfrm flipV="1">
            <a:off x="4083807" y="6317952"/>
            <a:ext cx="13324" cy="16501"/>
          </p:xfrm>
          <a:graphic>
            <a:graphicData uri="http://schemas.openxmlformats.org/presentationml/2006/ole">
              <p:oleObj spid="_x0000_s318659" name="Equation" r:id="rId6" imgW="190440" imgH="291960" progId="Equation.3">
                <p:embed/>
              </p:oleObj>
            </a:graphicData>
          </a:graphic>
        </p:graphicFrame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52776" y="5299429"/>
              <a:ext cx="521312" cy="100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1088246" y="3787280"/>
              <a:ext cx="757935" cy="1122047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22836" y="4941454"/>
              <a:ext cx="818060" cy="543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/>
                <a:t>q</a:t>
              </a:r>
              <a:r>
                <a:rPr lang="en-IN" sz="2800" b="1" baseline="-25000" dirty="0" smtClean="0"/>
                <a:t>0</a:t>
              </a:r>
              <a:endParaRPr lang="en-US" sz="2500" b="1" dirty="0"/>
            </a:p>
          </p:txBody>
        </p:sp>
        <p:graphicFrame>
          <p:nvGraphicFramePr>
            <p:cNvPr id="36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3972202529"/>
                </p:ext>
              </p:extLst>
            </p:nvPr>
          </p:nvGraphicFramePr>
          <p:xfrm>
            <a:off x="3980183" y="6294851"/>
            <a:ext cx="10363" cy="13201"/>
          </p:xfrm>
          <a:graphic>
            <a:graphicData uri="http://schemas.openxmlformats.org/presentationml/2006/ole">
              <p:oleObj spid="_x0000_s318660" name="Equation" r:id="rId7" imgW="139680" imgH="279360" progId="Equation.3">
                <p:embed/>
              </p:oleObj>
            </a:graphicData>
          </a:graphic>
        </p:graphicFrame>
        <p:sp>
          <p:nvSpPr>
            <p:cNvPr id="37" name="TextBox 36"/>
            <p:cNvSpPr txBox="1"/>
            <p:nvPr/>
          </p:nvSpPr>
          <p:spPr>
            <a:xfrm>
              <a:off x="1728910" y="3590061"/>
              <a:ext cx="7610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0/0</a:t>
              </a:r>
              <a:endParaRPr lang="en-IN" sz="2500" dirty="0"/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 rot="10219872">
              <a:off x="4340271" y="5607095"/>
              <a:ext cx="757935" cy="1122047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07069" y="6093296"/>
              <a:ext cx="7610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1/0</a:t>
              </a:r>
              <a:endParaRPr lang="en-IN" sz="25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87566" y="4856404"/>
              <a:ext cx="50045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800" b="1" dirty="0"/>
                <a:t>q</a:t>
              </a:r>
              <a:r>
                <a:rPr lang="en-IN" sz="2800" b="1" baseline="-25000" dirty="0"/>
                <a:t>1</a:t>
              </a:r>
              <a:endParaRPr lang="en-IN" sz="2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963053" y="3820700"/>
              <a:ext cx="7610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0/1</a:t>
              </a:r>
              <a:endParaRPr lang="en-IN" sz="25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53984" y="4736321"/>
              <a:ext cx="7610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1/1</a:t>
              </a:r>
              <a:endParaRPr lang="en-IN" sz="250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754245" y="3590061"/>
            <a:ext cx="3364540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MSB                               LSB</a:t>
            </a:r>
          </a:p>
          <a:p>
            <a:r>
              <a:rPr lang="en-IN" sz="2500" dirty="0" smtClean="0"/>
              <a:t>1  1  1  0  1  1  0  0</a:t>
            </a:r>
          </a:p>
          <a:p>
            <a:r>
              <a:rPr lang="en-IN" sz="2500" dirty="0" smtClean="0"/>
              <a:t>0  0  0  1  0  0  1  1  </a:t>
            </a:r>
            <a:r>
              <a:rPr lang="en-IN" sz="2500" dirty="0" smtClean="0">
                <a:solidFill>
                  <a:srgbClr val="C00000"/>
                </a:solidFill>
              </a:rPr>
              <a:t>1’s</a:t>
            </a:r>
          </a:p>
          <a:p>
            <a:r>
              <a:rPr lang="en-IN" sz="2500" dirty="0"/>
              <a:t>	</a:t>
            </a:r>
            <a:r>
              <a:rPr lang="en-IN" sz="2500" dirty="0" smtClean="0"/>
              <a:t>	       1  </a:t>
            </a:r>
            <a:r>
              <a:rPr lang="en-IN" sz="2500" dirty="0" smtClean="0">
                <a:solidFill>
                  <a:srgbClr val="C00000"/>
                </a:solidFill>
              </a:rPr>
              <a:t>2’s</a:t>
            </a:r>
          </a:p>
          <a:p>
            <a:endParaRPr lang="en-IN" sz="2500" dirty="0" smtClean="0"/>
          </a:p>
          <a:p>
            <a:r>
              <a:rPr lang="en-IN" sz="2500" dirty="0" smtClean="0"/>
              <a:t>0  0  0  1  0  1  0  0  </a:t>
            </a:r>
            <a:r>
              <a:rPr lang="en-IN" sz="2500" dirty="0" smtClean="0">
                <a:solidFill>
                  <a:srgbClr val="C00000"/>
                </a:solidFill>
              </a:rPr>
              <a:t>2’s</a:t>
            </a:r>
            <a:endParaRPr lang="en-IN" sz="2500" dirty="0">
              <a:solidFill>
                <a:srgbClr val="C00000"/>
              </a:solidFill>
            </a:endParaRPr>
          </a:p>
          <a:p>
            <a:endParaRPr lang="en-IN" sz="2500" dirty="0" smtClean="0"/>
          </a:p>
          <a:p>
            <a:r>
              <a:rPr lang="en-IN" dirty="0" smtClean="0">
                <a:solidFill>
                  <a:srgbClr val="C00000"/>
                </a:solidFill>
              </a:rPr>
              <a:t>1’s Complement</a:t>
            </a:r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8428122" y="3140968"/>
            <a:ext cx="0" cy="570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7596336" y="3985042"/>
            <a:ext cx="1008112" cy="29269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24128" y="5182815"/>
            <a:ext cx="32403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724128" y="5877270"/>
            <a:ext cx="32403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7575412" y="5507727"/>
            <a:ext cx="1008112" cy="29269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Left Brace 53"/>
          <p:cNvSpPr/>
          <p:nvPr/>
        </p:nvSpPr>
        <p:spPr>
          <a:xfrm rot="16200000">
            <a:off x="6440828" y="5277890"/>
            <a:ext cx="411608" cy="1456662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786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793137" cy="11430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Difference b/w Moore &amp; Mealy Machine</a:t>
            </a:r>
            <a:endParaRPr 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5" name="Chart Placeholder 4"/>
          <p:cNvGraphicFramePr>
            <a:graphicFrameLocks noGrp="1"/>
          </p:cNvGraphicFramePr>
          <p:nvPr>
            <p:ph type="chart" sz="half" idx="1"/>
            <p:extLst>
              <p:ext uri="{D42A27DB-BD31-4B8C-83A1-F6EECF244321}">
                <p14:modId xmlns="" xmlns:p14="http://schemas.microsoft.com/office/powerpoint/2010/main" val="1592397849"/>
              </p:ext>
            </p:extLst>
          </p:nvPr>
        </p:nvGraphicFramePr>
        <p:xfrm>
          <a:off x="71438" y="1285860"/>
          <a:ext cx="9001156" cy="5450332"/>
        </p:xfrm>
        <a:graphic>
          <a:graphicData uri="http://schemas.openxmlformats.org/drawingml/2006/table">
            <a:tbl>
              <a:tblPr/>
              <a:tblGrid>
                <a:gridCol w="45005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005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1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Moore Machine</a:t>
                      </a:r>
                    </a:p>
                  </a:txBody>
                  <a:tcPr marL="42570" marR="42570" marT="42570" marB="4257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Mealy Machine</a:t>
                      </a:r>
                    </a:p>
                  </a:txBody>
                  <a:tcPr marL="42570" marR="42570" marT="42570" marB="4257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76161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/>
                        <a:t>Output depends only upon the present state. </a:t>
                      </a:r>
                    </a:p>
                  </a:txBody>
                  <a:tcPr marL="42570" marR="42570" marT="42570" marB="4257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Output depends both upon the present state and the present input</a:t>
                      </a:r>
                    </a:p>
                    <a:p>
                      <a:pPr fontAlgn="t"/>
                      <a:endParaRPr lang="en-US" sz="2000" b="1" dirty="0"/>
                    </a:p>
                  </a:txBody>
                  <a:tcPr marL="42570" marR="42570" marT="42570" marB="4257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0824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/>
                        <a:t>Generally, it has more states than Mealy Machine. </a:t>
                      </a:r>
                    </a:p>
                  </a:txBody>
                  <a:tcPr marL="42570" marR="42570" marT="42570" marB="4257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Generally, it has fewer states than Moore Machine.</a:t>
                      </a:r>
                    </a:p>
                    <a:p>
                      <a:pPr fontAlgn="t"/>
                      <a:endParaRPr lang="en-US" sz="2000" b="1" dirty="0"/>
                    </a:p>
                  </a:txBody>
                  <a:tcPr marL="42570" marR="42570" marT="42570" marB="4257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5217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b="1" dirty="0"/>
                        <a:t>The value of the output function is a function of the current state and the changes at the clock edges, whenever state changes occur. </a:t>
                      </a:r>
                    </a:p>
                  </a:txBody>
                  <a:tcPr marL="42570" marR="42570" marT="42570" marB="4257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The value of the output function is a function of the transitions and the changes, when the input logic on the present state is done.</a:t>
                      </a:r>
                    </a:p>
                    <a:p>
                      <a:pPr fontAlgn="t"/>
                      <a:endParaRPr lang="en-US" sz="2000" b="1" dirty="0"/>
                    </a:p>
                  </a:txBody>
                  <a:tcPr marL="42570" marR="42570" marT="42570" marB="4257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452172">
                <a:tc>
                  <a:txBody>
                    <a:bodyPr/>
                    <a:lstStyle/>
                    <a:p>
                      <a:pPr marL="0" marR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In Moore machines, more logic is required to decode the outputs resulting in more circuit delays. They generally react one clock cycle later.</a:t>
                      </a:r>
                    </a:p>
                  </a:txBody>
                  <a:tcPr marL="42570" marR="42570" marT="42570" marB="4257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Mealy machines react faster to inputs. They generally react in the same clock cycle.</a:t>
                      </a:r>
                    </a:p>
                    <a:p>
                      <a:pPr fontAlgn="t"/>
                      <a:endParaRPr lang="en-US" sz="2000" b="1" dirty="0"/>
                    </a:p>
                  </a:txBody>
                  <a:tcPr marL="42570" marR="42570" marT="42570" marB="4257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2910" y="0"/>
            <a:ext cx="7793037" cy="114300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Conversion: Moore to Mealy Machine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1472" y="1643050"/>
            <a:ext cx="828680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700" b="1" dirty="0"/>
              <a:t>Input</a:t>
            </a:r>
            <a:r>
              <a:rPr lang="en-US" sz="2700" dirty="0"/>
              <a:t> − Moore Machine</a:t>
            </a:r>
          </a:p>
          <a:p>
            <a:pPr algn="just"/>
            <a:r>
              <a:rPr lang="en-US" sz="2700" b="1" dirty="0"/>
              <a:t>Output</a:t>
            </a:r>
            <a:r>
              <a:rPr lang="en-US" sz="2700" dirty="0"/>
              <a:t> − Mealy Machine</a:t>
            </a:r>
          </a:p>
          <a:p>
            <a:pPr algn="just"/>
            <a:r>
              <a:rPr lang="en-US" sz="2700" b="1" dirty="0"/>
              <a:t>Step 1</a:t>
            </a:r>
            <a:r>
              <a:rPr lang="en-US" sz="2700" dirty="0"/>
              <a:t> − Take a blank Mealy Machine transition table format.</a:t>
            </a:r>
          </a:p>
          <a:p>
            <a:pPr algn="just"/>
            <a:r>
              <a:rPr lang="en-US" sz="2700" b="1" dirty="0"/>
              <a:t>Step 2</a:t>
            </a:r>
            <a:r>
              <a:rPr lang="en-US" sz="2700" dirty="0"/>
              <a:t> − Copy all the Moore Machine transition states into this table format.</a:t>
            </a:r>
          </a:p>
          <a:p>
            <a:pPr algn="just"/>
            <a:r>
              <a:rPr lang="en-US" sz="2700" b="1" dirty="0"/>
              <a:t>Step 3</a:t>
            </a:r>
            <a:r>
              <a:rPr lang="en-US" sz="2700" dirty="0"/>
              <a:t> − Check the present states and their corresponding outputs in the Moore Machine state table; if for a state </a:t>
            </a:r>
            <a:r>
              <a:rPr lang="en-US" sz="2700" dirty="0" err="1"/>
              <a:t>Q</a:t>
            </a:r>
            <a:r>
              <a:rPr lang="en-US" sz="2700" baseline="-25000" dirty="0" err="1"/>
              <a:t>i</a:t>
            </a:r>
            <a:r>
              <a:rPr lang="en-US" sz="2700" dirty="0"/>
              <a:t> output is m, copy it into the output columns of the Mealy Machine state table wherever </a:t>
            </a:r>
            <a:r>
              <a:rPr lang="en-US" sz="2700" dirty="0" err="1"/>
              <a:t>Q</a:t>
            </a:r>
            <a:r>
              <a:rPr lang="en-US" sz="2700" baseline="-25000" dirty="0" err="1"/>
              <a:t>i</a:t>
            </a:r>
            <a:r>
              <a:rPr lang="en-US" sz="2700" dirty="0"/>
              <a:t> appears in the next state.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7620" y="1071546"/>
            <a:ext cx="2571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rgbClr val="C00000"/>
                </a:solidFill>
              </a:rPr>
              <a:t>Algorithm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0"/>
            <a:ext cx="7793037" cy="1000108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Convert given Moore M/C to Mealy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59532" y="985399"/>
            <a:ext cx="7912472" cy="2515609"/>
            <a:chOff x="734095" y="3771721"/>
            <a:chExt cx="7912472" cy="2943427"/>
          </a:xfrm>
        </p:grpSpPr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1893699" y="5183764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4649794" y="5183764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31"/>
            <p:cNvSpPr>
              <a:spLocks/>
            </p:cNvSpPr>
            <p:nvPr/>
          </p:nvSpPr>
          <p:spPr bwMode="auto">
            <a:xfrm flipV="1">
              <a:off x="5286380" y="5960902"/>
              <a:ext cx="2643206" cy="325618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32"/>
            <p:cNvSpPr>
              <a:spLocks noChangeShapeType="1"/>
            </p:cNvSpPr>
            <p:nvPr/>
          </p:nvSpPr>
          <p:spPr bwMode="auto">
            <a:xfrm>
              <a:off x="734095" y="5608671"/>
              <a:ext cx="11232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2" name="Object 1"/>
            <p:cNvGraphicFramePr>
              <a:graphicFrameLocks noChangeAspect="1"/>
            </p:cNvGraphicFramePr>
            <p:nvPr/>
          </p:nvGraphicFramePr>
          <p:xfrm>
            <a:off x="3714744" y="5175084"/>
            <a:ext cx="488503" cy="311599"/>
          </p:xfrm>
          <a:graphic>
            <a:graphicData uri="http://schemas.openxmlformats.org/presentationml/2006/ole">
              <p:oleObj spid="_x0000_s279386" name="Equation" r:id="rId4" imgW="6400800" imgH="6705600" progId="Equation.3">
                <p:embed/>
              </p:oleObj>
            </a:graphicData>
          </a:graphic>
        </p:graphicFrame>
        <p:graphicFrame>
          <p:nvGraphicFramePr>
            <p:cNvPr id="13" name="Object 7"/>
            <p:cNvGraphicFramePr>
              <a:graphicFrameLocks noChangeAspect="1"/>
            </p:cNvGraphicFramePr>
            <p:nvPr/>
          </p:nvGraphicFramePr>
          <p:xfrm flipV="1">
            <a:off x="5572132" y="3771721"/>
            <a:ext cx="488503" cy="343297"/>
          </p:xfrm>
          <a:graphic>
            <a:graphicData uri="http://schemas.openxmlformats.org/presentationml/2006/ole">
              <p:oleObj spid="_x0000_s279387" name="Equation" r:id="rId5" imgW="6400800" imgH="6705600" progId="Equation.3">
                <p:embed/>
              </p:oleObj>
            </a:graphicData>
          </a:graphic>
        </p:graphicFrame>
        <p:graphicFrame>
          <p:nvGraphicFramePr>
            <p:cNvPr id="14" name="Object 9"/>
            <p:cNvGraphicFramePr>
              <a:graphicFrameLocks noChangeAspect="1"/>
            </p:cNvGraphicFramePr>
            <p:nvPr/>
          </p:nvGraphicFramePr>
          <p:xfrm>
            <a:off x="5270245" y="5517987"/>
            <a:ext cx="35865" cy="25400"/>
          </p:xfrm>
          <a:graphic>
            <a:graphicData uri="http://schemas.openxmlformats.org/presentationml/2006/ole">
              <p:oleObj spid="_x0000_s279388" name="Equation" r:id="rId6" imgW="304536" imgH="355292" progId="Equation.3">
                <p:embed/>
              </p:oleObj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4985548" y="5246522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/>
                <a:t>B/0</a:t>
              </a:r>
              <a:endParaRPr lang="en-US" sz="2800" b="1" dirty="0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2123361" y="4167022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7" name="Object 6"/>
            <p:cNvGraphicFramePr>
              <a:graphicFrameLocks noChangeAspect="1"/>
            </p:cNvGraphicFramePr>
            <p:nvPr/>
          </p:nvGraphicFramePr>
          <p:xfrm>
            <a:off x="2428161" y="4191008"/>
            <a:ext cx="279400" cy="381000"/>
          </p:xfrm>
          <a:graphic>
            <a:graphicData uri="http://schemas.openxmlformats.org/presentationml/2006/ole">
              <p:oleObj spid="_x0000_s279389" name="Equation" r:id="rId7" imgW="6705600" imgH="9144000" progId="Equation.3">
                <p:embed/>
              </p:oleObj>
            </a:graphicData>
          </a:graphic>
        </p:graphicFrame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5180115" y="4127324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9" name="Object 6"/>
            <p:cNvGraphicFramePr>
              <a:graphicFrameLocks noChangeAspect="1"/>
            </p:cNvGraphicFramePr>
            <p:nvPr/>
          </p:nvGraphicFramePr>
          <p:xfrm>
            <a:off x="6429388" y="5175084"/>
            <a:ext cx="279400" cy="381000"/>
          </p:xfrm>
          <a:graphic>
            <a:graphicData uri="http://schemas.openxmlformats.org/presentationml/2006/ole">
              <p:oleObj spid="_x0000_s279390" name="Equation" r:id="rId8" imgW="6705600" imgH="9144000" progId="Equation.3">
                <p:embed/>
              </p:oleObj>
            </a:graphicData>
          </a:graphic>
        </p:graphicFrame>
        <p:sp>
          <p:nvSpPr>
            <p:cNvPr id="20" name="TextBox 19"/>
            <p:cNvSpPr txBox="1"/>
            <p:nvPr/>
          </p:nvSpPr>
          <p:spPr>
            <a:xfrm>
              <a:off x="2194799" y="5270332"/>
              <a:ext cx="7858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 smtClean="0"/>
                <a:t>A/0</a:t>
              </a:r>
              <a:endParaRPr lang="en-US" sz="2500" b="1" dirty="0"/>
            </a:p>
          </p:txBody>
        </p:sp>
        <p:cxnSp>
          <p:nvCxnSpPr>
            <p:cNvPr id="23" name="Straight Arrow Connector 22"/>
            <p:cNvCxnSpPr>
              <a:stCxn id="8" idx="6"/>
              <a:endCxn id="9" idx="2"/>
            </p:cNvCxnSpPr>
            <p:nvPr/>
          </p:nvCxnSpPr>
          <p:spPr>
            <a:xfrm>
              <a:off x="3157366" y="5566181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9"/>
            <p:cNvSpPr>
              <a:spLocks noChangeArrowheads="1"/>
            </p:cNvSpPr>
            <p:nvPr/>
          </p:nvSpPr>
          <p:spPr bwMode="auto">
            <a:xfrm>
              <a:off x="7382900" y="5246522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18654" y="5309280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/>
                <a:t>C/1</a:t>
              </a:r>
              <a:endParaRPr lang="en-US" sz="2800" b="1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5857884" y="5603712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83304" name="Object 8"/>
            <p:cNvGraphicFramePr>
              <a:graphicFrameLocks noChangeAspect="1"/>
            </p:cNvGraphicFramePr>
            <p:nvPr/>
          </p:nvGraphicFramePr>
          <p:xfrm>
            <a:off x="6369066" y="5935504"/>
            <a:ext cx="488950" cy="311150"/>
          </p:xfrm>
          <a:graphic>
            <a:graphicData uri="http://schemas.openxmlformats.org/presentationml/2006/ole">
              <p:oleObj spid="_x0000_s279391" name="Equation" r:id="rId9" imgW="6400800" imgH="6705600" progId="Equation.3">
                <p:embed/>
              </p:oleObj>
            </a:graphicData>
          </a:graphic>
        </p:graphicFrame>
        <p:sp>
          <p:nvSpPr>
            <p:cNvPr id="29" name="Freeform 31"/>
            <p:cNvSpPr>
              <a:spLocks/>
            </p:cNvSpPr>
            <p:nvPr/>
          </p:nvSpPr>
          <p:spPr bwMode="auto">
            <a:xfrm flipV="1">
              <a:off x="2571736" y="6000768"/>
              <a:ext cx="5429288" cy="714380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83305" name="Object 9"/>
            <p:cNvGraphicFramePr>
              <a:graphicFrameLocks noChangeAspect="1"/>
            </p:cNvGraphicFramePr>
            <p:nvPr/>
          </p:nvGraphicFramePr>
          <p:xfrm>
            <a:off x="4649790" y="6262710"/>
            <a:ext cx="279400" cy="381000"/>
          </p:xfrm>
          <a:graphic>
            <a:graphicData uri="http://schemas.openxmlformats.org/presentationml/2006/ole">
              <p:oleObj spid="_x0000_s279392" name="Equation" r:id="rId10" imgW="6705600" imgH="9144000" progId="Equation.3">
                <p:embed/>
              </p:oleObj>
            </a:graphicData>
          </a:graphic>
        </p:graphicFrame>
      </p:grpSp>
      <p:grpSp>
        <p:nvGrpSpPr>
          <p:cNvPr id="4" name="Group 3"/>
          <p:cNvGrpSpPr/>
          <p:nvPr/>
        </p:nvGrpSpPr>
        <p:grpSpPr>
          <a:xfrm>
            <a:off x="659532" y="3632008"/>
            <a:ext cx="7912472" cy="2998320"/>
            <a:chOff x="659532" y="3632008"/>
            <a:chExt cx="7912472" cy="2998320"/>
          </a:xfrm>
        </p:grpSpPr>
        <p:sp>
          <p:nvSpPr>
            <p:cNvPr id="28" name="Oval 8"/>
            <p:cNvSpPr>
              <a:spLocks noChangeArrowheads="1"/>
            </p:cNvSpPr>
            <p:nvPr/>
          </p:nvSpPr>
          <p:spPr bwMode="auto">
            <a:xfrm>
              <a:off x="1819136" y="5081749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4575231" y="5081749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 flipV="1">
              <a:off x="5211817" y="5858887"/>
              <a:ext cx="2643206" cy="325618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659532" y="5506656"/>
              <a:ext cx="11232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6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1811398500"/>
                </p:ext>
              </p:extLst>
            </p:nvPr>
          </p:nvGraphicFramePr>
          <p:xfrm>
            <a:off x="5195682" y="5415972"/>
            <a:ext cx="35865" cy="25400"/>
          </p:xfrm>
          <a:graphic>
            <a:graphicData uri="http://schemas.openxmlformats.org/presentationml/2006/ole">
              <p:oleObj spid="_x0000_s279393" name="Equation" r:id="rId11" imgW="304536" imgH="355292" progId="Equation.3">
                <p:embed/>
              </p:oleObj>
            </a:graphicData>
          </a:graphic>
        </p:graphicFrame>
        <p:sp>
          <p:nvSpPr>
            <p:cNvPr id="37" name="TextBox 36"/>
            <p:cNvSpPr txBox="1"/>
            <p:nvPr/>
          </p:nvSpPr>
          <p:spPr>
            <a:xfrm>
              <a:off x="4910985" y="5144507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/>
                <a:t>B</a:t>
              </a:r>
              <a:endParaRPr lang="en-US" sz="2800" b="1" dirty="0"/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2048798" y="4065007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5105552" y="4025309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20236" y="5168317"/>
              <a:ext cx="7858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 smtClean="0"/>
                <a:t>A</a:t>
              </a:r>
              <a:endParaRPr lang="en-US" sz="2500" b="1" dirty="0"/>
            </a:p>
          </p:txBody>
        </p:sp>
        <p:cxnSp>
          <p:nvCxnSpPr>
            <p:cNvPr id="43" name="Straight Arrow Connector 42"/>
            <p:cNvCxnSpPr>
              <a:stCxn id="28" idx="6"/>
              <a:endCxn id="30" idx="2"/>
            </p:cNvCxnSpPr>
            <p:nvPr/>
          </p:nvCxnSpPr>
          <p:spPr>
            <a:xfrm>
              <a:off x="3082803" y="5464166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9"/>
            <p:cNvSpPr>
              <a:spLocks noChangeArrowheads="1"/>
            </p:cNvSpPr>
            <p:nvPr/>
          </p:nvSpPr>
          <p:spPr bwMode="auto">
            <a:xfrm>
              <a:off x="7308337" y="5144507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644091" y="5207265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/>
                <a:t>C</a:t>
              </a:r>
              <a:endParaRPr lang="en-US" sz="2800" b="1" dirty="0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5783321" y="5501697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Freeform 31"/>
            <p:cNvSpPr>
              <a:spLocks/>
            </p:cNvSpPr>
            <p:nvPr/>
          </p:nvSpPr>
          <p:spPr bwMode="auto">
            <a:xfrm flipV="1">
              <a:off x="2497173" y="5898753"/>
              <a:ext cx="5429288" cy="714380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96996" y="3632008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>
                  <a:solidFill>
                    <a:srgbClr val="FF0000"/>
                  </a:solidFill>
                </a:rPr>
                <a:t>b/0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500388" y="4940946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>
                  <a:solidFill>
                    <a:srgbClr val="FF0000"/>
                  </a:solidFill>
                </a:rPr>
                <a:t>a/0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195682" y="4028736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>
                  <a:solidFill>
                    <a:srgbClr val="FF0000"/>
                  </a:solidFill>
                </a:rPr>
                <a:t>a/0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306506" y="4994619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>
                  <a:solidFill>
                    <a:srgbClr val="FF0000"/>
                  </a:solidFill>
                </a:rPr>
                <a:t>b/1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377432" y="5674674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>
                  <a:solidFill>
                    <a:srgbClr val="FF0000"/>
                  </a:solidFill>
                </a:rPr>
                <a:t>a/0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730117" y="6107108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>
                  <a:solidFill>
                    <a:srgbClr val="FF0000"/>
                  </a:solidFill>
                </a:rPr>
                <a:t>b/0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2876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0"/>
            <a:ext cx="7793037" cy="71435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Convert given Moore M/C to Mealy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71602" y="714356"/>
          <a:ext cx="6286548" cy="2834640"/>
        </p:xfrm>
        <a:graphic>
          <a:graphicData uri="http://schemas.openxmlformats.org/drawingml/2006/table">
            <a:tbl>
              <a:tblPr/>
              <a:tblGrid>
                <a:gridCol w="15716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71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716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7163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400" dirty="0"/>
                        <a:t>Present State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Next 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400" dirty="0"/>
                        <a:t>Output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a = 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a = 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→ 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3361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33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71604" y="3696377"/>
          <a:ext cx="6357980" cy="3161623"/>
        </p:xfrm>
        <a:graphic>
          <a:graphicData uri="http://schemas.openxmlformats.org/drawingml/2006/table">
            <a:tbl>
              <a:tblPr/>
              <a:tblGrid>
                <a:gridCol w="12715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715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7159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7159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159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1842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dirty="0"/>
                        <a:t>Present State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Next 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84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2200" dirty="0"/>
                        <a:t>a = 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2200"/>
                        <a:t>a = 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84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200" dirty="0"/>
                        <a:t>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200" dirty="0"/>
                        <a:t>Output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200" dirty="0"/>
                        <a:t>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200"/>
                        <a:t>Output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8423"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=&gt; 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8423"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18423"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18423"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214290"/>
            <a:ext cx="8150227" cy="71438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Conversion: Mealy Machine to Moore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7158" y="1720840"/>
            <a:ext cx="864399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700" b="1" dirty="0"/>
              <a:t>Input</a:t>
            </a:r>
            <a:r>
              <a:rPr lang="en-US" sz="2700" dirty="0"/>
              <a:t> − Mealy Machine</a:t>
            </a:r>
          </a:p>
          <a:p>
            <a:pPr algn="just"/>
            <a:r>
              <a:rPr lang="en-US" sz="2700" b="1" dirty="0"/>
              <a:t>Output</a:t>
            </a:r>
            <a:r>
              <a:rPr lang="en-US" sz="2700" dirty="0"/>
              <a:t> − Moore Machine</a:t>
            </a:r>
          </a:p>
          <a:p>
            <a:pPr algn="just"/>
            <a:r>
              <a:rPr lang="en-US" sz="2700" b="1" dirty="0"/>
              <a:t>Step 1</a:t>
            </a:r>
            <a:r>
              <a:rPr lang="en-US" sz="2700" dirty="0"/>
              <a:t> − Calculate the number of different outputs for each state (</a:t>
            </a:r>
            <a:r>
              <a:rPr lang="en-US" sz="2700" dirty="0" err="1"/>
              <a:t>Q</a:t>
            </a:r>
            <a:r>
              <a:rPr lang="en-US" sz="2700" baseline="-25000" dirty="0" err="1"/>
              <a:t>i</a:t>
            </a:r>
            <a:r>
              <a:rPr lang="en-US" sz="2700" dirty="0"/>
              <a:t>) that are available in the state table of the Mealy machine.</a:t>
            </a:r>
          </a:p>
          <a:p>
            <a:pPr algn="just"/>
            <a:r>
              <a:rPr lang="en-US" sz="2700" b="1" dirty="0"/>
              <a:t>Step 2</a:t>
            </a:r>
            <a:r>
              <a:rPr lang="en-US" sz="2700" dirty="0"/>
              <a:t> − If all the outputs of </a:t>
            </a:r>
            <a:r>
              <a:rPr lang="en-US" sz="2700" dirty="0" err="1"/>
              <a:t>Qi</a:t>
            </a:r>
            <a:r>
              <a:rPr lang="en-US" sz="2700" dirty="0"/>
              <a:t> are same, copy state </a:t>
            </a:r>
            <a:r>
              <a:rPr lang="en-US" sz="2700" dirty="0" err="1"/>
              <a:t>Q</a:t>
            </a:r>
            <a:r>
              <a:rPr lang="en-US" sz="2700" baseline="-25000" dirty="0" err="1"/>
              <a:t>i</a:t>
            </a:r>
            <a:r>
              <a:rPr lang="en-US" sz="2700" dirty="0"/>
              <a:t>. If it has n distinct outputs, break </a:t>
            </a:r>
            <a:r>
              <a:rPr lang="en-US" sz="2700" dirty="0" err="1"/>
              <a:t>Q</a:t>
            </a:r>
            <a:r>
              <a:rPr lang="en-US" sz="2700" baseline="-25000" dirty="0" err="1"/>
              <a:t>i</a:t>
            </a:r>
            <a:r>
              <a:rPr lang="en-US" sz="2700" dirty="0"/>
              <a:t> into n states as Q</a:t>
            </a:r>
            <a:r>
              <a:rPr lang="en-US" sz="2700" baseline="-25000" dirty="0"/>
              <a:t>in</a:t>
            </a:r>
            <a:r>
              <a:rPr lang="en-US" sz="2700" dirty="0"/>
              <a:t> where </a:t>
            </a:r>
            <a:r>
              <a:rPr lang="en-US" sz="2700" b="1" dirty="0"/>
              <a:t>n</a:t>
            </a:r>
            <a:r>
              <a:rPr lang="en-US" sz="2700" dirty="0"/>
              <a:t> = 0, 1, 2.......</a:t>
            </a:r>
          </a:p>
          <a:p>
            <a:pPr algn="just"/>
            <a:r>
              <a:rPr lang="en-US" sz="2700" b="1" dirty="0"/>
              <a:t>Step 3</a:t>
            </a:r>
            <a:r>
              <a:rPr lang="en-US" sz="2700" dirty="0"/>
              <a:t> − If the output of the initial state is 1, insert a new initial state at the beginning which gives 0 output.</a:t>
            </a:r>
          </a:p>
        </p:txBody>
      </p:sp>
      <p:sp>
        <p:nvSpPr>
          <p:cNvPr id="6" name="Rectangle 5"/>
          <p:cNvSpPr/>
          <p:nvPr/>
        </p:nvSpPr>
        <p:spPr>
          <a:xfrm>
            <a:off x="3929058" y="928670"/>
            <a:ext cx="14221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solidFill>
                  <a:srgbClr val="C00000"/>
                </a:solidFill>
              </a:rPr>
              <a:t>Algorithm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0"/>
            <a:ext cx="7793037" cy="1000108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Convert given </a:t>
            </a:r>
            <a:r>
              <a:rPr lang="en-IN" dirty="0" smtClean="0">
                <a:solidFill>
                  <a:srgbClr val="C00000"/>
                </a:solidFill>
              </a:rPr>
              <a:t>Mealy M/C </a:t>
            </a:r>
            <a:r>
              <a:rPr lang="en-IN" dirty="0">
                <a:solidFill>
                  <a:srgbClr val="C00000"/>
                </a:solidFill>
              </a:rPr>
              <a:t>to </a:t>
            </a:r>
            <a:r>
              <a:rPr lang="en-IN" dirty="0" smtClean="0">
                <a:solidFill>
                  <a:srgbClr val="C00000"/>
                </a:solidFill>
              </a:rPr>
              <a:t>Moore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26122" y="4194594"/>
            <a:ext cx="7912472" cy="2515609"/>
            <a:chOff x="734095" y="3771721"/>
            <a:chExt cx="7912472" cy="2943427"/>
          </a:xfrm>
        </p:grpSpPr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1893699" y="5183764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4649794" y="5183764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31"/>
            <p:cNvSpPr>
              <a:spLocks/>
            </p:cNvSpPr>
            <p:nvPr/>
          </p:nvSpPr>
          <p:spPr bwMode="auto">
            <a:xfrm flipV="1">
              <a:off x="5286380" y="5960902"/>
              <a:ext cx="2643206" cy="325618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32"/>
            <p:cNvSpPr>
              <a:spLocks noChangeShapeType="1"/>
            </p:cNvSpPr>
            <p:nvPr/>
          </p:nvSpPr>
          <p:spPr bwMode="auto">
            <a:xfrm>
              <a:off x="734095" y="5608671"/>
              <a:ext cx="11232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2" name="Object 1"/>
            <p:cNvGraphicFramePr>
              <a:graphicFrameLocks noChangeAspect="1"/>
            </p:cNvGraphicFramePr>
            <p:nvPr/>
          </p:nvGraphicFramePr>
          <p:xfrm>
            <a:off x="3714744" y="5175084"/>
            <a:ext cx="488503" cy="311599"/>
          </p:xfrm>
          <a:graphic>
            <a:graphicData uri="http://schemas.openxmlformats.org/presentationml/2006/ole">
              <p:oleObj spid="_x0000_s281402" name="Equation" r:id="rId4" imgW="6400800" imgH="6705600" progId="Equation.3">
                <p:embed/>
              </p:oleObj>
            </a:graphicData>
          </a:graphic>
        </p:graphicFrame>
        <p:graphicFrame>
          <p:nvGraphicFramePr>
            <p:cNvPr id="13" name="Object 7"/>
            <p:cNvGraphicFramePr>
              <a:graphicFrameLocks noChangeAspect="1"/>
            </p:cNvGraphicFramePr>
            <p:nvPr/>
          </p:nvGraphicFramePr>
          <p:xfrm flipV="1">
            <a:off x="5572132" y="3771721"/>
            <a:ext cx="488503" cy="343297"/>
          </p:xfrm>
          <a:graphic>
            <a:graphicData uri="http://schemas.openxmlformats.org/presentationml/2006/ole">
              <p:oleObj spid="_x0000_s281403" name="Equation" r:id="rId5" imgW="6400800" imgH="6705600" progId="Equation.3">
                <p:embed/>
              </p:oleObj>
            </a:graphicData>
          </a:graphic>
        </p:graphicFrame>
        <p:graphicFrame>
          <p:nvGraphicFramePr>
            <p:cNvPr id="14" name="Object 9"/>
            <p:cNvGraphicFramePr>
              <a:graphicFrameLocks noChangeAspect="1"/>
            </p:cNvGraphicFramePr>
            <p:nvPr/>
          </p:nvGraphicFramePr>
          <p:xfrm>
            <a:off x="5270245" y="5517987"/>
            <a:ext cx="35865" cy="25400"/>
          </p:xfrm>
          <a:graphic>
            <a:graphicData uri="http://schemas.openxmlformats.org/presentationml/2006/ole">
              <p:oleObj spid="_x0000_s281404" name="Equation" r:id="rId6" imgW="304536" imgH="355292" progId="Equation.3">
                <p:embed/>
              </p:oleObj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4985548" y="5246522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/>
                <a:t>B/0</a:t>
              </a:r>
              <a:endParaRPr lang="en-US" sz="2800" b="1" dirty="0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2123361" y="4167022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7" name="Object 6"/>
            <p:cNvGraphicFramePr>
              <a:graphicFrameLocks noChangeAspect="1"/>
            </p:cNvGraphicFramePr>
            <p:nvPr/>
          </p:nvGraphicFramePr>
          <p:xfrm>
            <a:off x="2428161" y="4191008"/>
            <a:ext cx="279400" cy="381000"/>
          </p:xfrm>
          <a:graphic>
            <a:graphicData uri="http://schemas.openxmlformats.org/presentationml/2006/ole">
              <p:oleObj spid="_x0000_s281405" name="Equation" r:id="rId7" imgW="6705600" imgH="9144000" progId="Equation.3">
                <p:embed/>
              </p:oleObj>
            </a:graphicData>
          </a:graphic>
        </p:graphicFrame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5180115" y="4127324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9" name="Object 6"/>
            <p:cNvGraphicFramePr>
              <a:graphicFrameLocks noChangeAspect="1"/>
            </p:cNvGraphicFramePr>
            <p:nvPr/>
          </p:nvGraphicFramePr>
          <p:xfrm>
            <a:off x="6429388" y="5175084"/>
            <a:ext cx="279400" cy="381000"/>
          </p:xfrm>
          <a:graphic>
            <a:graphicData uri="http://schemas.openxmlformats.org/presentationml/2006/ole">
              <p:oleObj spid="_x0000_s281406" name="Equation" r:id="rId8" imgW="6705600" imgH="9144000" progId="Equation.3">
                <p:embed/>
              </p:oleObj>
            </a:graphicData>
          </a:graphic>
        </p:graphicFrame>
        <p:sp>
          <p:nvSpPr>
            <p:cNvPr id="20" name="TextBox 19"/>
            <p:cNvSpPr txBox="1"/>
            <p:nvPr/>
          </p:nvSpPr>
          <p:spPr>
            <a:xfrm>
              <a:off x="2194799" y="5270332"/>
              <a:ext cx="7858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 smtClean="0"/>
                <a:t>A/0</a:t>
              </a:r>
              <a:endParaRPr lang="en-US" sz="2500" b="1" dirty="0"/>
            </a:p>
          </p:txBody>
        </p:sp>
        <p:cxnSp>
          <p:nvCxnSpPr>
            <p:cNvPr id="23" name="Straight Arrow Connector 22"/>
            <p:cNvCxnSpPr>
              <a:stCxn id="8" idx="6"/>
              <a:endCxn id="9" idx="2"/>
            </p:cNvCxnSpPr>
            <p:nvPr/>
          </p:nvCxnSpPr>
          <p:spPr>
            <a:xfrm>
              <a:off x="3157366" y="5566181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9"/>
            <p:cNvSpPr>
              <a:spLocks noChangeArrowheads="1"/>
            </p:cNvSpPr>
            <p:nvPr/>
          </p:nvSpPr>
          <p:spPr bwMode="auto">
            <a:xfrm>
              <a:off x="7382900" y="5246522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18654" y="5309280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/>
                <a:t>C/1</a:t>
              </a:r>
              <a:endParaRPr lang="en-US" sz="2800" b="1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5857884" y="5603712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83304" name="Object 8"/>
            <p:cNvGraphicFramePr>
              <a:graphicFrameLocks noChangeAspect="1"/>
            </p:cNvGraphicFramePr>
            <p:nvPr/>
          </p:nvGraphicFramePr>
          <p:xfrm>
            <a:off x="6369066" y="5935504"/>
            <a:ext cx="488950" cy="311150"/>
          </p:xfrm>
          <a:graphic>
            <a:graphicData uri="http://schemas.openxmlformats.org/presentationml/2006/ole">
              <p:oleObj spid="_x0000_s281407" name="Equation" r:id="rId9" imgW="6400800" imgH="6705600" progId="Equation.3">
                <p:embed/>
              </p:oleObj>
            </a:graphicData>
          </a:graphic>
        </p:graphicFrame>
        <p:sp>
          <p:nvSpPr>
            <p:cNvPr id="29" name="Freeform 31"/>
            <p:cNvSpPr>
              <a:spLocks/>
            </p:cNvSpPr>
            <p:nvPr/>
          </p:nvSpPr>
          <p:spPr bwMode="auto">
            <a:xfrm flipV="1">
              <a:off x="2571736" y="6000768"/>
              <a:ext cx="5429288" cy="714380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83305" name="Object 9"/>
            <p:cNvGraphicFramePr>
              <a:graphicFrameLocks noChangeAspect="1"/>
            </p:cNvGraphicFramePr>
            <p:nvPr/>
          </p:nvGraphicFramePr>
          <p:xfrm>
            <a:off x="4649790" y="6262710"/>
            <a:ext cx="279400" cy="381000"/>
          </p:xfrm>
          <a:graphic>
            <a:graphicData uri="http://schemas.openxmlformats.org/presentationml/2006/ole">
              <p:oleObj spid="_x0000_s281408" name="Equation" r:id="rId10" imgW="6705600" imgH="9144000" progId="Equation.3">
                <p:embed/>
              </p:oleObj>
            </a:graphicData>
          </a:graphic>
        </p:graphicFrame>
      </p:grpSp>
      <p:grpSp>
        <p:nvGrpSpPr>
          <p:cNvPr id="4" name="Group 3"/>
          <p:cNvGrpSpPr/>
          <p:nvPr/>
        </p:nvGrpSpPr>
        <p:grpSpPr>
          <a:xfrm>
            <a:off x="0" y="1096461"/>
            <a:ext cx="7912472" cy="2998320"/>
            <a:chOff x="659532" y="3632008"/>
            <a:chExt cx="7912472" cy="2998320"/>
          </a:xfrm>
        </p:grpSpPr>
        <p:sp>
          <p:nvSpPr>
            <p:cNvPr id="28" name="Oval 8"/>
            <p:cNvSpPr>
              <a:spLocks noChangeArrowheads="1"/>
            </p:cNvSpPr>
            <p:nvPr/>
          </p:nvSpPr>
          <p:spPr bwMode="auto">
            <a:xfrm>
              <a:off x="1819136" y="5081749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4575231" y="5081749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 flipV="1">
              <a:off x="5211817" y="5858887"/>
              <a:ext cx="2643206" cy="325618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659532" y="5506656"/>
              <a:ext cx="11232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6" name="Object 9"/>
            <p:cNvGraphicFramePr>
              <a:graphicFrameLocks noChangeAspect="1"/>
            </p:cNvGraphicFramePr>
            <p:nvPr/>
          </p:nvGraphicFramePr>
          <p:xfrm>
            <a:off x="5195682" y="5415972"/>
            <a:ext cx="35865" cy="25400"/>
          </p:xfrm>
          <a:graphic>
            <a:graphicData uri="http://schemas.openxmlformats.org/presentationml/2006/ole">
              <p:oleObj spid="_x0000_s281409" name="Equation" r:id="rId11" imgW="304536" imgH="355292" progId="Equation.3">
                <p:embed/>
              </p:oleObj>
            </a:graphicData>
          </a:graphic>
        </p:graphicFrame>
        <p:sp>
          <p:nvSpPr>
            <p:cNvPr id="37" name="TextBox 36"/>
            <p:cNvSpPr txBox="1"/>
            <p:nvPr/>
          </p:nvSpPr>
          <p:spPr>
            <a:xfrm>
              <a:off x="4910985" y="5144507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/>
                <a:t>B</a:t>
              </a:r>
              <a:endParaRPr lang="en-US" sz="2800" b="1" dirty="0"/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2048798" y="4065007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5105552" y="4025309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20236" y="5168317"/>
              <a:ext cx="7858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 smtClean="0"/>
                <a:t>A</a:t>
              </a:r>
              <a:endParaRPr lang="en-US" sz="2500" b="1" dirty="0"/>
            </a:p>
          </p:txBody>
        </p:sp>
        <p:cxnSp>
          <p:nvCxnSpPr>
            <p:cNvPr id="43" name="Straight Arrow Connector 42"/>
            <p:cNvCxnSpPr>
              <a:stCxn id="28" idx="6"/>
              <a:endCxn id="30" idx="2"/>
            </p:cNvCxnSpPr>
            <p:nvPr/>
          </p:nvCxnSpPr>
          <p:spPr>
            <a:xfrm>
              <a:off x="3082803" y="5464166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9"/>
            <p:cNvSpPr>
              <a:spLocks noChangeArrowheads="1"/>
            </p:cNvSpPr>
            <p:nvPr/>
          </p:nvSpPr>
          <p:spPr bwMode="auto">
            <a:xfrm>
              <a:off x="7308337" y="5144507"/>
              <a:ext cx="1263667" cy="7648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644091" y="5207265"/>
              <a:ext cx="806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/>
                <a:t>C</a:t>
              </a:r>
              <a:endParaRPr lang="en-US" sz="2800" b="1" dirty="0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5783321" y="5501697"/>
              <a:ext cx="14924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Freeform 31"/>
            <p:cNvSpPr>
              <a:spLocks/>
            </p:cNvSpPr>
            <p:nvPr/>
          </p:nvSpPr>
          <p:spPr bwMode="auto">
            <a:xfrm flipV="1">
              <a:off x="2497173" y="5898753"/>
              <a:ext cx="5429288" cy="714380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96996" y="3632008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>
                  <a:solidFill>
                    <a:srgbClr val="FF0000"/>
                  </a:solidFill>
                </a:rPr>
                <a:t>b/0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500388" y="4940946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>
                  <a:solidFill>
                    <a:srgbClr val="FF0000"/>
                  </a:solidFill>
                </a:rPr>
                <a:t>a/0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195682" y="4028736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>
                  <a:solidFill>
                    <a:srgbClr val="FF0000"/>
                  </a:solidFill>
                </a:rPr>
                <a:t>a/0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306506" y="4994619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>
                  <a:solidFill>
                    <a:srgbClr val="FF0000"/>
                  </a:solidFill>
                </a:rPr>
                <a:t>b/1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377432" y="5674674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>
                  <a:solidFill>
                    <a:srgbClr val="FF0000"/>
                  </a:solidFill>
                </a:rPr>
                <a:t>a/0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730117" y="6107108"/>
              <a:ext cx="953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>
                  <a:solidFill>
                    <a:srgbClr val="FF0000"/>
                  </a:solidFill>
                </a:rPr>
                <a:t>b/0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9187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095"/>
            <a:ext cx="9143999" cy="32869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5480" y="-1"/>
            <a:ext cx="7793037" cy="430095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Convert given </a:t>
            </a:r>
            <a:r>
              <a:rPr lang="en-IN" dirty="0" smtClean="0">
                <a:solidFill>
                  <a:srgbClr val="C00000"/>
                </a:solidFill>
              </a:rPr>
              <a:t>Mealy M/C </a:t>
            </a:r>
            <a:r>
              <a:rPr lang="en-IN" dirty="0">
                <a:solidFill>
                  <a:srgbClr val="C00000"/>
                </a:solidFill>
              </a:rPr>
              <a:t>to </a:t>
            </a:r>
            <a:r>
              <a:rPr lang="en-IN" dirty="0" smtClean="0">
                <a:solidFill>
                  <a:srgbClr val="C00000"/>
                </a:solidFill>
              </a:rPr>
              <a:t>Moore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3645024"/>
            <a:ext cx="7715307" cy="3551075"/>
            <a:chOff x="0" y="3645024"/>
            <a:chExt cx="7715307" cy="35510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06" y="3645024"/>
              <a:ext cx="7688401" cy="3551075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0" y="4293096"/>
              <a:ext cx="323528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9562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4"/>
          <p:cNvSpPr txBox="1">
            <a:spLocks noChangeArrowheads="1"/>
          </p:cNvSpPr>
          <p:nvPr/>
        </p:nvSpPr>
        <p:spPr bwMode="auto">
          <a:xfrm>
            <a:off x="-238306" y="-9168"/>
            <a:ext cx="838173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4100" b="1" dirty="0">
                <a:solidFill>
                  <a:srgbClr val="002060"/>
                </a:solidFill>
                <a:ea typeface="新細明體" pitchFamily="18" charset="-120"/>
              </a:rPr>
              <a:t>Deterministic Finite Automata (DFA</a:t>
            </a:r>
            <a:r>
              <a:rPr lang="en-US" altLang="zh-TW" sz="4400" b="1" dirty="0">
                <a:solidFill>
                  <a:srgbClr val="002060"/>
                </a:solidFill>
                <a:ea typeface="新細明體" pitchFamily="18" charset="-120"/>
              </a:rPr>
              <a:t>)</a:t>
            </a:r>
            <a:endParaRPr lang="en-US" sz="4400" dirty="0">
              <a:solidFill>
                <a:srgbClr val="002060"/>
              </a:solidFill>
              <a:latin typeface="Gill Sans MT" pitchFamily="34" charset="0"/>
            </a:endParaRPr>
          </a:p>
        </p:txBody>
      </p:sp>
      <p:sp>
        <p:nvSpPr>
          <p:cNvPr id="30723" name="Line 5"/>
          <p:cNvSpPr>
            <a:spLocks noChangeShapeType="1"/>
          </p:cNvSpPr>
          <p:nvPr/>
        </p:nvSpPr>
        <p:spPr bwMode="auto">
          <a:xfrm>
            <a:off x="395288" y="5949950"/>
            <a:ext cx="835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46047" y="1886125"/>
            <a:ext cx="6572296" cy="3571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1654064" y="2063926"/>
            <a:ext cx="35719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>
            <a:off x="2368444" y="2063926"/>
            <a:ext cx="35719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3082824" y="2063926"/>
            <a:ext cx="35719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3846198" y="2063926"/>
            <a:ext cx="35719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6869038" y="2063926"/>
            <a:ext cx="35719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6083220" y="2063926"/>
            <a:ext cx="35719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5368840" y="2063926"/>
            <a:ext cx="35719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4654460" y="2063926"/>
            <a:ext cx="35719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 flipH="1" flipV="1">
            <a:off x="611784" y="3061053"/>
            <a:ext cx="1658184" cy="2429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4975" y="3889659"/>
            <a:ext cx="235745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b="1" dirty="0"/>
              <a:t>Finite Control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595107" y="2314753"/>
            <a:ext cx="19288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/>
              <a:t>Read- Head</a:t>
            </a:r>
            <a:endParaRPr lang="en-US" sz="2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381585" y="1403951"/>
            <a:ext cx="1714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/>
              <a:t>Input Tape</a:t>
            </a:r>
            <a:endParaRPr lang="en-US" sz="2200" b="1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42844" y="1071546"/>
            <a:ext cx="8715436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66479" y="1832579"/>
            <a:ext cx="500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a</a:t>
            </a:r>
            <a:endParaRPr lang="en-US" sz="2200" dirty="0"/>
          </a:p>
        </p:txBody>
      </p:sp>
      <p:sp>
        <p:nvSpPr>
          <p:cNvPr id="25" name="TextBox 24"/>
          <p:cNvSpPr txBox="1"/>
          <p:nvPr/>
        </p:nvSpPr>
        <p:spPr>
          <a:xfrm>
            <a:off x="1920779" y="1846079"/>
            <a:ext cx="500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a</a:t>
            </a:r>
            <a:endParaRPr lang="en-US" sz="2200" dirty="0"/>
          </a:p>
        </p:txBody>
      </p:sp>
      <p:sp>
        <p:nvSpPr>
          <p:cNvPr id="26" name="TextBox 25"/>
          <p:cNvSpPr txBox="1"/>
          <p:nvPr/>
        </p:nvSpPr>
        <p:spPr>
          <a:xfrm>
            <a:off x="2640354" y="1836429"/>
            <a:ext cx="500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a</a:t>
            </a:r>
            <a:endParaRPr lang="en-US" sz="2200" dirty="0"/>
          </a:p>
        </p:txBody>
      </p:sp>
      <p:sp>
        <p:nvSpPr>
          <p:cNvPr id="27" name="TextBox 26"/>
          <p:cNvSpPr txBox="1"/>
          <p:nvPr/>
        </p:nvSpPr>
        <p:spPr>
          <a:xfrm>
            <a:off x="3452495" y="1832579"/>
            <a:ext cx="500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b</a:t>
            </a:r>
            <a:endParaRPr lang="en-US" sz="2200" dirty="0"/>
          </a:p>
        </p:txBody>
      </p:sp>
      <p:sp>
        <p:nvSpPr>
          <p:cNvPr id="28" name="TextBox 27"/>
          <p:cNvSpPr txBox="1"/>
          <p:nvPr/>
        </p:nvSpPr>
        <p:spPr>
          <a:xfrm>
            <a:off x="4238313" y="1832579"/>
            <a:ext cx="500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b</a:t>
            </a:r>
            <a:endParaRPr lang="en-US" sz="2200" dirty="0"/>
          </a:p>
        </p:txBody>
      </p:sp>
      <p:sp>
        <p:nvSpPr>
          <p:cNvPr id="29" name="TextBox 28"/>
          <p:cNvSpPr txBox="1"/>
          <p:nvPr/>
        </p:nvSpPr>
        <p:spPr>
          <a:xfrm>
            <a:off x="4881255" y="1832579"/>
            <a:ext cx="500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b</a:t>
            </a:r>
            <a:endParaRPr lang="en-US" sz="2200" dirty="0"/>
          </a:p>
        </p:txBody>
      </p:sp>
      <p:sp>
        <p:nvSpPr>
          <p:cNvPr id="32" name="TextBox 31"/>
          <p:cNvSpPr txBox="1"/>
          <p:nvPr/>
        </p:nvSpPr>
        <p:spPr>
          <a:xfrm>
            <a:off x="-12249" y="1101572"/>
            <a:ext cx="7929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C00000"/>
                </a:solidFill>
              </a:rPr>
              <a:t>Model Diagram of DFA</a:t>
            </a:r>
            <a:endParaRPr lang="en-US" sz="3200" dirty="0">
              <a:solidFill>
                <a:srgbClr val="C00000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6534" y="-9168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594975" y="5302949"/>
            <a:ext cx="8028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hlinkClick r:id="rId3" tooltip="Warren McCulloch"/>
              </a:rPr>
              <a:t>*Warren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hlinkClick r:id="rId3" tooltip="Warren McCulloch"/>
              </a:rPr>
              <a:t>McCulloch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 and 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hlinkClick r:id="rId4" tooltip="Walter Pitts"/>
              </a:rPr>
              <a:t>Walter Pitts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 were among the first researchers to introduce a concept similar to finite automata in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1943.</a:t>
            </a:r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0"/>
            <a:ext cx="7793037" cy="69269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Convert given Mealy M/C to </a:t>
            </a:r>
            <a:r>
              <a:rPr lang="en-IN" dirty="0" smtClean="0">
                <a:solidFill>
                  <a:srgbClr val="C00000"/>
                </a:solidFill>
              </a:rPr>
              <a:t>Moore</a:t>
            </a:r>
            <a:br>
              <a:rPr lang="en-IN" dirty="0" smtClean="0">
                <a:solidFill>
                  <a:srgbClr val="C00000"/>
                </a:solidFill>
              </a:rPr>
            </a:br>
            <a:r>
              <a:rPr lang="en-IN" sz="2800" dirty="0" smtClean="0">
                <a:solidFill>
                  <a:srgbClr val="7030A0"/>
                </a:solidFill>
              </a:rPr>
              <a:t>(</a:t>
            </a:r>
            <a:r>
              <a:rPr lang="en-IN" sz="2800" dirty="0" smtClean="0">
                <a:solidFill>
                  <a:srgbClr val="C00000"/>
                </a:solidFill>
              </a:rPr>
              <a:t>*</a:t>
            </a:r>
            <a:r>
              <a:rPr lang="en-IN" sz="2800" dirty="0" smtClean="0">
                <a:solidFill>
                  <a:srgbClr val="7030A0"/>
                </a:solidFill>
              </a:rPr>
              <a:t>No. of states may be increased)</a:t>
            </a:r>
            <a:endParaRPr lang="en-US" sz="2800" dirty="0">
              <a:solidFill>
                <a:srgbClr val="7030A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88558834"/>
              </p:ext>
            </p:extLst>
          </p:nvPr>
        </p:nvGraphicFramePr>
        <p:xfrm>
          <a:off x="214282" y="1052736"/>
          <a:ext cx="8501120" cy="2773680"/>
        </p:xfrm>
        <a:graphic>
          <a:graphicData uri="http://schemas.openxmlformats.org/drawingml/2006/table">
            <a:tbl>
              <a:tblPr/>
              <a:tblGrid>
                <a:gridCol w="17002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00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002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002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0022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5810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1" dirty="0"/>
                        <a:t>Present State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Next 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8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a = 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a = 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8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Next 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Output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Next 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Output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8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→ 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8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8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8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85718" y="3688080"/>
          <a:ext cx="8358248" cy="3169920"/>
        </p:xfrm>
        <a:graphic>
          <a:graphicData uri="http://schemas.openxmlformats.org/drawingml/2006/table">
            <a:tbl>
              <a:tblPr/>
              <a:tblGrid>
                <a:gridCol w="20895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8956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8956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8956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b="1" dirty="0"/>
                        <a:t>Present State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Next State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b="1"/>
                        <a:t>Output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a = 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a = 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→ 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b</a:t>
                      </a:r>
                      <a:r>
                        <a:rPr lang="en-US" b="1" baseline="-25000" dirty="0"/>
                        <a:t>1</a:t>
                      </a:r>
                      <a:endParaRPr lang="en-US" b="1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b</a:t>
                      </a:r>
                      <a:r>
                        <a:rPr lang="en-US" b="1" baseline="-25000"/>
                        <a:t>0</a:t>
                      </a:r>
                      <a:endParaRPr lang="en-US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b</a:t>
                      </a:r>
                      <a:r>
                        <a:rPr lang="en-US" b="1" baseline="-25000"/>
                        <a:t>1</a:t>
                      </a:r>
                      <a:endParaRPr lang="en-US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c</a:t>
                      </a:r>
                      <a:r>
                        <a:rPr lang="en-US" b="1" baseline="-25000"/>
                        <a:t>0</a:t>
                      </a:r>
                      <a:endParaRPr lang="en-US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c</a:t>
                      </a:r>
                      <a:r>
                        <a:rPr lang="en-US" b="1" baseline="-25000"/>
                        <a:t>1</a:t>
                      </a:r>
                      <a:endParaRPr lang="en-US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C</a:t>
                      </a:r>
                      <a:r>
                        <a:rPr lang="en-US" b="1" baseline="-25000"/>
                        <a:t>0</a:t>
                      </a:r>
                      <a:endParaRPr lang="en-US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c</a:t>
                      </a:r>
                      <a:r>
                        <a:rPr lang="en-US" b="1" baseline="-25000"/>
                        <a:t>1</a:t>
                      </a:r>
                      <a:endParaRPr lang="en-US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c</a:t>
                      </a:r>
                      <a:r>
                        <a:rPr lang="en-US" b="1" baseline="-25000"/>
                        <a:t>1</a:t>
                      </a:r>
                      <a:endParaRPr lang="en-US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C</a:t>
                      </a:r>
                      <a:r>
                        <a:rPr lang="en-US" b="1" baseline="-25000"/>
                        <a:t>0</a:t>
                      </a:r>
                      <a:endParaRPr lang="en-US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1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b</a:t>
                      </a:r>
                      <a:r>
                        <a:rPr lang="en-US" b="1" baseline="-25000"/>
                        <a:t>0</a:t>
                      </a:r>
                      <a:endParaRPr lang="en-US" b="1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/>
                        <a:t>0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9632" y="1484784"/>
            <a:ext cx="6477000" cy="1828800"/>
          </a:xfrm>
        </p:spPr>
        <p:txBody>
          <a:bodyPr/>
          <a:lstStyle/>
          <a:p>
            <a:pPr algn="ctr"/>
            <a:r>
              <a:rPr lang="en-IE" b="1" dirty="0" smtClean="0">
                <a:solidFill>
                  <a:schemeClr val="tx1"/>
                </a:solidFill>
              </a:rPr>
              <a:t>Regular Expression</a:t>
            </a:r>
            <a:endParaRPr lang="en-IE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 smtClean="0">
                <a:solidFill>
                  <a:srgbClr val="C00000"/>
                </a:solidFill>
              </a:rPr>
              <a:t>By: </a:t>
            </a:r>
            <a:r>
              <a:rPr lang="en-IE" dirty="0" err="1" smtClean="0">
                <a:solidFill>
                  <a:srgbClr val="C00000"/>
                </a:solidFill>
              </a:rPr>
              <a:t>Dr.</a:t>
            </a:r>
            <a:r>
              <a:rPr lang="en-IE" dirty="0" smtClean="0">
                <a:solidFill>
                  <a:srgbClr val="C00000"/>
                </a:solidFill>
              </a:rPr>
              <a:t> Sandeep Rathor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75839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0"/>
            <a:ext cx="7793037" cy="928670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Regular Expressions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294" y="1628800"/>
            <a:ext cx="886218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are used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representing certain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sets of string in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algebraic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describe the language that is accepted by </a:t>
            </a:r>
            <a:r>
              <a:rPr lang="en-IN" sz="28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Finite Automata.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symbols that appear in RE </a:t>
            </a:r>
            <a:r>
              <a:rPr lang="en-IN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letters of alphabets </a:t>
            </a:r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∑, symbol for null string</a:t>
            </a:r>
            <a:r>
              <a:rPr lang="en-IE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E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ε, parenthesis, star operator and plus sign.</a:t>
            </a:r>
            <a:endParaRPr 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164288" y="6408844"/>
            <a:ext cx="1820683" cy="40009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Dr. Sandeep Rathor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-57200" y="730339"/>
            <a:ext cx="8229600" cy="381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E" sz="3000" dirty="0" smtClean="0">
                <a:latin typeface="Times New Roman" pitchFamily="18" charset="0"/>
                <a:cs typeface="Times New Roman" pitchFamily="18" charset="0"/>
              </a:rPr>
              <a:t>A Regular Expression can be recursively defined as: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2487" y="1844824"/>
            <a:ext cx="8820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E" sz="2800" dirty="0" smtClean="0">
                <a:latin typeface="Times New Roman" pitchFamily="18" charset="0"/>
                <a:cs typeface="Times New Roman" pitchFamily="18" charset="0"/>
              </a:rPr>
              <a:t> ε is a Regular Expression indicates the language containing an empty string. (L (ε) = {ε})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154341"/>
            <a:ext cx="8282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E" sz="2800" dirty="0" smtClean="0">
                <a:latin typeface="Times New Roman" pitchFamily="18" charset="0"/>
                <a:cs typeface="Times New Roman" pitchFamily="18" charset="0"/>
              </a:rPr>
              <a:t> φ is a Regular Expression denoting an empty language. (L (φ) = { })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8384" y="-32088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0429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Regular expressions: Rule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3528" y="1600200"/>
            <a:ext cx="8712968" cy="44958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IN" sz="3100" dirty="0" smtClean="0"/>
              <a:t>Union of two RE, R1and R2, written as </a:t>
            </a:r>
            <a:r>
              <a:rPr lang="en-IN" sz="3100" b="1" dirty="0" smtClean="0"/>
              <a:t>R1+R2</a:t>
            </a:r>
            <a:r>
              <a:rPr lang="en-IN" sz="3100" dirty="0" smtClean="0"/>
              <a:t>, is also a RE.</a:t>
            </a:r>
          </a:p>
          <a:p>
            <a:pPr algn="just">
              <a:lnSpc>
                <a:spcPct val="150000"/>
              </a:lnSpc>
            </a:pPr>
            <a:r>
              <a:rPr lang="en-IN" sz="3100" dirty="0" smtClean="0"/>
              <a:t>Concatenation of </a:t>
            </a:r>
            <a:r>
              <a:rPr lang="en-IN" sz="3100" dirty="0"/>
              <a:t>two RE, R1and R2, written as </a:t>
            </a:r>
            <a:r>
              <a:rPr lang="en-IN" sz="3100" b="1" dirty="0" smtClean="0"/>
              <a:t>R1R2</a:t>
            </a:r>
            <a:r>
              <a:rPr lang="en-IN" sz="3100" dirty="0" smtClean="0"/>
              <a:t>, </a:t>
            </a:r>
            <a:r>
              <a:rPr lang="en-IN" sz="3100" dirty="0"/>
              <a:t>is also a </a:t>
            </a:r>
            <a:r>
              <a:rPr lang="en-IN" sz="3100" dirty="0" smtClean="0"/>
              <a:t>RE.</a:t>
            </a:r>
          </a:p>
          <a:p>
            <a:pPr algn="just">
              <a:lnSpc>
                <a:spcPct val="150000"/>
              </a:lnSpc>
            </a:pPr>
            <a:r>
              <a:rPr lang="en-IN" sz="3100" dirty="0" smtClean="0"/>
              <a:t>Iteration of RE, R written as </a:t>
            </a:r>
            <a:r>
              <a:rPr lang="en-IN" sz="3100" b="1" dirty="0" smtClean="0"/>
              <a:t>R*</a:t>
            </a:r>
            <a:r>
              <a:rPr lang="en-IN" sz="3100" dirty="0" smtClean="0"/>
              <a:t>, is also a RE.</a:t>
            </a:r>
            <a:endParaRPr lang="en-IN" sz="3100" dirty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95700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IE" dirty="0" smtClean="0">
                <a:solidFill>
                  <a:srgbClr val="002060"/>
                </a:solidFill>
              </a:rPr>
              <a:t>RE Examples</a:t>
            </a:r>
            <a:endParaRPr lang="en-IE" dirty="0">
              <a:solidFill>
                <a:srgbClr val="00206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="" xmlns:p14="http://schemas.microsoft.com/office/powerpoint/2010/main" val="1117325041"/>
              </p:ext>
            </p:extLst>
          </p:nvPr>
        </p:nvGraphicFramePr>
        <p:xfrm>
          <a:off x="0" y="914400"/>
          <a:ext cx="906780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00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877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Regular Expressions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Regular 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l-GR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l-GR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algn="ctr"/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51176" y="1287334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L = { 0, 1, 10, 100, 1000, 10000, … }</a:t>
            </a:r>
            <a:endParaRPr lang="en-IE" dirty="0"/>
          </a:p>
        </p:txBody>
      </p:sp>
      <p:sp>
        <p:nvSpPr>
          <p:cNvPr id="6" name="TextBox 5"/>
          <p:cNvSpPr txBox="1"/>
          <p:nvPr/>
        </p:nvSpPr>
        <p:spPr>
          <a:xfrm>
            <a:off x="399288" y="1295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(0 + 10*)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676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(0*10*)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2057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(0 + ε)(1 + ε)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2514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(</a:t>
            </a:r>
            <a:r>
              <a:rPr lang="en-IE" dirty="0" err="1" smtClean="0"/>
              <a:t>a+b</a:t>
            </a:r>
            <a:r>
              <a:rPr lang="en-IE" dirty="0" smtClean="0"/>
              <a:t>)*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3124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(</a:t>
            </a:r>
            <a:r>
              <a:rPr lang="en-IE" dirty="0" err="1" smtClean="0"/>
              <a:t>a+b</a:t>
            </a:r>
            <a:r>
              <a:rPr lang="en-IE" dirty="0" smtClean="0"/>
              <a:t>)*</a:t>
            </a:r>
            <a:r>
              <a:rPr lang="en-IE" dirty="0" err="1" smtClean="0"/>
              <a:t>abb</a:t>
            </a:r>
            <a:endParaRPr lang="en-IE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81000" y="37338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(11)*</a:t>
            </a:r>
          </a:p>
          <a:p>
            <a:endParaRPr lang="en-IE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4572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(</a:t>
            </a:r>
            <a:r>
              <a:rPr lang="en-IE" dirty="0" err="1" smtClean="0"/>
              <a:t>aa</a:t>
            </a:r>
            <a:r>
              <a:rPr lang="en-IE" dirty="0" smtClean="0"/>
              <a:t>)*(bb)*b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54102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(</a:t>
            </a:r>
            <a:r>
              <a:rPr lang="en-IE" dirty="0" err="1" smtClean="0"/>
              <a:t>aa</a:t>
            </a:r>
            <a:r>
              <a:rPr lang="en-IE" dirty="0" smtClean="0"/>
              <a:t> + </a:t>
            </a:r>
            <a:r>
              <a:rPr lang="en-IE" dirty="0" err="1" smtClean="0"/>
              <a:t>ab</a:t>
            </a:r>
            <a:r>
              <a:rPr lang="en-IE" dirty="0" smtClean="0"/>
              <a:t> + </a:t>
            </a:r>
            <a:r>
              <a:rPr lang="en-IE" dirty="0" err="1" smtClean="0"/>
              <a:t>ba</a:t>
            </a:r>
            <a:r>
              <a:rPr lang="en-IE" dirty="0" smtClean="0"/>
              <a:t> + bb)*</a:t>
            </a:r>
          </a:p>
          <a:p>
            <a:endParaRPr lang="en-IE" dirty="0"/>
          </a:p>
        </p:txBody>
      </p:sp>
      <p:sp>
        <p:nvSpPr>
          <p:cNvPr id="14" name="TextBox 13"/>
          <p:cNvSpPr txBox="1"/>
          <p:nvPr/>
        </p:nvSpPr>
        <p:spPr>
          <a:xfrm>
            <a:off x="2667000" y="1676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L = {1, 01, 10, 010, 0010, …}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67000" y="20574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L = {ε, 0, 1, 01}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67000" y="23622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Set of strings of </a:t>
            </a:r>
            <a:r>
              <a:rPr lang="en-IE" dirty="0" err="1" smtClean="0"/>
              <a:t>a’s</a:t>
            </a:r>
            <a:r>
              <a:rPr lang="en-IE" dirty="0" smtClean="0"/>
              <a:t> and </a:t>
            </a:r>
            <a:r>
              <a:rPr lang="en-IE" dirty="0" err="1" smtClean="0"/>
              <a:t>b’s</a:t>
            </a:r>
            <a:r>
              <a:rPr lang="en-IE" dirty="0" smtClean="0"/>
              <a:t> of any length including the null string. So L = { ε, a, b, </a:t>
            </a:r>
            <a:r>
              <a:rPr lang="en-IE" dirty="0" err="1" smtClean="0"/>
              <a:t>aa</a:t>
            </a:r>
            <a:r>
              <a:rPr lang="en-IE" dirty="0" smtClean="0"/>
              <a:t> , </a:t>
            </a:r>
            <a:r>
              <a:rPr lang="en-IE" dirty="0" err="1" smtClean="0"/>
              <a:t>ab</a:t>
            </a:r>
            <a:r>
              <a:rPr lang="en-IE" dirty="0" smtClean="0"/>
              <a:t> , bb , </a:t>
            </a:r>
            <a:r>
              <a:rPr lang="en-IE" dirty="0" err="1" smtClean="0"/>
              <a:t>ba</a:t>
            </a:r>
            <a:r>
              <a:rPr lang="en-IE" dirty="0" smtClean="0"/>
              <a:t>, </a:t>
            </a:r>
            <a:r>
              <a:rPr lang="en-IE" dirty="0" err="1" smtClean="0"/>
              <a:t>aaa</a:t>
            </a:r>
            <a:r>
              <a:rPr lang="en-IE" dirty="0" smtClean="0"/>
              <a:t>…….}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67000" y="29718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Set of strings of </a:t>
            </a:r>
            <a:r>
              <a:rPr lang="en-IE" dirty="0" err="1" smtClean="0"/>
              <a:t>a’s</a:t>
            </a:r>
            <a:r>
              <a:rPr lang="en-IE" dirty="0" smtClean="0"/>
              <a:t> and </a:t>
            </a:r>
            <a:r>
              <a:rPr lang="en-IE" dirty="0" err="1" smtClean="0"/>
              <a:t>b’s</a:t>
            </a:r>
            <a:r>
              <a:rPr lang="en-IE" dirty="0" smtClean="0"/>
              <a:t> ending with the string abb. So L = {</a:t>
            </a:r>
            <a:r>
              <a:rPr lang="en-IE" dirty="0" err="1" smtClean="0"/>
              <a:t>abb</a:t>
            </a:r>
            <a:r>
              <a:rPr lang="en-IE" dirty="0" smtClean="0"/>
              <a:t>, </a:t>
            </a:r>
            <a:r>
              <a:rPr lang="en-IE" dirty="0" err="1" smtClean="0"/>
              <a:t>aabb</a:t>
            </a:r>
            <a:r>
              <a:rPr lang="en-IE" dirty="0" smtClean="0"/>
              <a:t>, </a:t>
            </a:r>
            <a:r>
              <a:rPr lang="en-IE" dirty="0" err="1" smtClean="0"/>
              <a:t>babb</a:t>
            </a:r>
            <a:r>
              <a:rPr lang="en-IE" dirty="0" smtClean="0"/>
              <a:t>, </a:t>
            </a:r>
            <a:r>
              <a:rPr lang="en-IE" dirty="0" err="1" smtClean="0"/>
              <a:t>aaabb</a:t>
            </a:r>
            <a:r>
              <a:rPr lang="en-IE" dirty="0" smtClean="0"/>
              <a:t>, </a:t>
            </a:r>
            <a:r>
              <a:rPr lang="en-IE" dirty="0" err="1" smtClean="0"/>
              <a:t>ababb</a:t>
            </a:r>
            <a:r>
              <a:rPr lang="en-IE" dirty="0" smtClean="0"/>
              <a:t>, …………..}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67000" y="365760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Set consisting of even number of 1’s including empty string, So L= {ε, 11, 1111, 111111, ……….}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67000" y="4419600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Set of strings consisting of even number of </a:t>
            </a:r>
            <a:r>
              <a:rPr lang="en-IE" dirty="0" err="1" smtClean="0"/>
              <a:t>a’s</a:t>
            </a:r>
            <a:r>
              <a:rPr lang="en-IE" dirty="0" smtClean="0"/>
              <a:t> followed by odd number of </a:t>
            </a:r>
            <a:r>
              <a:rPr lang="en-IE" dirty="0" err="1" smtClean="0"/>
              <a:t>b’s</a:t>
            </a:r>
            <a:r>
              <a:rPr lang="en-IE" dirty="0" smtClean="0"/>
              <a:t> , so L = {b, </a:t>
            </a:r>
            <a:r>
              <a:rPr lang="en-IE" dirty="0" err="1" smtClean="0"/>
              <a:t>aab</a:t>
            </a:r>
            <a:r>
              <a:rPr lang="en-IE" dirty="0" smtClean="0"/>
              <a:t>, </a:t>
            </a:r>
            <a:r>
              <a:rPr lang="en-IE" dirty="0" err="1" smtClean="0"/>
              <a:t>aabbb</a:t>
            </a:r>
            <a:r>
              <a:rPr lang="en-IE" dirty="0" smtClean="0"/>
              <a:t>, </a:t>
            </a:r>
            <a:r>
              <a:rPr lang="en-IE" dirty="0" err="1" smtClean="0"/>
              <a:t>aabbbbb</a:t>
            </a:r>
            <a:r>
              <a:rPr lang="en-IE" dirty="0" smtClean="0"/>
              <a:t>, </a:t>
            </a:r>
            <a:r>
              <a:rPr lang="en-IE" dirty="0" err="1" smtClean="0"/>
              <a:t>aaaab</a:t>
            </a:r>
            <a:r>
              <a:rPr lang="en-IE" dirty="0" smtClean="0"/>
              <a:t>, </a:t>
            </a:r>
            <a:r>
              <a:rPr lang="en-IE" dirty="0" err="1" smtClean="0"/>
              <a:t>aaaabbb</a:t>
            </a:r>
            <a:r>
              <a:rPr lang="en-IE" dirty="0" smtClean="0"/>
              <a:t>, …………..}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67000" y="5334000"/>
            <a:ext cx="571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String of </a:t>
            </a:r>
            <a:r>
              <a:rPr lang="en-IE" dirty="0" err="1" smtClean="0"/>
              <a:t>a’s</a:t>
            </a:r>
            <a:r>
              <a:rPr lang="en-IE" dirty="0" smtClean="0"/>
              <a:t> and </a:t>
            </a:r>
            <a:r>
              <a:rPr lang="en-IE" dirty="0" err="1" smtClean="0"/>
              <a:t>b’s</a:t>
            </a:r>
            <a:r>
              <a:rPr lang="en-IE" dirty="0" smtClean="0"/>
              <a:t> of even length can be obtained by concatenating any combination of the strings </a:t>
            </a:r>
            <a:r>
              <a:rPr lang="en-IE" dirty="0" err="1" smtClean="0"/>
              <a:t>aa</a:t>
            </a:r>
            <a:r>
              <a:rPr lang="en-IE" dirty="0" smtClean="0"/>
              <a:t>, </a:t>
            </a:r>
            <a:r>
              <a:rPr lang="en-IE" dirty="0" err="1" smtClean="0"/>
              <a:t>ab</a:t>
            </a:r>
            <a:r>
              <a:rPr lang="en-IE" dirty="0" smtClean="0"/>
              <a:t>, </a:t>
            </a:r>
            <a:r>
              <a:rPr lang="en-IE" dirty="0" err="1" smtClean="0"/>
              <a:t>ba</a:t>
            </a:r>
            <a:r>
              <a:rPr lang="en-IE" dirty="0" smtClean="0"/>
              <a:t> and bb including null, so L = {</a:t>
            </a:r>
            <a:r>
              <a:rPr lang="en-IE" dirty="0" err="1" smtClean="0"/>
              <a:t>aa</a:t>
            </a:r>
            <a:r>
              <a:rPr lang="en-IE" dirty="0" smtClean="0"/>
              <a:t>, </a:t>
            </a:r>
            <a:r>
              <a:rPr lang="en-IE" dirty="0" err="1" smtClean="0"/>
              <a:t>ab</a:t>
            </a:r>
            <a:r>
              <a:rPr lang="en-IE" dirty="0" smtClean="0"/>
              <a:t>, </a:t>
            </a:r>
            <a:r>
              <a:rPr lang="en-IE" dirty="0" err="1" smtClean="0"/>
              <a:t>ba</a:t>
            </a:r>
            <a:r>
              <a:rPr lang="en-IE" dirty="0" smtClean="0"/>
              <a:t>, bb, </a:t>
            </a:r>
            <a:r>
              <a:rPr lang="en-IE" dirty="0" err="1" smtClean="0"/>
              <a:t>aaab</a:t>
            </a:r>
            <a:r>
              <a:rPr lang="en-IE" dirty="0" smtClean="0"/>
              <a:t>, </a:t>
            </a:r>
            <a:r>
              <a:rPr lang="en-IE" dirty="0" err="1" smtClean="0"/>
              <a:t>aaba</a:t>
            </a:r>
            <a:r>
              <a:rPr lang="en-IE" dirty="0" smtClean="0"/>
              <a:t>, …………..}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2304" y="109408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26271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36" y="332656"/>
            <a:ext cx="8153400" cy="464096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0070C0"/>
                </a:solidFill>
              </a:rPr>
              <a:t>Represent these sets by RE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-29796" y="4431521"/>
            <a:ext cx="6884531" cy="22696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3100" dirty="0" smtClean="0"/>
              <a:t>Set of all strings ending in b.</a:t>
            </a:r>
          </a:p>
          <a:p>
            <a:pPr marL="0" indent="0">
              <a:buNone/>
            </a:pPr>
            <a:r>
              <a:rPr lang="en-IN" sz="3100" dirty="0" smtClean="0"/>
              <a:t>Set </a:t>
            </a:r>
            <a:r>
              <a:rPr lang="en-IN" sz="3100" dirty="0"/>
              <a:t>of all strings </a:t>
            </a:r>
            <a:r>
              <a:rPr lang="en-IN" sz="3100" dirty="0" smtClean="0"/>
              <a:t>staring with a and ending with </a:t>
            </a:r>
            <a:r>
              <a:rPr lang="en-IN" sz="3100" dirty="0" err="1" smtClean="0"/>
              <a:t>ba</a:t>
            </a:r>
            <a:endParaRPr lang="en-IE" sz="31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E" sz="3100" dirty="0" smtClean="0">
                <a:latin typeface="Times New Roman" pitchFamily="18" charset="0"/>
                <a:cs typeface="Times New Roman" pitchFamily="18" charset="0"/>
              </a:rPr>
              <a:t>				</a:t>
            </a:r>
            <a:endParaRPr lang="en-IN" sz="3100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21943" y="1696506"/>
            <a:ext cx="1532792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3100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IE" sz="3100" dirty="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en-IE" sz="31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0*</a:t>
            </a:r>
          </a:p>
        </p:txBody>
      </p:sp>
      <p:sp>
        <p:nvSpPr>
          <p:cNvPr id="5" name="Rectangle 4"/>
          <p:cNvSpPr/>
          <p:nvPr/>
        </p:nvSpPr>
        <p:spPr>
          <a:xfrm>
            <a:off x="5309148" y="2265893"/>
            <a:ext cx="1901483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3100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IE" sz="3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E" sz="31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ε+ ab</a:t>
            </a:r>
          </a:p>
        </p:txBody>
      </p:sp>
      <p:sp>
        <p:nvSpPr>
          <p:cNvPr id="6" name="Rectangle 5"/>
          <p:cNvSpPr/>
          <p:nvPr/>
        </p:nvSpPr>
        <p:spPr>
          <a:xfrm>
            <a:off x="5309148" y="2835280"/>
            <a:ext cx="2055371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3100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IE" sz="3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E" sz="31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01+10</a:t>
            </a:r>
            <a:endParaRPr lang="en-IN" sz="3100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21943" y="3450340"/>
            <a:ext cx="2545890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3100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IE" sz="3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E" sz="31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ε+ </a:t>
            </a:r>
            <a:r>
              <a:rPr lang="en-IE" sz="31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10+01</a:t>
            </a:r>
            <a:endParaRPr lang="en-IN" sz="3100" dirty="0">
              <a:solidFill>
                <a:srgbClr val="C0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83568" y="1750051"/>
            <a:ext cx="4282479" cy="2269676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IN" sz="3100" dirty="0" smtClean="0"/>
              <a:t>{</a:t>
            </a:r>
            <a:r>
              <a:rPr lang="en-IE" sz="3100" dirty="0" smtClean="0">
                <a:latin typeface="Times New Roman" pitchFamily="18" charset="0"/>
                <a:cs typeface="Times New Roman" pitchFamily="18" charset="0"/>
              </a:rPr>
              <a:t>ε, 0, 00, 000, 0000,…} </a:t>
            </a:r>
          </a:p>
          <a:p>
            <a:pPr marL="0" indent="0">
              <a:buFont typeface="Wingdings"/>
              <a:buNone/>
            </a:pPr>
            <a:r>
              <a:rPr lang="en-IE" sz="3100" dirty="0" smtClean="0">
                <a:latin typeface="Times New Roman" pitchFamily="18" charset="0"/>
                <a:cs typeface="Times New Roman" pitchFamily="18" charset="0"/>
              </a:rPr>
              <a:t>{ε, ab}</a:t>
            </a:r>
          </a:p>
          <a:p>
            <a:pPr marL="0" indent="0">
              <a:buFont typeface="Wingdings"/>
              <a:buNone/>
            </a:pPr>
            <a:r>
              <a:rPr lang="en-IE" sz="3100" dirty="0" smtClean="0">
                <a:latin typeface="Times New Roman" pitchFamily="18" charset="0"/>
                <a:cs typeface="Times New Roman" pitchFamily="18" charset="0"/>
              </a:rPr>
              <a:t>{01,10}</a:t>
            </a:r>
          </a:p>
          <a:p>
            <a:pPr marL="0" indent="0">
              <a:buFont typeface="Wingdings"/>
              <a:buNone/>
            </a:pPr>
            <a:r>
              <a:rPr lang="en-IE" sz="3100" dirty="0" smtClean="0">
                <a:latin typeface="Times New Roman" pitchFamily="18" charset="0"/>
                <a:cs typeface="Times New Roman" pitchFamily="18" charset="0"/>
              </a:rPr>
              <a:t>{ε ,10,01}				</a:t>
            </a:r>
            <a:endParaRPr lang="en-IN" sz="3100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4235" y="4376342"/>
            <a:ext cx="2299027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3100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IE" sz="3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E" sz="31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IE" sz="31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a+b</a:t>
            </a:r>
            <a:r>
              <a:rPr lang="en-IE" sz="31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)*b</a:t>
            </a:r>
            <a:endParaRPr lang="en-IE" sz="31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26840" y="5443195"/>
            <a:ext cx="2651688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3100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IE" sz="3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E" sz="31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a(</a:t>
            </a:r>
            <a:r>
              <a:rPr lang="en-IE" sz="31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a+b</a:t>
            </a:r>
            <a:r>
              <a:rPr lang="en-IE" sz="31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)*</a:t>
            </a:r>
            <a:r>
              <a:rPr lang="en-IE" sz="31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ba</a:t>
            </a:r>
            <a:endParaRPr lang="en-IE" sz="31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17335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  <p:bldP spid="12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504" y="1628800"/>
            <a:ext cx="7344816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(a) </a:t>
            </a:r>
            <a:r>
              <a:rPr lang="en-US" dirty="0"/>
              <a:t>The set of all strings over </a:t>
            </a:r>
            <a:r>
              <a:rPr lang="en-US" i="1" dirty="0" smtClean="0"/>
              <a:t>{0, 1} </a:t>
            </a:r>
            <a:r>
              <a:rPr lang="en-US" dirty="0"/>
              <a:t>with three consecutive </a:t>
            </a:r>
            <a:r>
              <a:rPr lang="en-US" dirty="0" smtClean="0"/>
              <a:t>0</a:t>
            </a:r>
            <a:r>
              <a:rPr lang="en-US" i="1" dirty="0" smtClean="0"/>
              <a:t>'s. 	</a:t>
            </a:r>
            <a:r>
              <a:rPr lang="en-US" i="1" dirty="0" smtClean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smtClean="0"/>
              <a:t>(b) The set of all strings over {0, 1} beginning with 00.</a:t>
            </a:r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/>
              <a:t>c</a:t>
            </a:r>
            <a:r>
              <a:rPr lang="en-US" dirty="0" smtClean="0"/>
              <a:t>) </a:t>
            </a:r>
            <a:r>
              <a:rPr lang="en-US" dirty="0"/>
              <a:t>The set of all strings over </a:t>
            </a:r>
            <a:r>
              <a:rPr lang="en-US" dirty="0" smtClean="0"/>
              <a:t>{0. </a:t>
            </a:r>
            <a:r>
              <a:rPr lang="en-US" dirty="0"/>
              <a:t>1</a:t>
            </a:r>
            <a:r>
              <a:rPr lang="en-US" dirty="0" smtClean="0"/>
              <a:t>} </a:t>
            </a:r>
            <a:r>
              <a:rPr lang="en-US" dirty="0"/>
              <a:t>ending with </a:t>
            </a:r>
            <a:r>
              <a:rPr lang="en-US" dirty="0" smtClean="0"/>
              <a:t>00 </a:t>
            </a:r>
            <a:r>
              <a:rPr lang="en-US" dirty="0"/>
              <a:t>and </a:t>
            </a:r>
            <a:r>
              <a:rPr lang="en-US" dirty="0" smtClean="0"/>
              <a:t>beginning </a:t>
            </a:r>
            <a:r>
              <a:rPr lang="en-IN" dirty="0" smtClean="0"/>
              <a:t>with </a:t>
            </a:r>
            <a:r>
              <a:rPr lang="en-IN" dirty="0"/>
              <a:t>1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r>
              <a:rPr lang="en-IN" dirty="0" smtClean="0"/>
              <a:t>(d)all the string containing exactly two 0’s.</a:t>
            </a:r>
          </a:p>
          <a:p>
            <a:pPr marL="0" indent="0">
              <a:buNone/>
            </a:pPr>
            <a:r>
              <a:rPr lang="en-US" i="1" dirty="0" smtClean="0"/>
              <a:t>(e)	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156176" y="2060848"/>
            <a:ext cx="26098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solidFill>
                  <a:srgbClr val="C00000"/>
                </a:solidFill>
              </a:rPr>
              <a:t>(0+1)*000(0+1)*</a:t>
            </a:r>
            <a:endParaRPr lang="en-US" sz="2500" i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19402" y="4124879"/>
            <a:ext cx="2609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</a:rPr>
              <a:t>1(0+1)*00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2200" y="3135249"/>
            <a:ext cx="2609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</a:rPr>
              <a:t>00(0+1)*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4248" y="4610302"/>
            <a:ext cx="2609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</a:rPr>
              <a:t>1*01*01*</a:t>
            </a:r>
            <a:endParaRPr lang="en-US" sz="2800" i="1" dirty="0">
              <a:solidFill>
                <a:srgbClr val="C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2682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strings containing an even number of 0's: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1* </a:t>
            </a:r>
            <a:r>
              <a:rPr lang="en-US" dirty="0"/>
              <a:t>+ (</a:t>
            </a:r>
            <a:r>
              <a:rPr lang="en-US" dirty="0" smtClean="0"/>
              <a:t>1*01*0)*1* </a:t>
            </a:r>
          </a:p>
          <a:p>
            <a:r>
              <a:rPr lang="en-US" dirty="0"/>
              <a:t>All strings having at least two </a:t>
            </a:r>
            <a:r>
              <a:rPr lang="en-US" dirty="0" err="1"/>
              <a:t>occurences</a:t>
            </a:r>
            <a:r>
              <a:rPr lang="en-US" dirty="0"/>
              <a:t> of the substring 00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IN" dirty="0" smtClean="0"/>
              <a:t>(</a:t>
            </a:r>
            <a:r>
              <a:rPr lang="en-IN" dirty="0"/>
              <a:t>1 + 0</a:t>
            </a:r>
            <a:r>
              <a:rPr lang="en-IN" dirty="0" smtClean="0"/>
              <a:t>)* 00(1 </a:t>
            </a:r>
            <a:r>
              <a:rPr lang="en-IN" dirty="0"/>
              <a:t>+ 0</a:t>
            </a:r>
            <a:r>
              <a:rPr lang="en-IN" dirty="0" smtClean="0"/>
              <a:t>)* 00(1 </a:t>
            </a:r>
            <a:r>
              <a:rPr lang="en-IN" dirty="0"/>
              <a:t>+ 0</a:t>
            </a:r>
            <a:r>
              <a:rPr lang="en-IN" dirty="0" smtClean="0"/>
              <a:t>)* </a:t>
            </a:r>
            <a:r>
              <a:rPr lang="en-IN" dirty="0"/>
              <a:t>+ (1 + 0</a:t>
            </a:r>
            <a:r>
              <a:rPr lang="en-IN" dirty="0" smtClean="0"/>
              <a:t>)* 000(1 </a:t>
            </a:r>
            <a:r>
              <a:rPr lang="en-IN" dirty="0"/>
              <a:t>+ 0</a:t>
            </a:r>
            <a:r>
              <a:rPr lang="en-IN" dirty="0" smtClean="0"/>
              <a:t>)*  </a:t>
            </a:r>
          </a:p>
          <a:p>
            <a:pPr marL="0" indent="0">
              <a:buNone/>
            </a:pPr>
            <a:r>
              <a:rPr lang="en-US" dirty="0"/>
              <a:t>Find a regular expression corresponding to the language of strings of even lengths over the alphabet of { a, b }.</a:t>
            </a:r>
            <a:br>
              <a:rPr lang="en-US" dirty="0"/>
            </a:br>
            <a:r>
              <a:rPr lang="en-IN" b="1" dirty="0"/>
              <a:t>( aa + ab + </a:t>
            </a:r>
            <a:r>
              <a:rPr lang="en-IN" b="1" dirty="0" err="1"/>
              <a:t>ba</a:t>
            </a:r>
            <a:r>
              <a:rPr lang="en-IN" b="1" dirty="0"/>
              <a:t> + bb )</a:t>
            </a:r>
            <a:r>
              <a:rPr lang="en-IN" b="1" baseline="30000" dirty="0"/>
              <a:t>*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0297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1600200"/>
            <a:ext cx="8856984" cy="44958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Find </a:t>
            </a:r>
            <a:r>
              <a:rPr lang="en-US" dirty="0"/>
              <a:t>a regular expression corresponding to the language of all strings over the alphabet { a, b } that do not end with ab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rgbClr val="C00000"/>
                </a:solidFill>
              </a:rPr>
              <a:t>    ( </a:t>
            </a:r>
            <a:r>
              <a:rPr lang="en-IN" b="1" dirty="0">
                <a:solidFill>
                  <a:srgbClr val="C00000"/>
                </a:solidFill>
              </a:rPr>
              <a:t>a + b )</a:t>
            </a:r>
            <a:r>
              <a:rPr lang="en-IN" b="1" baseline="30000" dirty="0">
                <a:solidFill>
                  <a:srgbClr val="C00000"/>
                </a:solidFill>
              </a:rPr>
              <a:t>*</a:t>
            </a:r>
            <a:r>
              <a:rPr lang="en-IN" b="1" dirty="0">
                <a:solidFill>
                  <a:srgbClr val="C00000"/>
                </a:solidFill>
              </a:rPr>
              <a:t>( a + bb </a:t>
            </a:r>
            <a:r>
              <a:rPr lang="en-IN" b="1" dirty="0" smtClean="0">
                <a:solidFill>
                  <a:srgbClr val="C00000"/>
                </a:solidFill>
              </a:rPr>
              <a:t>)</a:t>
            </a:r>
          </a:p>
          <a:p>
            <a:pPr algn="just"/>
            <a:r>
              <a:rPr lang="en-US" dirty="0"/>
              <a:t>Find a regular expression corresponding to the language of all strings over the alphabet { a, b } that contain exactly two a's</a:t>
            </a:r>
            <a:r>
              <a:rPr lang="en-US" dirty="0" smtClean="0"/>
              <a:t>.</a:t>
            </a:r>
          </a:p>
          <a:p>
            <a:r>
              <a:rPr lang="en-IN" b="1" dirty="0" smtClean="0">
                <a:solidFill>
                  <a:srgbClr val="C00000"/>
                </a:solidFill>
              </a:rPr>
              <a:t>    b</a:t>
            </a:r>
            <a:r>
              <a:rPr lang="en-IN" b="1" baseline="30000" dirty="0" smtClean="0">
                <a:solidFill>
                  <a:srgbClr val="C00000"/>
                </a:solidFill>
              </a:rPr>
              <a:t>*</a:t>
            </a:r>
            <a:r>
              <a:rPr lang="en-IN" dirty="0" smtClean="0">
                <a:solidFill>
                  <a:srgbClr val="C00000"/>
                </a:solidFill>
              </a:rPr>
              <a:t>a</a:t>
            </a:r>
            <a:r>
              <a:rPr lang="en-IN" dirty="0">
                <a:solidFill>
                  <a:srgbClr val="C00000"/>
                </a:solidFill>
              </a:rPr>
              <a:t> </a:t>
            </a:r>
            <a:r>
              <a:rPr lang="en-IN" b="1" dirty="0">
                <a:solidFill>
                  <a:srgbClr val="C00000"/>
                </a:solidFill>
              </a:rPr>
              <a:t>b</a:t>
            </a:r>
            <a:r>
              <a:rPr lang="en-IN" b="1" baseline="30000" dirty="0">
                <a:solidFill>
                  <a:srgbClr val="C00000"/>
                </a:solidFill>
              </a:rPr>
              <a:t>*</a:t>
            </a:r>
            <a:r>
              <a:rPr lang="en-IN" dirty="0">
                <a:solidFill>
                  <a:srgbClr val="C00000"/>
                </a:solidFill>
              </a:rPr>
              <a:t>a </a:t>
            </a:r>
            <a:r>
              <a:rPr lang="en-IN" b="1" dirty="0">
                <a:solidFill>
                  <a:srgbClr val="C00000"/>
                </a:solidFill>
              </a:rPr>
              <a:t>b</a:t>
            </a:r>
            <a:r>
              <a:rPr lang="en-IN" b="1" baseline="30000" dirty="0">
                <a:solidFill>
                  <a:srgbClr val="C00000"/>
                </a:solidFill>
              </a:rPr>
              <a:t>*</a:t>
            </a:r>
            <a:r>
              <a:rPr lang="en-US" dirty="0">
                <a:solidFill>
                  <a:srgbClr val="C00000"/>
                </a:solidFill>
              </a:rPr>
              <a:t/>
            </a:r>
            <a:br>
              <a:rPr lang="en-US" dirty="0">
                <a:solidFill>
                  <a:srgbClr val="C00000"/>
                </a:solidFill>
              </a:rPr>
            </a:b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15866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603262" y="1412776"/>
            <a:ext cx="8153400" cy="44958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dirty="0"/>
              <a:t>A </a:t>
            </a:r>
            <a:r>
              <a:rPr lang="en-US" dirty="0">
                <a:solidFill>
                  <a:schemeClr val="accent2"/>
                </a:solidFill>
              </a:rPr>
              <a:t>deterministic finite automaton</a:t>
            </a:r>
            <a:r>
              <a:rPr lang="en-US" dirty="0"/>
              <a:t> (DFA) is a 5-tuple </a:t>
            </a:r>
            <a:r>
              <a:rPr lang="en-US" b="1" dirty="0">
                <a:latin typeface="Garamond" pitchFamily="18" charset="0"/>
              </a:rPr>
              <a:t>(</a:t>
            </a:r>
            <a:r>
              <a:rPr lang="en-US" b="1" i="1" dirty="0">
                <a:latin typeface="Garamond" pitchFamily="18" charset="0"/>
              </a:rPr>
              <a:t>Q</a:t>
            </a:r>
            <a:r>
              <a:rPr lang="en-US" b="1" dirty="0">
                <a:latin typeface="Garamond" pitchFamily="18" charset="0"/>
              </a:rPr>
              <a:t>, </a:t>
            </a:r>
            <a:r>
              <a:rPr lang="en-US" b="1" dirty="0">
                <a:latin typeface="Symbol" pitchFamily="18" charset="2"/>
              </a:rPr>
              <a:t>S</a:t>
            </a:r>
            <a:r>
              <a:rPr lang="en-US" b="1" dirty="0">
                <a:latin typeface="Garamond" pitchFamily="18" charset="0"/>
              </a:rPr>
              <a:t>, </a:t>
            </a:r>
            <a:r>
              <a:rPr lang="en-US" b="1" dirty="0">
                <a:latin typeface="Symbol" pitchFamily="18" charset="2"/>
              </a:rPr>
              <a:t>d</a:t>
            </a:r>
            <a:r>
              <a:rPr lang="en-US" b="1" dirty="0">
                <a:latin typeface="Garamond" pitchFamily="18" charset="0"/>
              </a:rPr>
              <a:t>, q</a:t>
            </a:r>
            <a:r>
              <a:rPr lang="en-US" b="1" baseline="-25000" dirty="0">
                <a:latin typeface="Garamond" pitchFamily="18" charset="0"/>
              </a:rPr>
              <a:t>0</a:t>
            </a:r>
            <a:r>
              <a:rPr lang="en-US" b="1" dirty="0">
                <a:latin typeface="Garamond" pitchFamily="18" charset="0"/>
              </a:rPr>
              <a:t>, </a:t>
            </a:r>
            <a:r>
              <a:rPr lang="en-US" b="1" i="1" dirty="0">
                <a:latin typeface="Garamond" pitchFamily="18" charset="0"/>
              </a:rPr>
              <a:t>F</a:t>
            </a:r>
            <a:r>
              <a:rPr lang="en-US" b="1" dirty="0">
                <a:latin typeface="Garamond" pitchFamily="18" charset="0"/>
              </a:rPr>
              <a:t>)</a:t>
            </a:r>
            <a:r>
              <a:rPr lang="en-US" b="1" dirty="0"/>
              <a:t> </a:t>
            </a:r>
            <a:r>
              <a:rPr lang="en-US" dirty="0"/>
              <a:t>where</a:t>
            </a:r>
          </a:p>
          <a:p>
            <a:pPr lvl="1" eaLnBrk="1" hangingPunct="1">
              <a:spcAft>
                <a:spcPts val="600"/>
              </a:spcAft>
            </a:pPr>
            <a:r>
              <a:rPr lang="en-US" i="1" dirty="0">
                <a:latin typeface="Garamond" pitchFamily="18" charset="0"/>
              </a:rPr>
              <a:t> Q</a:t>
            </a:r>
            <a:r>
              <a:rPr lang="en-US" dirty="0"/>
              <a:t> is a finite set of </a:t>
            </a:r>
            <a:r>
              <a:rPr lang="en-US" dirty="0">
                <a:solidFill>
                  <a:schemeClr val="accent2"/>
                </a:solidFill>
              </a:rPr>
              <a:t>states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dirty="0">
                <a:latin typeface="Garamond" pitchFamily="18" charset="0"/>
              </a:rPr>
              <a:t> </a:t>
            </a:r>
            <a:r>
              <a:rPr lang="en-US" dirty="0">
                <a:latin typeface="Symbol" pitchFamily="18" charset="2"/>
              </a:rPr>
              <a:t>S</a:t>
            </a:r>
            <a:r>
              <a:rPr lang="en-US" dirty="0"/>
              <a:t> is an input </a:t>
            </a:r>
            <a:r>
              <a:rPr lang="en-US" dirty="0">
                <a:solidFill>
                  <a:schemeClr val="accent2"/>
                </a:solidFill>
              </a:rPr>
              <a:t>alphabet</a:t>
            </a:r>
          </a:p>
          <a:p>
            <a:pPr lvl="1" eaLnBrk="1" hangingPunct="1">
              <a:spcAft>
                <a:spcPts val="600"/>
              </a:spcAft>
            </a:pPr>
            <a:r>
              <a:rPr lang="en-US" dirty="0">
                <a:latin typeface="Garamond" pitchFamily="18" charset="0"/>
              </a:rPr>
              <a:t> </a:t>
            </a:r>
            <a:r>
              <a:rPr lang="en-US" dirty="0">
                <a:latin typeface="Symbol" pitchFamily="18" charset="2"/>
              </a:rPr>
              <a:t>d</a:t>
            </a:r>
            <a:r>
              <a:rPr lang="en-US" dirty="0">
                <a:latin typeface="Garamond" pitchFamily="18" charset="0"/>
              </a:rPr>
              <a:t>: </a:t>
            </a:r>
            <a:r>
              <a:rPr lang="en-US" i="1" dirty="0">
                <a:latin typeface="Garamond" pitchFamily="18" charset="0"/>
              </a:rPr>
              <a:t>Q</a:t>
            </a:r>
            <a:r>
              <a:rPr lang="en-US" dirty="0">
                <a:latin typeface="Garamond" pitchFamily="18" charset="0"/>
              </a:rPr>
              <a:t> </a:t>
            </a:r>
            <a:r>
              <a:rPr lang="en-US" dirty="0"/>
              <a:t>×</a:t>
            </a:r>
            <a:r>
              <a:rPr lang="en-US" dirty="0">
                <a:latin typeface="Garamond" pitchFamily="18" charset="0"/>
              </a:rPr>
              <a:t> </a:t>
            </a:r>
            <a:r>
              <a:rPr lang="en-US" dirty="0">
                <a:latin typeface="Symbol" pitchFamily="18" charset="2"/>
              </a:rPr>
              <a:t>S</a:t>
            </a:r>
            <a:r>
              <a:rPr lang="en-US" dirty="0">
                <a:latin typeface="Garamond" pitchFamily="18" charset="0"/>
              </a:rPr>
              <a:t> → </a:t>
            </a:r>
            <a:r>
              <a:rPr lang="en-US" i="1" dirty="0">
                <a:latin typeface="Garamond" pitchFamily="18" charset="0"/>
              </a:rPr>
              <a:t>Q</a:t>
            </a:r>
            <a:r>
              <a:rPr lang="en-US" dirty="0"/>
              <a:t> is a </a:t>
            </a:r>
            <a:r>
              <a:rPr lang="en-US" dirty="0">
                <a:solidFill>
                  <a:schemeClr val="accent2"/>
                </a:solidFill>
              </a:rPr>
              <a:t>transition function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i="1" dirty="0">
                <a:latin typeface="Garamond" pitchFamily="18" charset="0"/>
              </a:rPr>
              <a:t> </a:t>
            </a:r>
            <a:r>
              <a:rPr lang="en-US" dirty="0">
                <a:latin typeface="Garamond" pitchFamily="18" charset="0"/>
              </a:rPr>
              <a:t>q</a:t>
            </a:r>
            <a:r>
              <a:rPr lang="en-US" baseline="-25000" dirty="0">
                <a:latin typeface="Garamond" pitchFamily="18" charset="0"/>
              </a:rPr>
              <a:t>0</a:t>
            </a:r>
            <a:r>
              <a:rPr lang="en-US" dirty="0"/>
              <a:t> </a:t>
            </a:r>
            <a:r>
              <a:rPr lang="en-US" dirty="0">
                <a:latin typeface="Symbol" pitchFamily="18" charset="2"/>
              </a:rPr>
              <a:t>Î</a:t>
            </a:r>
            <a:r>
              <a:rPr lang="en-US" dirty="0">
                <a:latin typeface="MS Shell Dlg" charset="0"/>
              </a:rPr>
              <a:t> </a:t>
            </a:r>
            <a:r>
              <a:rPr lang="en-US" i="1" dirty="0">
                <a:latin typeface="Garamond" pitchFamily="18" charset="0"/>
              </a:rPr>
              <a:t>Q</a:t>
            </a:r>
            <a:r>
              <a:rPr lang="en-US" dirty="0"/>
              <a:t> is the </a:t>
            </a:r>
            <a:r>
              <a:rPr lang="en-US" dirty="0">
                <a:solidFill>
                  <a:schemeClr val="accent2"/>
                </a:solidFill>
              </a:rPr>
              <a:t>initial state</a:t>
            </a:r>
          </a:p>
          <a:p>
            <a:pPr lvl="1" eaLnBrk="1" hangingPunct="1">
              <a:spcAft>
                <a:spcPts val="600"/>
              </a:spcAft>
            </a:pPr>
            <a:r>
              <a:rPr lang="en-US" dirty="0"/>
              <a:t> </a:t>
            </a:r>
            <a:r>
              <a:rPr lang="en-US" i="1" dirty="0">
                <a:latin typeface="Garamond" pitchFamily="18" charset="0"/>
              </a:rPr>
              <a:t>F </a:t>
            </a:r>
            <a:r>
              <a:rPr lang="en-US" dirty="0">
                <a:latin typeface="Symbol" pitchFamily="18" charset="2"/>
              </a:rPr>
              <a:t>Í</a:t>
            </a:r>
            <a:r>
              <a:rPr lang="en-US" dirty="0"/>
              <a:t> </a:t>
            </a:r>
            <a:r>
              <a:rPr lang="en-US" i="1" dirty="0">
                <a:latin typeface="Garamond" pitchFamily="18" charset="0"/>
              </a:rPr>
              <a:t>Q </a:t>
            </a:r>
            <a:r>
              <a:rPr lang="en-US" dirty="0"/>
              <a:t>is a set of </a:t>
            </a:r>
            <a:r>
              <a:rPr lang="en-US" dirty="0">
                <a:solidFill>
                  <a:schemeClr val="accent2"/>
                </a:solidFill>
              </a:rPr>
              <a:t>accepting states</a:t>
            </a:r>
            <a:r>
              <a:rPr lang="en-US" dirty="0"/>
              <a:t> (or </a:t>
            </a:r>
            <a:r>
              <a:rPr lang="en-US" dirty="0">
                <a:solidFill>
                  <a:schemeClr val="accent2"/>
                </a:solidFill>
              </a:rPr>
              <a:t>final states</a:t>
            </a:r>
            <a:r>
              <a:rPr lang="en-US" dirty="0"/>
              <a:t>).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458682" y="5585410"/>
            <a:ext cx="7327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Arial" panose="020B0604020202020204" pitchFamily="34" charset="0"/>
              </a:rPr>
              <a:t>Note: Deterministic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 refers to the uniqueness of the computation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run.</a:t>
            </a:r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85800"/>
          </a:xfrm>
        </p:spPr>
        <p:txBody>
          <a:bodyPr>
            <a:normAutofit/>
          </a:bodyPr>
          <a:lstStyle/>
          <a:p>
            <a:r>
              <a:rPr lang="en-IE" sz="3600" dirty="0" smtClean="0">
                <a:latin typeface="Times New Roman" pitchFamily="18" charset="0"/>
                <a:cs typeface="Times New Roman" pitchFamily="18" charset="0"/>
              </a:rPr>
              <a:t>Identities Related to Regular Expressions</a:t>
            </a:r>
            <a:endParaRPr lang="en-IE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8200"/>
            <a:ext cx="8229600" cy="5334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IE" dirty="0" smtClean="0">
                <a:latin typeface="Times New Roman" pitchFamily="18" charset="0"/>
                <a:cs typeface="Times New Roman" pitchFamily="18" charset="0"/>
              </a:rPr>
              <a:t>Given R, P, L, Q as regular expressions, the following identities hold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600200"/>
            <a:ext cx="563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E" dirty="0" smtClean="0">
                <a:latin typeface="Times New Roman" pitchFamily="18" charset="0"/>
                <a:cs typeface="Times New Roman" pitchFamily="18" charset="0"/>
              </a:rPr>
              <a:t> ∅* =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  <a:p>
            <a:pPr>
              <a:buNone/>
            </a:pP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 ε* = ε</a:t>
            </a:r>
          </a:p>
          <a:p>
            <a:pPr>
              <a:buNone/>
            </a:pP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E" dirty="0" smtClean="0">
                <a:latin typeface="Times New Roman" pitchFamily="18" charset="0"/>
                <a:cs typeface="Times New Roman" pitchFamily="18" charset="0"/>
              </a:rPr>
              <a:t>RR* = R*R</a:t>
            </a:r>
          </a:p>
          <a:p>
            <a:pPr>
              <a:buNone/>
            </a:pPr>
            <a:r>
              <a:rPr lang="en-IE" dirty="0" smtClean="0">
                <a:latin typeface="Times New Roman" pitchFamily="18" charset="0"/>
                <a:cs typeface="Times New Roman" pitchFamily="18" charset="0"/>
              </a:rPr>
              <a:t> R*R* = R*</a:t>
            </a:r>
          </a:p>
          <a:p>
            <a:pPr>
              <a:buNone/>
            </a:pPr>
            <a:r>
              <a:rPr lang="en-IE" dirty="0" smtClean="0">
                <a:latin typeface="Times New Roman" pitchFamily="18" charset="0"/>
                <a:cs typeface="Times New Roman" pitchFamily="18" charset="0"/>
              </a:rPr>
              <a:t> (R*)* = R*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27660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E" dirty="0" smtClean="0">
                <a:latin typeface="Times New Roman" pitchFamily="18" charset="0"/>
                <a:cs typeface="Times New Roman" pitchFamily="18" charset="0"/>
              </a:rPr>
              <a:t>(PQ)*P =P(QP)*</a:t>
            </a:r>
          </a:p>
          <a:p>
            <a:pPr>
              <a:buNone/>
            </a:pPr>
            <a:r>
              <a:rPr lang="en-IE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IE" dirty="0" err="1" smtClean="0">
                <a:latin typeface="Times New Roman" pitchFamily="18" charset="0"/>
                <a:cs typeface="Times New Roman" pitchFamily="18" charset="0"/>
              </a:rPr>
              <a:t>a+b</a:t>
            </a:r>
            <a:r>
              <a:rPr lang="en-IE" dirty="0" smtClean="0">
                <a:latin typeface="Times New Roman" pitchFamily="18" charset="0"/>
                <a:cs typeface="Times New Roman" pitchFamily="18" charset="0"/>
              </a:rPr>
              <a:t>)* = (a*b*)* = (a*+b*)* = (</a:t>
            </a:r>
            <a:r>
              <a:rPr lang="en-IE" dirty="0" err="1" smtClean="0">
                <a:latin typeface="Times New Roman" pitchFamily="18" charset="0"/>
                <a:cs typeface="Times New Roman" pitchFamily="18" charset="0"/>
              </a:rPr>
              <a:t>a+b</a:t>
            </a:r>
            <a:r>
              <a:rPr lang="en-IE" dirty="0" smtClean="0">
                <a:latin typeface="Times New Roman" pitchFamily="18" charset="0"/>
                <a:cs typeface="Times New Roman" pitchFamily="18" charset="0"/>
              </a:rPr>
              <a:t>*)* = a*(</a:t>
            </a:r>
            <a:r>
              <a:rPr lang="en-IE" dirty="0" err="1" smtClean="0">
                <a:latin typeface="Times New Roman" pitchFamily="18" charset="0"/>
                <a:cs typeface="Times New Roman" pitchFamily="18" charset="0"/>
              </a:rPr>
              <a:t>ba</a:t>
            </a:r>
            <a:r>
              <a:rPr lang="en-IE" dirty="0" smtClean="0">
                <a:latin typeface="Times New Roman" pitchFamily="18" charset="0"/>
                <a:cs typeface="Times New Roman" pitchFamily="18" charset="0"/>
              </a:rPr>
              <a:t>*)*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191000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E" dirty="0" smtClean="0">
                <a:latin typeface="Times New Roman" pitchFamily="18" charset="0"/>
                <a:cs typeface="Times New Roman" pitchFamily="18" charset="0"/>
              </a:rPr>
              <a:t>R + ∅ = ∅ + R = R (The identity for union)</a:t>
            </a:r>
          </a:p>
          <a:p>
            <a:pPr>
              <a:buNone/>
            </a:pPr>
            <a:r>
              <a:rPr lang="en-IE" dirty="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ε = ε </a:t>
            </a:r>
            <a:r>
              <a:rPr lang="en-IE" dirty="0" smtClean="0">
                <a:latin typeface="Times New Roman" pitchFamily="18" charset="0"/>
                <a:cs typeface="Times New Roman" pitchFamily="18" charset="0"/>
              </a:rPr>
              <a:t>R = R (The identity for concatenation)</a:t>
            </a:r>
          </a:p>
          <a:p>
            <a:pPr>
              <a:buNone/>
            </a:pPr>
            <a:r>
              <a:rPr lang="en-IE" dirty="0" smtClean="0">
                <a:latin typeface="Times New Roman" pitchFamily="18" charset="0"/>
                <a:cs typeface="Times New Roman" pitchFamily="18" charset="0"/>
              </a:rPr>
              <a:t>∅ L = L ∅ = ∅ (The annihilator for concatenation)</a:t>
            </a:r>
          </a:p>
          <a:p>
            <a:pPr>
              <a:buNone/>
            </a:pPr>
            <a:r>
              <a:rPr lang="en-IE" dirty="0" smtClean="0">
                <a:latin typeface="Times New Roman" pitchFamily="18" charset="0"/>
                <a:cs typeface="Times New Roman" pitchFamily="18" charset="0"/>
              </a:rPr>
              <a:t>R + R = R (Idempotent law)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5638800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E" dirty="0" smtClean="0">
                <a:latin typeface="Times New Roman" pitchFamily="18" charset="0"/>
                <a:cs typeface="Times New Roman" pitchFamily="18" charset="0"/>
              </a:rPr>
              <a:t> L (M + N) = LM + LN (Left distributive law)</a:t>
            </a:r>
          </a:p>
          <a:p>
            <a:pPr>
              <a:buNone/>
            </a:pPr>
            <a:r>
              <a:rPr lang="en-IE" dirty="0" smtClean="0">
                <a:latin typeface="Times New Roman" pitchFamily="18" charset="0"/>
                <a:cs typeface="Times New Roman" pitchFamily="18" charset="0"/>
              </a:rPr>
              <a:t> (M + N) L = ML + NL (Right distributive law)</a:t>
            </a:r>
          </a:p>
          <a:p>
            <a:pPr>
              <a:buNone/>
            </a:pPr>
            <a:r>
              <a:rPr lang="en-IE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ε + </a:t>
            </a:r>
            <a:r>
              <a:rPr lang="en-IE" dirty="0" smtClean="0">
                <a:latin typeface="Times New Roman" pitchFamily="18" charset="0"/>
                <a:cs typeface="Times New Roman" pitchFamily="18" charset="0"/>
              </a:rPr>
              <a:t>RR* =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ε + </a:t>
            </a:r>
            <a:r>
              <a:rPr lang="en-IE" dirty="0" smtClean="0">
                <a:latin typeface="Times New Roman" pitchFamily="18" charset="0"/>
                <a:cs typeface="Times New Roman" pitchFamily="18" charset="0"/>
              </a:rPr>
              <a:t>R*R = R*</a:t>
            </a:r>
            <a:endParaRPr lang="en-IE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4831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IE" sz="5100" dirty="0" smtClean="0">
                <a:solidFill>
                  <a:srgbClr val="002060"/>
                </a:solidFill>
              </a:rPr>
              <a:t>Arden's Theorem</a:t>
            </a:r>
            <a:endParaRPr lang="en-IE" sz="5100" dirty="0">
              <a:solidFill>
                <a:srgbClr val="00206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9947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1991"/>
            <a:ext cx="8153400" cy="9906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Arden’s Theorem</a:t>
            </a:r>
            <a:endParaRPr lang="en-IE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772816"/>
            <a:ext cx="8735888" cy="4475390"/>
          </a:xfrm>
        </p:spPr>
        <p:txBody>
          <a:bodyPr>
            <a:normAutofit lnSpcReduction="10000"/>
          </a:bodyPr>
          <a:lstStyle/>
          <a:p>
            <a:pPr marL="514350" indent="-514350" algn="just">
              <a:buNone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Statement: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Let P and Q are two regular expressions over </a:t>
            </a:r>
            <a:r>
              <a:rPr lang="el-GR" sz="3000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and if P does not contain </a:t>
            </a:r>
            <a:r>
              <a:rPr lang="el-GR" sz="3000" dirty="0" smtClean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 , then the following equation in R,			has a unique solution given by </a:t>
            </a:r>
          </a:p>
          <a:p>
            <a:pPr marL="514350" indent="-514350" algn="just">
              <a:buNone/>
            </a:pP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	</a:t>
            </a:r>
            <a:endParaRPr lang="en-US" sz="30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None/>
            </a:pPr>
            <a:r>
              <a:rPr lang="en-US" sz="3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Application: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The Arden's Theorem is useful to solve a regular expression.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E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380312" y="6248206"/>
            <a:ext cx="1750454" cy="365125"/>
          </a:xfrm>
        </p:spPr>
        <p:txBody>
          <a:bodyPr/>
          <a:lstStyle/>
          <a:p>
            <a:r>
              <a:rPr lang="en-US" dirty="0" smtClean="0"/>
              <a:t>Dr. Sandeep Rathor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96544" y="2636912"/>
            <a:ext cx="2034978" cy="523220"/>
          </a:xfrm>
          <a:prstGeom prst="rect">
            <a:avLst/>
          </a:prstGeom>
          <a:noFill/>
          <a:ln>
            <a:solidFill>
              <a:srgbClr val="6699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 = Q + RP</a:t>
            </a:r>
            <a:endParaRPr lang="en-IN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3422109"/>
            <a:ext cx="1577057" cy="523220"/>
          </a:xfrm>
          <a:prstGeom prst="rect">
            <a:avLst/>
          </a:prstGeom>
          <a:noFill/>
          <a:ln>
            <a:solidFill>
              <a:srgbClr val="6699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 = 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QP</a:t>
            </a:r>
            <a:r>
              <a:rPr lang="en-US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endParaRPr lang="en-IN" sz="2800" dirty="0"/>
          </a:p>
        </p:txBody>
      </p:sp>
    </p:spTree>
    <p:extLst>
      <p:ext uri="{BB962C8B-B14F-4D97-AF65-F5344CB8AC3E}">
        <p14:creationId xmlns="" xmlns:p14="http://schemas.microsoft.com/office/powerpoint/2010/main" val="194914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918" y="260648"/>
            <a:ext cx="8448514" cy="67056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Proof</a:t>
            </a:r>
          </a:p>
          <a:p>
            <a:pPr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Part I: </a:t>
            </a: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Prove that R = QP* is the solution of this equation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Font typeface="Wingdings" pitchFamily="2" charset="2"/>
              <a:buChar char="s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 = Q + RP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Replace R by QP* on both sides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LHS = QP*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RHS = Q + QP*P</a:t>
            </a:r>
          </a:p>
          <a:p>
            <a:pPr marL="896938" indent="-896938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= Q (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 P*P)</a:t>
            </a:r>
          </a:p>
          <a:p>
            <a:pPr marL="896938" indent="-896938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= QP*     // (As we know that 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+ A*A = A*)</a:t>
            </a:r>
          </a:p>
          <a:p>
            <a:pPr marL="896938" indent="-896938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=LHS</a:t>
            </a:r>
          </a:p>
          <a:p>
            <a:pPr marL="358775" indent="-358775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Thus, R = QP* is the solution of the equation R = Q + RP.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E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380312" y="6309321"/>
            <a:ext cx="1676667" cy="360040"/>
          </a:xfrm>
        </p:spPr>
        <p:txBody>
          <a:bodyPr/>
          <a:lstStyle/>
          <a:p>
            <a:r>
              <a:rPr lang="en-US" dirty="0" smtClean="0"/>
              <a:t>Dr. Sandeep Rathor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33834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504" y="396979"/>
            <a:ext cx="8153400" cy="621635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Part II : </a:t>
            </a: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Prove that this is the only solution of this equation.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Font typeface="Wingdings" pitchFamily="2" charset="2"/>
              <a:buChar char="s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Font typeface="Wingdings" pitchFamily="2" charset="2"/>
              <a:buChar char="s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 = Q + RP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Replace R by Q + RP on RHS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 = Q + (Q + RP) P</a:t>
            </a:r>
          </a:p>
          <a:p>
            <a:pPr marL="538163" indent="-538163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= Q + QP + RP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58775" indent="-358775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Keep replacing R by Q + RP</a:t>
            </a:r>
          </a:p>
          <a:p>
            <a:pPr marL="358775" indent="-358775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 	= Q + QP + (Q + RP) P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538163" indent="-538163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	= Q + QP + QP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 RP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538163" indent="-538163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	…</a:t>
            </a:r>
          </a:p>
          <a:p>
            <a:pPr marL="538163" indent="-538163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 = Q + QP + QP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 QP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 … +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QP</a:t>
            </a:r>
            <a:r>
              <a:rPr lang="en-US" sz="2400" baseline="30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 RP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i+1</a:t>
            </a:r>
          </a:p>
          <a:p>
            <a:pPr marL="538163" indent="-538163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None/>
            </a:pPr>
            <a:endParaRPr lang="en-US" sz="2400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marL="538163" indent="-538163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Font typeface="Wingdings" pitchFamily="2" charset="2"/>
              <a:buChar char="s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E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380312" y="6430768"/>
            <a:ext cx="1761874" cy="310600"/>
          </a:xfrm>
        </p:spPr>
        <p:txBody>
          <a:bodyPr/>
          <a:lstStyle/>
          <a:p>
            <a:r>
              <a:rPr lang="en-US" dirty="0" smtClean="0"/>
              <a:t>Dr. Sandeep Rathor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14435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504" y="1600200"/>
            <a:ext cx="9577064" cy="2971800"/>
          </a:xfrm>
        </p:spPr>
        <p:txBody>
          <a:bodyPr>
            <a:normAutofit fontScale="25000" lnSpcReduction="20000"/>
          </a:bodyPr>
          <a:lstStyle/>
          <a:p>
            <a:pPr marL="358775" indent="-358775">
              <a:spcBef>
                <a:spcPts val="0"/>
              </a:spcBef>
              <a:spcAft>
                <a:spcPts val="1800"/>
              </a:spcAft>
              <a:buClr>
                <a:srgbClr val="C00000"/>
              </a:buClr>
              <a:buNone/>
            </a:pP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R = Q + QP + QP</a:t>
            </a:r>
            <a:r>
              <a:rPr lang="en-US" sz="96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 + QP</a:t>
            </a:r>
            <a:r>
              <a:rPr lang="en-US" sz="96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 + … + </a:t>
            </a:r>
            <a:r>
              <a:rPr lang="en-US" sz="9600" dirty="0" err="1" smtClean="0">
                <a:latin typeface="Times New Roman" pitchFamily="18" charset="0"/>
                <a:cs typeface="Times New Roman" pitchFamily="18" charset="0"/>
              </a:rPr>
              <a:t>QP</a:t>
            </a:r>
            <a:r>
              <a:rPr lang="en-US" sz="9600" baseline="30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 + RP</a:t>
            </a:r>
            <a:r>
              <a:rPr lang="en-US" sz="9600" baseline="30000" dirty="0" smtClean="0">
                <a:latin typeface="Times New Roman" pitchFamily="18" charset="0"/>
                <a:cs typeface="Times New Roman" pitchFamily="18" charset="0"/>
              </a:rPr>
              <a:t>i+1</a:t>
            </a:r>
            <a:endParaRPr lang="en-US" sz="9600" dirty="0" smtClean="0">
              <a:latin typeface="Times New Roman" pitchFamily="18" charset="0"/>
              <a:cs typeface="Times New Roman" pitchFamily="18" charset="0"/>
            </a:endParaRPr>
          </a:p>
          <a:p>
            <a:pPr marL="896938" indent="-896938">
              <a:spcBef>
                <a:spcPts val="0"/>
              </a:spcBef>
              <a:spcAft>
                <a:spcPts val="1800"/>
              </a:spcAft>
              <a:buClr>
                <a:srgbClr val="C00000"/>
              </a:buClr>
              <a:buNone/>
            </a:pP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	= Q (</a:t>
            </a:r>
            <a:r>
              <a:rPr lang="el-GR" sz="9600" dirty="0" smtClean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 + P + P</a:t>
            </a:r>
            <a:r>
              <a:rPr lang="en-US" sz="96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 + … + P</a:t>
            </a:r>
            <a:r>
              <a:rPr lang="en-US" sz="9600" baseline="30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) + RP</a:t>
            </a:r>
            <a:r>
              <a:rPr lang="en-US" sz="9600" baseline="30000" dirty="0" smtClean="0">
                <a:latin typeface="Times New Roman" pitchFamily="18" charset="0"/>
                <a:cs typeface="Times New Roman" pitchFamily="18" charset="0"/>
              </a:rPr>
              <a:t>i+1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   for </a:t>
            </a:r>
            <a:r>
              <a:rPr lang="en-US" sz="96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 ≥ 0</a:t>
            </a:r>
          </a:p>
          <a:p>
            <a:pPr marL="358775" indent="-358775">
              <a:spcBef>
                <a:spcPts val="0"/>
              </a:spcBef>
              <a:spcAft>
                <a:spcPts val="1800"/>
              </a:spcAft>
              <a:buClr>
                <a:srgbClr val="C00000"/>
              </a:buClr>
              <a:buNone/>
            </a:pPr>
            <a:r>
              <a:rPr lang="en-US" sz="9600" dirty="0" smtClean="0">
                <a:latin typeface="Times New Roman" pitchFamily="18" charset="0"/>
                <a:cs typeface="Times New Roman" pitchFamily="18" charset="0"/>
                <a:sym typeface="Symbol"/>
              </a:rPr>
              <a:t>We claim that any </a:t>
            </a:r>
            <a:r>
              <a:rPr lang="en-US" sz="96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soln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  <a:sym typeface="Symbol"/>
              </a:rPr>
              <a:t> of R = Q + RP must be equivalent to QP*</a:t>
            </a:r>
          </a:p>
          <a:p>
            <a:pPr marL="358775" indent="-358775">
              <a:spcBef>
                <a:spcPts val="0"/>
              </a:spcBef>
              <a:spcAft>
                <a:spcPts val="1800"/>
              </a:spcAft>
              <a:buClr>
                <a:srgbClr val="C00000"/>
              </a:buClr>
              <a:buNone/>
            </a:pPr>
            <a:r>
              <a:rPr lang="en-US" sz="9600" dirty="0" smtClean="0">
                <a:latin typeface="Times New Roman" pitchFamily="18" charset="0"/>
                <a:cs typeface="Times New Roman" pitchFamily="18" charset="0"/>
                <a:sym typeface="Symbol"/>
              </a:rPr>
              <a:t>Let w  R and |w| = </a:t>
            </a:r>
            <a:r>
              <a:rPr lang="en-US" sz="96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i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  <a:sym typeface="Symbol"/>
              </a:rPr>
              <a:t>. </a:t>
            </a:r>
          </a:p>
          <a:p>
            <a:pPr marL="358775" indent="-358775">
              <a:spcBef>
                <a:spcPts val="0"/>
              </a:spcBef>
              <a:spcAft>
                <a:spcPts val="1800"/>
              </a:spcAft>
              <a:buClr>
                <a:srgbClr val="C00000"/>
              </a:buClr>
              <a:buNone/>
            </a:pPr>
            <a:r>
              <a:rPr lang="en-US" sz="9600" dirty="0" smtClean="0">
                <a:latin typeface="Times New Roman" pitchFamily="18" charset="0"/>
                <a:cs typeface="Times New Roman" pitchFamily="18" charset="0"/>
                <a:sym typeface="Symbol"/>
              </a:rPr>
              <a:t>then w belongs to set 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Q (</a:t>
            </a:r>
            <a:r>
              <a:rPr lang="el-GR" sz="9600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 + P + P</a:t>
            </a:r>
            <a:r>
              <a:rPr lang="en-US" sz="9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 + … + P</a:t>
            </a:r>
            <a:r>
              <a:rPr lang="en-US" sz="9600" baseline="30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) + RP</a:t>
            </a:r>
            <a:r>
              <a:rPr lang="en-US" sz="9600" baseline="30000" dirty="0">
                <a:latin typeface="Times New Roman" pitchFamily="18" charset="0"/>
                <a:cs typeface="Times New Roman" pitchFamily="18" charset="0"/>
              </a:rPr>
              <a:t>i+1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marL="358775" indent="-358775">
              <a:spcBef>
                <a:spcPts val="0"/>
              </a:spcBef>
              <a:spcAft>
                <a:spcPts val="1800"/>
              </a:spcAft>
              <a:buClr>
                <a:srgbClr val="C00000"/>
              </a:buClr>
              <a:buNone/>
            </a:pP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as P does not contain null. RP</a:t>
            </a:r>
            <a:r>
              <a:rPr lang="en-US" sz="9600" baseline="30000" dirty="0" smtClean="0">
                <a:latin typeface="Times New Roman" pitchFamily="18" charset="0"/>
                <a:cs typeface="Times New Roman" pitchFamily="18" charset="0"/>
              </a:rPr>
              <a:t>i+1 </a:t>
            </a:r>
            <a:r>
              <a:rPr lang="en-US" sz="9600" dirty="0">
                <a:latin typeface="Times New Roman" pitchFamily="18" charset="0"/>
                <a:cs typeface="Times New Roman" pitchFamily="18" charset="0"/>
                <a:sym typeface="Symbol"/>
              </a:rPr>
              <a:t>h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  <a:sym typeface="Symbol"/>
              </a:rPr>
              <a:t>as no string of length less i+1 so, </a:t>
            </a:r>
          </a:p>
          <a:p>
            <a:pPr marL="358775" indent="-358775">
              <a:spcBef>
                <a:spcPts val="0"/>
              </a:spcBef>
              <a:spcAft>
                <a:spcPts val="1800"/>
              </a:spcAft>
              <a:buClr>
                <a:srgbClr val="C00000"/>
              </a:buClr>
              <a:buNone/>
            </a:pPr>
            <a:r>
              <a:rPr lang="en-US" sz="9600" dirty="0" smtClean="0">
                <a:latin typeface="Times New Roman" pitchFamily="18" charset="0"/>
                <a:cs typeface="Times New Roman" pitchFamily="18" charset="0"/>
                <a:sym typeface="Symbol"/>
              </a:rPr>
              <a:t>w is not in set 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RP</a:t>
            </a:r>
            <a:r>
              <a:rPr lang="en-US" sz="9600" baseline="30000" dirty="0">
                <a:latin typeface="Times New Roman" pitchFamily="18" charset="0"/>
                <a:cs typeface="Times New Roman" pitchFamily="18" charset="0"/>
              </a:rPr>
              <a:t>i+1 </a:t>
            </a:r>
            <a:endParaRPr lang="en-US" sz="9600" dirty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358775" indent="-358775">
              <a:spcBef>
                <a:spcPts val="0"/>
              </a:spcBef>
              <a:spcAft>
                <a:spcPts val="1800"/>
              </a:spcAft>
              <a:buClr>
                <a:srgbClr val="C00000"/>
              </a:buClr>
              <a:buNone/>
            </a:pPr>
            <a:r>
              <a:rPr lang="en-US" sz="9600" dirty="0" smtClean="0">
                <a:latin typeface="Times New Roman" pitchFamily="18" charset="0"/>
                <a:cs typeface="Times New Roman" pitchFamily="18" charset="0"/>
                <a:sym typeface="Symbol"/>
              </a:rPr>
              <a:t>It means w belongs to the set 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Q (</a:t>
            </a:r>
            <a:r>
              <a:rPr lang="el-GR" sz="9600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 + P + P</a:t>
            </a:r>
            <a:r>
              <a:rPr lang="en-US" sz="9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 + … + P</a:t>
            </a:r>
            <a:r>
              <a:rPr lang="en-US" sz="9600" baseline="30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 marL="358775" indent="-358775">
              <a:spcBef>
                <a:spcPts val="0"/>
              </a:spcBef>
              <a:spcAft>
                <a:spcPts val="1800"/>
              </a:spcAft>
              <a:buClr>
                <a:srgbClr val="C00000"/>
              </a:buClr>
              <a:buNone/>
            </a:pP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and hence it is equivalent to </a:t>
            </a:r>
            <a:r>
              <a:rPr lang="en-US" sz="9600" dirty="0">
                <a:latin typeface="Times New Roman" pitchFamily="18" charset="0"/>
                <a:cs typeface="Times New Roman" pitchFamily="18" charset="0"/>
                <a:sym typeface="Symbol"/>
              </a:rPr>
              <a:t>QP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  <a:sym typeface="Symbol"/>
              </a:rPr>
              <a:t>*</a:t>
            </a:r>
            <a:endParaRPr lang="en-US" sz="96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524328" y="6492875"/>
            <a:ext cx="1619672" cy="365125"/>
          </a:xfrm>
        </p:spPr>
        <p:txBody>
          <a:bodyPr/>
          <a:lstStyle/>
          <a:p>
            <a:r>
              <a:rPr lang="en-US" dirty="0" smtClean="0"/>
              <a:t>Dr. Sandeep Rathor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3605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IE" sz="5100" dirty="0" smtClean="0">
                <a:solidFill>
                  <a:srgbClr val="002060"/>
                </a:solidFill>
              </a:rPr>
              <a:t>Arden's Theorem</a:t>
            </a:r>
            <a:br>
              <a:rPr lang="en-IE" sz="5100" dirty="0" smtClean="0">
                <a:solidFill>
                  <a:srgbClr val="002060"/>
                </a:solidFill>
              </a:rPr>
            </a:br>
            <a:r>
              <a:rPr lang="en-IE" sz="5100" dirty="0" smtClean="0">
                <a:solidFill>
                  <a:srgbClr val="002060"/>
                </a:solidFill>
              </a:rPr>
              <a:t>DFA to RE</a:t>
            </a:r>
            <a:endParaRPr lang="en-IE" sz="5100" dirty="0">
              <a:solidFill>
                <a:srgbClr val="00206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13108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33955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>
                <a:solidFill>
                  <a:srgbClr val="002060"/>
                </a:solidFill>
              </a:rPr>
              <a:t>Assumptions for Applying Arden’s Theorem</a:t>
            </a:r>
            <a:br>
              <a:rPr lang="en-IE" dirty="0" smtClean="0">
                <a:solidFill>
                  <a:srgbClr val="002060"/>
                </a:solidFill>
              </a:rPr>
            </a:br>
            <a:endParaRPr lang="en-IE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9144000" cy="4495800"/>
          </a:xfrm>
        </p:spPr>
        <p:txBody>
          <a:bodyPr>
            <a:normAutofit/>
          </a:bodyPr>
          <a:lstStyle/>
          <a:p>
            <a:endParaRPr lang="en-IE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E" sz="2800" dirty="0" smtClean="0">
                <a:latin typeface="Times New Roman" pitchFamily="18" charset="0"/>
                <a:cs typeface="Times New Roman" pitchFamily="18" charset="0"/>
              </a:rPr>
              <a:t>    The transition diagram must not have NULL transitions</a:t>
            </a:r>
          </a:p>
          <a:p>
            <a:r>
              <a:rPr lang="en-IE" sz="2800" dirty="0" smtClean="0">
                <a:latin typeface="Times New Roman" pitchFamily="18" charset="0"/>
                <a:cs typeface="Times New Roman" pitchFamily="18" charset="0"/>
              </a:rPr>
              <a:t>    It must have only one initial state</a:t>
            </a:r>
          </a:p>
          <a:p>
            <a:endParaRPr lang="en-IE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6720" y="88711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63976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26320" y="22266"/>
            <a:ext cx="5314801" cy="140326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683568" y="1052736"/>
            <a:ext cx="648072" cy="72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320" y="1499247"/>
            <a:ext cx="3672408" cy="1603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320" y="3494266"/>
            <a:ext cx="2734800" cy="459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744" y="3964281"/>
            <a:ext cx="4024800" cy="11381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16" y="6149414"/>
            <a:ext cx="6604801" cy="3427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88728" y="260648"/>
            <a:ext cx="3555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C00000"/>
                </a:solidFill>
              </a:rPr>
              <a:t>Find Regular Expression of the given DFA?</a:t>
            </a:r>
            <a:endParaRPr lang="en-IN" sz="2800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334770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C00000"/>
                </a:solidFill>
              </a:rPr>
              <a:t>Using Arden’s Theorem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2058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70856"/>
            <a:ext cx="34290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5576" y="332656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rgbClr val="C00000"/>
                </a:solidFill>
              </a:rPr>
              <a:t>Find the RE</a:t>
            </a:r>
            <a:endParaRPr lang="en-IN" sz="2000" dirty="0">
              <a:solidFill>
                <a:srgbClr val="C0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995936" y="994792"/>
            <a:ext cx="0" cy="44644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14800" y="1676400"/>
            <a:ext cx="48245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N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Step 1: Construct the equations</a:t>
            </a:r>
          </a:p>
          <a:p>
            <a:pPr>
              <a:spcAft>
                <a:spcPts val="1200"/>
              </a:spcAft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 + q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 + ε </a:t>
            </a:r>
          </a:p>
          <a:p>
            <a:pPr>
              <a:spcAft>
                <a:spcPts val="1200"/>
              </a:spcAft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 + q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 + q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spcAft>
                <a:spcPts val="1200"/>
              </a:spcAft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spcAft>
                <a:spcPts val="1200"/>
              </a:spcAft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Aft>
                <a:spcPts val="1200"/>
              </a:spcAft>
            </a:pP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Step 2: Solve the equations</a:t>
            </a:r>
          </a:p>
          <a:p>
            <a:pPr algn="ctr">
              <a:spcAft>
                <a:spcPts val="1200"/>
              </a:spcAft>
            </a:pP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(a + b(b + </a:t>
            </a:r>
            <a:r>
              <a:rPr lang="en-IN" sz="2400" b="1" dirty="0" err="1" smtClean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)*</a:t>
            </a:r>
            <a:r>
              <a:rPr lang="en-IN" sz="2400" b="1" dirty="0" err="1" smtClean="0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)*</a:t>
            </a:r>
            <a:endParaRPr lang="en-IN" sz="24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17455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214290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  <a:ea typeface="新細明體" pitchFamily="18" charset="-120"/>
              </a:rPr>
              <a:t>Input Alphabet 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graphicFrame>
        <p:nvGraphicFramePr>
          <p:cNvPr id="48132" name="Object 4"/>
          <p:cNvGraphicFramePr>
            <a:graphicFrameLocks noChangeAspect="1"/>
          </p:cNvGraphicFramePr>
          <p:nvPr/>
        </p:nvGraphicFramePr>
        <p:xfrm>
          <a:off x="4500562" y="571480"/>
          <a:ext cx="328613" cy="392113"/>
        </p:xfrm>
        <a:graphic>
          <a:graphicData uri="http://schemas.openxmlformats.org/presentationml/2006/ole">
            <p:oleObj spid="_x0000_s324836" name="Equation" r:id="rId3" imgW="7924800" imgH="9448800" progId="Equation.3">
              <p:embed/>
            </p:oleObj>
          </a:graphicData>
        </a:graphic>
      </p:graphicFrame>
      <p:sp>
        <p:nvSpPr>
          <p:cNvPr id="48133" name="Oval 5"/>
          <p:cNvSpPr>
            <a:spLocks noChangeArrowheads="1"/>
          </p:cNvSpPr>
          <p:nvPr/>
        </p:nvSpPr>
        <p:spPr bwMode="auto">
          <a:xfrm>
            <a:off x="1447800" y="5384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4" name="Oval 6"/>
          <p:cNvSpPr>
            <a:spLocks noChangeArrowheads="1"/>
          </p:cNvSpPr>
          <p:nvPr/>
        </p:nvSpPr>
        <p:spPr bwMode="auto">
          <a:xfrm>
            <a:off x="4038600" y="5384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5" name="Oval 7"/>
          <p:cNvSpPr>
            <a:spLocks noChangeArrowheads="1"/>
          </p:cNvSpPr>
          <p:nvPr/>
        </p:nvSpPr>
        <p:spPr bwMode="auto">
          <a:xfrm>
            <a:off x="5334000" y="5384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6" name="Oval 8"/>
          <p:cNvSpPr>
            <a:spLocks noChangeArrowheads="1"/>
          </p:cNvSpPr>
          <p:nvPr/>
        </p:nvSpPr>
        <p:spPr bwMode="auto">
          <a:xfrm>
            <a:off x="6705600" y="5384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7" name="Oval 9"/>
          <p:cNvSpPr>
            <a:spLocks noChangeArrowheads="1"/>
          </p:cNvSpPr>
          <p:nvPr/>
        </p:nvSpPr>
        <p:spPr bwMode="auto">
          <a:xfrm>
            <a:off x="6553200" y="52324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8" name="Line 10"/>
          <p:cNvSpPr>
            <a:spLocks noChangeShapeType="1"/>
          </p:cNvSpPr>
          <p:nvPr/>
        </p:nvSpPr>
        <p:spPr bwMode="auto">
          <a:xfrm>
            <a:off x="838200" y="5689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9" name="Line 11"/>
          <p:cNvSpPr>
            <a:spLocks noChangeShapeType="1"/>
          </p:cNvSpPr>
          <p:nvPr/>
        </p:nvSpPr>
        <p:spPr bwMode="auto">
          <a:xfrm>
            <a:off x="3276600" y="5689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40" name="Line 12"/>
          <p:cNvSpPr>
            <a:spLocks noChangeShapeType="1"/>
          </p:cNvSpPr>
          <p:nvPr/>
        </p:nvSpPr>
        <p:spPr bwMode="auto">
          <a:xfrm>
            <a:off x="4572000" y="5689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5867400" y="5689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8142" name="Object 14"/>
          <p:cNvGraphicFramePr>
            <a:graphicFrameLocks noChangeAspect="1"/>
          </p:cNvGraphicFramePr>
          <p:nvPr/>
        </p:nvGraphicFramePr>
        <p:xfrm>
          <a:off x="1524000" y="5384800"/>
          <a:ext cx="419100" cy="469900"/>
        </p:xfrm>
        <a:graphic>
          <a:graphicData uri="http://schemas.openxmlformats.org/presentationml/2006/ole">
            <p:oleObj spid="_x0000_s324837" name="Equation" r:id="rId4" imgW="10058400" imgH="11277600" progId="Equation.3">
              <p:embed/>
            </p:oleObj>
          </a:graphicData>
        </a:graphic>
      </p:graphicFrame>
      <p:sp>
        <p:nvSpPr>
          <p:cNvPr id="48143" name="Oval 15"/>
          <p:cNvSpPr>
            <a:spLocks noChangeArrowheads="1"/>
          </p:cNvSpPr>
          <p:nvPr/>
        </p:nvSpPr>
        <p:spPr bwMode="auto">
          <a:xfrm>
            <a:off x="2743200" y="5384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8144" name="Object 16"/>
          <p:cNvGraphicFramePr>
            <a:graphicFrameLocks noChangeAspect="1"/>
          </p:cNvGraphicFramePr>
          <p:nvPr/>
        </p:nvGraphicFramePr>
        <p:xfrm>
          <a:off x="2857500" y="5384800"/>
          <a:ext cx="341313" cy="469900"/>
        </p:xfrm>
        <a:graphic>
          <a:graphicData uri="http://schemas.openxmlformats.org/presentationml/2006/ole">
            <p:oleObj spid="_x0000_s324838" name="Equation" r:id="rId5" imgW="8229600" imgH="11277600" progId="Equation.3">
              <p:embed/>
            </p:oleObj>
          </a:graphicData>
        </a:graphic>
      </p:graphicFrame>
      <p:graphicFrame>
        <p:nvGraphicFramePr>
          <p:cNvPr id="48145" name="Object 17"/>
          <p:cNvGraphicFramePr>
            <a:graphicFrameLocks noChangeAspect="1"/>
          </p:cNvGraphicFramePr>
          <p:nvPr/>
        </p:nvGraphicFramePr>
        <p:xfrm>
          <a:off x="4127500" y="5384800"/>
          <a:ext cx="392113" cy="469900"/>
        </p:xfrm>
        <a:graphic>
          <a:graphicData uri="http://schemas.openxmlformats.org/presentationml/2006/ole">
            <p:oleObj spid="_x0000_s324839" name="Equation" r:id="rId6" imgW="9448800" imgH="11277600" progId="Equation.3">
              <p:embed/>
            </p:oleObj>
          </a:graphicData>
        </a:graphic>
      </p:graphicFrame>
      <p:graphicFrame>
        <p:nvGraphicFramePr>
          <p:cNvPr id="48146" name="Object 18"/>
          <p:cNvGraphicFramePr>
            <a:graphicFrameLocks noChangeAspect="1"/>
          </p:cNvGraphicFramePr>
          <p:nvPr/>
        </p:nvGraphicFramePr>
        <p:xfrm>
          <a:off x="5422900" y="5384800"/>
          <a:ext cx="392113" cy="469900"/>
        </p:xfrm>
        <a:graphic>
          <a:graphicData uri="http://schemas.openxmlformats.org/presentationml/2006/ole">
            <p:oleObj spid="_x0000_s324840" name="Equation" r:id="rId7" imgW="9448800" imgH="11277600" progId="Equation.3">
              <p:embed/>
            </p:oleObj>
          </a:graphicData>
        </a:graphic>
      </p:graphicFrame>
      <p:graphicFrame>
        <p:nvGraphicFramePr>
          <p:cNvPr id="48147" name="Object 19"/>
          <p:cNvGraphicFramePr>
            <a:graphicFrameLocks noChangeAspect="1"/>
          </p:cNvGraphicFramePr>
          <p:nvPr/>
        </p:nvGraphicFramePr>
        <p:xfrm>
          <a:off x="6781800" y="5384800"/>
          <a:ext cx="419100" cy="469900"/>
        </p:xfrm>
        <a:graphic>
          <a:graphicData uri="http://schemas.openxmlformats.org/presentationml/2006/ole">
            <p:oleObj spid="_x0000_s324841" name="Equation" r:id="rId8" imgW="10058400" imgH="11277600" progId="Equation.3">
              <p:embed/>
            </p:oleObj>
          </a:graphicData>
        </a:graphic>
      </p:graphicFrame>
      <p:sp>
        <p:nvSpPr>
          <p:cNvPr id="48148" name="Line 20"/>
          <p:cNvSpPr>
            <a:spLocks noChangeShapeType="1"/>
          </p:cNvSpPr>
          <p:nvPr/>
        </p:nvSpPr>
        <p:spPr bwMode="auto">
          <a:xfrm>
            <a:off x="1981200" y="5689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8149" name="Object 21"/>
          <p:cNvGraphicFramePr>
            <a:graphicFrameLocks noChangeAspect="1"/>
          </p:cNvGraphicFramePr>
          <p:nvPr/>
        </p:nvGraphicFramePr>
        <p:xfrm>
          <a:off x="2209800" y="5384800"/>
          <a:ext cx="265113" cy="279400"/>
        </p:xfrm>
        <a:graphic>
          <a:graphicData uri="http://schemas.openxmlformats.org/presentationml/2006/ole">
            <p:oleObj spid="_x0000_s324842" name="Equation" r:id="rId9" imgW="6400800" imgH="6705600" progId="Equation.3">
              <p:embed/>
            </p:oleObj>
          </a:graphicData>
        </a:graphic>
      </p:graphicFrame>
      <p:graphicFrame>
        <p:nvGraphicFramePr>
          <p:cNvPr id="48150" name="Object 22"/>
          <p:cNvGraphicFramePr>
            <a:graphicFrameLocks noChangeAspect="1"/>
          </p:cNvGraphicFramePr>
          <p:nvPr/>
        </p:nvGraphicFramePr>
        <p:xfrm>
          <a:off x="3505200" y="5308600"/>
          <a:ext cx="279400" cy="381000"/>
        </p:xfrm>
        <a:graphic>
          <a:graphicData uri="http://schemas.openxmlformats.org/presentationml/2006/ole">
            <p:oleObj spid="_x0000_s324843" name="Equation" r:id="rId10" imgW="6705600" imgH="9144000" progId="Equation.3">
              <p:embed/>
            </p:oleObj>
          </a:graphicData>
        </a:graphic>
      </p:graphicFrame>
      <p:graphicFrame>
        <p:nvGraphicFramePr>
          <p:cNvPr id="48151" name="Object 23"/>
          <p:cNvGraphicFramePr>
            <a:graphicFrameLocks noChangeAspect="1"/>
          </p:cNvGraphicFramePr>
          <p:nvPr/>
        </p:nvGraphicFramePr>
        <p:xfrm>
          <a:off x="4800600" y="5308600"/>
          <a:ext cx="279400" cy="381000"/>
        </p:xfrm>
        <a:graphic>
          <a:graphicData uri="http://schemas.openxmlformats.org/presentationml/2006/ole">
            <p:oleObj spid="_x0000_s324844" name="Equation" r:id="rId11" imgW="6705600" imgH="9144000" progId="Equation.3">
              <p:embed/>
            </p:oleObj>
          </a:graphicData>
        </a:graphic>
      </p:graphicFrame>
      <p:graphicFrame>
        <p:nvGraphicFramePr>
          <p:cNvPr id="48152" name="Object 24"/>
          <p:cNvGraphicFramePr>
            <a:graphicFrameLocks noChangeAspect="1"/>
          </p:cNvGraphicFramePr>
          <p:nvPr/>
        </p:nvGraphicFramePr>
        <p:xfrm>
          <a:off x="6096000" y="5384800"/>
          <a:ext cx="265113" cy="279400"/>
        </p:xfrm>
        <a:graphic>
          <a:graphicData uri="http://schemas.openxmlformats.org/presentationml/2006/ole">
            <p:oleObj spid="_x0000_s324845" name="Equation" r:id="rId12" imgW="6400800" imgH="6705600" progId="Equation.3">
              <p:embed/>
            </p:oleObj>
          </a:graphicData>
        </a:graphic>
      </p:graphicFrame>
      <p:sp>
        <p:nvSpPr>
          <p:cNvPr id="48154" name="Oval 26"/>
          <p:cNvSpPr>
            <a:spLocks noChangeArrowheads="1"/>
          </p:cNvSpPr>
          <p:nvPr/>
        </p:nvSpPr>
        <p:spPr bwMode="auto">
          <a:xfrm>
            <a:off x="6108700" y="41021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8155" name="Object 27"/>
          <p:cNvGraphicFramePr>
            <a:graphicFrameLocks noChangeAspect="1"/>
          </p:cNvGraphicFramePr>
          <p:nvPr/>
        </p:nvGraphicFramePr>
        <p:xfrm>
          <a:off x="6184900" y="4102100"/>
          <a:ext cx="404813" cy="469900"/>
        </p:xfrm>
        <a:graphic>
          <a:graphicData uri="http://schemas.openxmlformats.org/presentationml/2006/ole">
            <p:oleObj spid="_x0000_s324846" name="Equation" r:id="rId13" imgW="9753600" imgH="11277600" progId="Equation.3">
              <p:embed/>
            </p:oleObj>
          </a:graphicData>
        </a:graphic>
      </p:graphicFrame>
      <p:graphicFrame>
        <p:nvGraphicFramePr>
          <p:cNvPr id="48156" name="Object 28"/>
          <p:cNvGraphicFramePr>
            <a:graphicFrameLocks noChangeAspect="1"/>
          </p:cNvGraphicFramePr>
          <p:nvPr/>
        </p:nvGraphicFramePr>
        <p:xfrm>
          <a:off x="3048000" y="4927600"/>
          <a:ext cx="265113" cy="279400"/>
        </p:xfrm>
        <a:graphic>
          <a:graphicData uri="http://schemas.openxmlformats.org/presentationml/2006/ole">
            <p:oleObj spid="_x0000_s324847" name="Equation" r:id="rId14" imgW="6400800" imgH="6705600" progId="Equation.3">
              <p:embed/>
            </p:oleObj>
          </a:graphicData>
        </a:graphic>
      </p:graphicFrame>
      <p:graphicFrame>
        <p:nvGraphicFramePr>
          <p:cNvPr id="48157" name="Object 29"/>
          <p:cNvGraphicFramePr>
            <a:graphicFrameLocks noChangeAspect="1"/>
          </p:cNvGraphicFramePr>
          <p:nvPr/>
        </p:nvGraphicFramePr>
        <p:xfrm>
          <a:off x="4267200" y="5003800"/>
          <a:ext cx="265113" cy="279400"/>
        </p:xfrm>
        <a:graphic>
          <a:graphicData uri="http://schemas.openxmlformats.org/presentationml/2006/ole">
            <p:oleObj spid="_x0000_s324848" name="Equation" r:id="rId15" imgW="6400800" imgH="6705600" progId="Equation.3">
              <p:embed/>
            </p:oleObj>
          </a:graphicData>
        </a:graphic>
      </p:graphicFrame>
      <p:graphicFrame>
        <p:nvGraphicFramePr>
          <p:cNvPr id="48158" name="Object 30"/>
          <p:cNvGraphicFramePr>
            <a:graphicFrameLocks noChangeAspect="1"/>
          </p:cNvGraphicFramePr>
          <p:nvPr/>
        </p:nvGraphicFramePr>
        <p:xfrm>
          <a:off x="5562600" y="4927600"/>
          <a:ext cx="279400" cy="381000"/>
        </p:xfrm>
        <a:graphic>
          <a:graphicData uri="http://schemas.openxmlformats.org/presentationml/2006/ole">
            <p:oleObj spid="_x0000_s324849" name="Equation" r:id="rId16" imgW="6705600" imgH="9144000" progId="Equation.3">
              <p:embed/>
            </p:oleObj>
          </a:graphicData>
        </a:graphic>
      </p:graphicFrame>
      <p:graphicFrame>
        <p:nvGraphicFramePr>
          <p:cNvPr id="48159" name="Object 31"/>
          <p:cNvGraphicFramePr>
            <a:graphicFrameLocks noChangeAspect="1"/>
          </p:cNvGraphicFramePr>
          <p:nvPr/>
        </p:nvGraphicFramePr>
        <p:xfrm>
          <a:off x="1676400" y="4851400"/>
          <a:ext cx="279400" cy="381000"/>
        </p:xfrm>
        <a:graphic>
          <a:graphicData uri="http://schemas.openxmlformats.org/presentationml/2006/ole">
            <p:oleObj spid="_x0000_s324850" name="Equation" r:id="rId17" imgW="6705600" imgH="9144000" progId="Equation.3">
              <p:embed/>
            </p:oleObj>
          </a:graphicData>
        </a:graphic>
      </p:graphicFrame>
      <p:sp>
        <p:nvSpPr>
          <p:cNvPr id="48160" name="Freeform 32"/>
          <p:cNvSpPr>
            <a:spLocks/>
          </p:cNvSpPr>
          <p:nvPr/>
        </p:nvSpPr>
        <p:spPr bwMode="auto">
          <a:xfrm>
            <a:off x="5943600" y="33274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8161" name="Object 33"/>
          <p:cNvGraphicFramePr>
            <a:graphicFrameLocks noChangeAspect="1"/>
          </p:cNvGraphicFramePr>
          <p:nvPr/>
        </p:nvGraphicFramePr>
        <p:xfrm>
          <a:off x="5956300" y="2882900"/>
          <a:ext cx="671513" cy="442913"/>
        </p:xfrm>
        <a:graphic>
          <a:graphicData uri="http://schemas.openxmlformats.org/presentationml/2006/ole">
            <p:oleObj spid="_x0000_s324851" name="Equation" r:id="rId18" imgW="16154400" imgH="10668000" progId="Equation.3">
              <p:embed/>
            </p:oleObj>
          </a:graphicData>
        </a:graphic>
      </p:graphicFrame>
      <p:sp>
        <p:nvSpPr>
          <p:cNvPr id="48162" name="Line 34"/>
          <p:cNvSpPr>
            <a:spLocks noChangeShapeType="1"/>
          </p:cNvSpPr>
          <p:nvPr/>
        </p:nvSpPr>
        <p:spPr bwMode="auto">
          <a:xfrm flipV="1">
            <a:off x="5715000" y="46228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63" name="Freeform 35"/>
          <p:cNvSpPr>
            <a:spLocks/>
          </p:cNvSpPr>
          <p:nvPr/>
        </p:nvSpPr>
        <p:spPr bwMode="auto">
          <a:xfrm>
            <a:off x="4419600" y="44704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64" name="Freeform 36"/>
          <p:cNvSpPr>
            <a:spLocks/>
          </p:cNvSpPr>
          <p:nvPr/>
        </p:nvSpPr>
        <p:spPr bwMode="auto">
          <a:xfrm>
            <a:off x="3124200" y="42799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65" name="Freeform 37"/>
          <p:cNvSpPr>
            <a:spLocks/>
          </p:cNvSpPr>
          <p:nvPr/>
        </p:nvSpPr>
        <p:spPr bwMode="auto">
          <a:xfrm>
            <a:off x="1828800" y="36576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8167" name="Object 39"/>
          <p:cNvGraphicFramePr>
            <a:graphicFrameLocks noChangeAspect="1"/>
          </p:cNvGraphicFramePr>
          <p:nvPr/>
        </p:nvGraphicFramePr>
        <p:xfrm>
          <a:off x="1500166" y="1714488"/>
          <a:ext cx="1841500" cy="558800"/>
        </p:xfrm>
        <a:graphic>
          <a:graphicData uri="http://schemas.openxmlformats.org/presentationml/2006/ole">
            <p:oleObj spid="_x0000_s324852" name="Equation" r:id="rId19" imgW="44196000" imgH="13411200" progId="Equation.3">
              <p:embed/>
            </p:oleObj>
          </a:graphicData>
        </a:graphic>
      </p:graphicFrame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6553200" y="4648200"/>
            <a:ext cx="900113" cy="609600"/>
            <a:chOff x="4224" y="1824"/>
            <a:chExt cx="567" cy="384"/>
          </a:xfrm>
        </p:grpSpPr>
        <p:graphicFrame>
          <p:nvGraphicFramePr>
            <p:cNvPr id="48169" name="Object 41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p:oleObj spid="_x0000_s324853" name="Equation" r:id="rId20" imgW="16154400" imgH="10668000" progId="Equation.3">
                <p:embed/>
              </p:oleObj>
            </a:graphicData>
          </a:graphic>
        </p:graphicFrame>
        <p:sp>
          <p:nvSpPr>
            <p:cNvPr id="48170" name="Line 42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914400"/>
            <a:ext cx="7924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Now, we will solve these three equations −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b + q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b + q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= q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b + q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b + (q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a)b (Substituting value of q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= q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b + q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(b +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= q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b (b +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)* (Applying Arden’s Theorem)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 + q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 + 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  <a:p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 + q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aa + 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ε (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Substituting value of q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= q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 + q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b(b +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*)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ε (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Substituting value of q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= q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(a + b(b +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)*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 + 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ε</a:t>
            </a:r>
          </a:p>
          <a:p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= ε (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a+ b(b +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)*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)*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= (a + b(b +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)*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)*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Hence, the regular expression is 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(a + b(b + </a:t>
            </a:r>
            <a:r>
              <a:rPr lang="en-IN" sz="2400" b="1" dirty="0" err="1" smtClean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)*</a:t>
            </a:r>
            <a:r>
              <a:rPr lang="en-IN" sz="2400" b="1" dirty="0" err="1" smtClean="0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)*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19800" y="0"/>
            <a:ext cx="3124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 + q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 + ε </a:t>
            </a:r>
          </a:p>
          <a:p>
            <a:pPr>
              <a:spcAft>
                <a:spcPts val="1200"/>
              </a:spcAft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 + q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 + q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spcAft>
                <a:spcPts val="1200"/>
              </a:spcAft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endParaRPr lang="en-I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9420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828800"/>
            <a:ext cx="3384376" cy="2108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79512" y="939552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rgbClr val="C00000"/>
                </a:solidFill>
              </a:rPr>
              <a:t>Find the RE</a:t>
            </a:r>
            <a:endParaRPr lang="en-IN" sz="2000" dirty="0">
              <a:solidFill>
                <a:srgbClr val="C0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995936" y="1011560"/>
            <a:ext cx="0" cy="44644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91000" y="1752600"/>
            <a:ext cx="48245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N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Step 1: Construct the equations</a:t>
            </a:r>
          </a:p>
          <a:p>
            <a:pPr>
              <a:spcAft>
                <a:spcPts val="1200"/>
              </a:spcAft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0 + ε </a:t>
            </a:r>
          </a:p>
          <a:p>
            <a:pPr>
              <a:spcAft>
                <a:spcPts val="1200"/>
              </a:spcAft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1 + q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spcAft>
                <a:spcPts val="1200"/>
              </a:spcAft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1 + q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(0 + 1)</a:t>
            </a:r>
          </a:p>
          <a:p>
            <a:pPr>
              <a:spcAft>
                <a:spcPts val="1200"/>
              </a:spcAft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Aft>
                <a:spcPts val="1200"/>
              </a:spcAft>
            </a:pP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Step 2: Solve the equations</a:t>
            </a:r>
          </a:p>
          <a:p>
            <a:pPr algn="ctr">
              <a:spcAft>
                <a:spcPts val="1200"/>
              </a:spcAft>
            </a:pP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0*10*</a:t>
            </a:r>
            <a:endParaRPr lang="en-IN" sz="24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9874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685800"/>
            <a:ext cx="70866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Solution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−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Here the initial state is q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and the final state is q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Now we write down the equations −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0 + ε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 + q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= q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 + q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0 + q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Now, we will solve these three equations −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= ε0* [As,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εR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R]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So, q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= 0*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= 0*1 + q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So, q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= 0*1(0)* [By Arden’s theorem]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Hence, the regular expression is 0*10*.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5289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44" y="0"/>
            <a:ext cx="8153400" cy="692696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>
                <a:solidFill>
                  <a:srgbClr val="FF0000"/>
                </a:solidFill>
              </a:rPr>
              <a:t>For Practice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692696"/>
            <a:ext cx="7199712" cy="15121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536" y="2348880"/>
            <a:ext cx="345638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latin typeface="Times New Roman" panose="02020603050405020304" pitchFamily="18" charset="0"/>
              </a:rPr>
              <a:t>ql </a:t>
            </a:r>
            <a:r>
              <a:rPr lang="pt-BR" sz="2800" dirty="0">
                <a:latin typeface="Arial" panose="020B0604020202020204" pitchFamily="34" charset="0"/>
              </a:rPr>
              <a:t>=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pt-BR" sz="2800" dirty="0" smtClean="0">
                <a:latin typeface="Times New Roman" panose="02020603050405020304" pitchFamily="18" charset="0"/>
              </a:rPr>
              <a:t>a </a:t>
            </a:r>
            <a:r>
              <a:rPr lang="pt-BR" sz="2800" dirty="0">
                <a:latin typeface="Arial" panose="020B0604020202020204" pitchFamily="34" charset="0"/>
              </a:rPr>
              <a:t>+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pt-BR" sz="2800" dirty="0" smtClean="0">
                <a:latin typeface="Arial" panose="020B0604020202020204" pitchFamily="34" charset="0"/>
              </a:rPr>
              <a:t>b</a:t>
            </a:r>
            <a:r>
              <a:rPr lang="pt-BR" sz="2800" b="1" dirty="0" smtClean="0">
                <a:latin typeface="Arial" panose="020B0604020202020204" pitchFamily="34" charset="0"/>
              </a:rPr>
              <a:t> </a:t>
            </a:r>
            <a:r>
              <a:rPr lang="pt-BR" sz="2800" dirty="0" smtClean="0">
                <a:latin typeface="Arial" panose="020B0604020202020204" pitchFamily="34" charset="0"/>
              </a:rPr>
              <a:t>+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ε </a:t>
            </a:r>
            <a:r>
              <a:rPr lang="pt-BR" sz="2800" dirty="0" smtClean="0">
                <a:latin typeface="Times New Roman" panose="02020603050405020304" pitchFamily="18" charset="0"/>
              </a:rPr>
              <a:t> </a:t>
            </a:r>
          </a:p>
          <a:p>
            <a:r>
              <a:rPr lang="pt-BR" sz="2800" dirty="0" smtClean="0">
                <a:latin typeface="Times New Roman" panose="02020603050405020304" pitchFamily="18" charset="0"/>
              </a:rPr>
              <a:t>q2 </a:t>
            </a:r>
            <a:r>
              <a:rPr lang="pt-BR" sz="2800" dirty="0">
                <a:latin typeface="Arial" panose="020B0604020202020204" pitchFamily="34" charset="0"/>
              </a:rPr>
              <a:t>=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pt-BR" sz="2800" dirty="0" smtClean="0">
                <a:latin typeface="Times New Roman" panose="02020603050405020304" pitchFamily="18" charset="0"/>
              </a:rPr>
              <a:t>a </a:t>
            </a:r>
            <a:r>
              <a:rPr lang="pt-BR" sz="2800" dirty="0">
                <a:latin typeface="Arial" panose="020B0604020202020204" pitchFamily="34" charset="0"/>
              </a:rPr>
              <a:t>+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pt-BR" sz="2800" dirty="0">
                <a:latin typeface="Arial" panose="020B0604020202020204" pitchFamily="34" charset="0"/>
              </a:rPr>
              <a:t>b</a:t>
            </a:r>
            <a:r>
              <a:rPr lang="pt-BR" sz="2800" dirty="0" smtClean="0">
                <a:latin typeface="Times New Roman" panose="02020603050405020304" pitchFamily="18" charset="0"/>
              </a:rPr>
              <a:t> </a:t>
            </a:r>
            <a:r>
              <a:rPr lang="pt-BR" sz="2800" dirty="0">
                <a:latin typeface="Arial" panose="020B0604020202020204" pitchFamily="34" charset="0"/>
              </a:rPr>
              <a:t>+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pt-BR" sz="2800" dirty="0" smtClean="0">
                <a:latin typeface="Arial" panose="020B0604020202020204" pitchFamily="34" charset="0"/>
              </a:rPr>
              <a:t> </a:t>
            </a:r>
            <a:r>
              <a:rPr lang="pt-BR" sz="2800" dirty="0" smtClean="0">
                <a:latin typeface="Times New Roman" panose="02020603050405020304" pitchFamily="18" charset="0"/>
              </a:rPr>
              <a:t>a </a:t>
            </a:r>
            <a:endParaRPr lang="pt-BR" sz="2800" dirty="0">
              <a:latin typeface="Times New Roman" panose="02020603050405020304" pitchFamily="18" charset="0"/>
            </a:endParaRPr>
          </a:p>
          <a:p>
            <a:r>
              <a:rPr lang="pt-BR" sz="2800" dirty="0" smtClean="0">
                <a:latin typeface="Times New Roman" panose="02020603050405020304" pitchFamily="18" charset="0"/>
              </a:rPr>
              <a:t>q3 </a:t>
            </a:r>
            <a:r>
              <a:rPr lang="pt-BR" sz="2800" dirty="0">
                <a:latin typeface="Arial" panose="020B0604020202020204" pitchFamily="34" charset="0"/>
              </a:rPr>
              <a:t>=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pt-BR" sz="2800" dirty="0" smtClean="0">
                <a:latin typeface="Arial" panose="020B0604020202020204" pitchFamily="34" charset="0"/>
              </a:rPr>
              <a:t>a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333514" y="3963142"/>
            <a:ext cx="77768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IN" sz="2800" dirty="0" smtClean="0">
                <a:solidFill>
                  <a:srgbClr val="0070C0"/>
                </a:solidFill>
              </a:rPr>
              <a:t>=</a:t>
            </a: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q</a:t>
            </a:r>
            <a:r>
              <a:rPr lang="en-US" sz="2800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IN" sz="2800" dirty="0" smtClean="0">
                <a:solidFill>
                  <a:srgbClr val="0070C0"/>
                </a:solidFill>
              </a:rPr>
              <a:t>a </a:t>
            </a:r>
            <a:r>
              <a:rPr lang="en-IN" sz="2800" dirty="0">
                <a:solidFill>
                  <a:srgbClr val="0070C0"/>
                </a:solidFill>
              </a:rPr>
              <a:t>+ </a:t>
            </a: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IN" sz="2800" dirty="0" smtClean="0">
                <a:solidFill>
                  <a:srgbClr val="0070C0"/>
                </a:solidFill>
              </a:rPr>
              <a:t>a(b </a:t>
            </a:r>
            <a:r>
              <a:rPr lang="en-IN" sz="2800" dirty="0">
                <a:solidFill>
                  <a:srgbClr val="0070C0"/>
                </a:solidFill>
              </a:rPr>
              <a:t>+ aa)*b + </a:t>
            </a: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ε</a:t>
            </a:r>
            <a:endParaRPr lang="en-IN" sz="2800" dirty="0">
              <a:solidFill>
                <a:srgbClr val="0070C0"/>
              </a:solidFill>
            </a:endParaRPr>
          </a:p>
          <a:p>
            <a:r>
              <a:rPr lang="pt-BR" sz="2800" dirty="0">
                <a:solidFill>
                  <a:srgbClr val="0070C0"/>
                </a:solidFill>
              </a:rPr>
              <a:t> </a:t>
            </a:r>
            <a:r>
              <a:rPr lang="pt-BR" sz="2800" dirty="0" smtClean="0">
                <a:solidFill>
                  <a:srgbClr val="0070C0"/>
                </a:solidFill>
              </a:rPr>
              <a:t>   = </a:t>
            </a: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pt-BR" sz="2800" dirty="0" smtClean="0">
                <a:solidFill>
                  <a:srgbClr val="0070C0"/>
                </a:solidFill>
              </a:rPr>
              <a:t>(a </a:t>
            </a:r>
            <a:r>
              <a:rPr lang="pt-BR" sz="2800" dirty="0">
                <a:solidFill>
                  <a:srgbClr val="0070C0"/>
                </a:solidFill>
              </a:rPr>
              <a:t>+ a(b + aa)*b) + </a:t>
            </a:r>
            <a:r>
              <a:rPr lang="en-US" sz="28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  <a:p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pt-BR" sz="2800" dirty="0" smtClean="0">
                <a:solidFill>
                  <a:srgbClr val="0070C0"/>
                </a:solidFill>
              </a:rPr>
              <a:t> = </a:t>
            </a: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pt-BR" sz="2800" dirty="0" smtClean="0">
                <a:solidFill>
                  <a:srgbClr val="0070C0"/>
                </a:solidFill>
              </a:rPr>
              <a:t>(a + a(b + aa)*b)*</a:t>
            </a:r>
          </a:p>
          <a:p>
            <a:r>
              <a:rPr lang="pt-BR" sz="2800" dirty="0" smtClean="0"/>
              <a:t>q2 </a:t>
            </a:r>
            <a:r>
              <a:rPr lang="pt-BR" sz="2800" dirty="0"/>
              <a:t>= (a + a(b + aa)*b)* a(b + aa)*</a:t>
            </a:r>
          </a:p>
          <a:p>
            <a:r>
              <a:rPr lang="pt-BR" sz="2800" dirty="0"/>
              <a:t>q3 = (a + a(b + aa)*b)* a(b + aa)*</a:t>
            </a:r>
            <a:r>
              <a:rPr lang="pt-BR" sz="2800" dirty="0" smtClean="0"/>
              <a:t>a</a:t>
            </a:r>
          </a:p>
          <a:p>
            <a:r>
              <a:rPr lang="pt-BR" sz="2800" dirty="0" smtClean="0"/>
              <a:t>Q3 is the final state. So RE</a:t>
            </a:r>
          </a:p>
          <a:p>
            <a:r>
              <a:rPr lang="pt-BR" sz="2800" b="1" dirty="0">
                <a:solidFill>
                  <a:srgbClr val="C00000"/>
                </a:solidFill>
              </a:rPr>
              <a:t>(a + a(b + aa)*b)*a(b + aa)*a</a:t>
            </a:r>
            <a:endParaRPr lang="en-IN" sz="28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7984" y="2420888"/>
            <a:ext cx="4248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q2 =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q</a:t>
            </a:r>
            <a:r>
              <a:rPr lang="en-US" sz="280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IN" sz="2800" dirty="0">
                <a:solidFill>
                  <a:srgbClr val="FF0000"/>
                </a:solidFill>
              </a:rPr>
              <a:t>a +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IN" sz="2800" dirty="0">
                <a:solidFill>
                  <a:srgbClr val="FF0000"/>
                </a:solidFill>
              </a:rPr>
              <a:t>b + q2aa</a:t>
            </a:r>
          </a:p>
          <a:p>
            <a:r>
              <a:rPr lang="en-IN" sz="2800" dirty="0" smtClean="0">
                <a:solidFill>
                  <a:srgbClr val="FF0000"/>
                </a:solidFill>
              </a:rPr>
              <a:t>     =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IN" sz="2800" dirty="0">
                <a:solidFill>
                  <a:srgbClr val="FF0000"/>
                </a:solidFill>
              </a:rPr>
              <a:t>a + q2(b + aa)</a:t>
            </a:r>
          </a:p>
          <a:p>
            <a:r>
              <a:rPr lang="en-IN" sz="2800" dirty="0" smtClean="0">
                <a:solidFill>
                  <a:srgbClr val="FF0000"/>
                </a:solidFill>
              </a:rPr>
              <a:t>     =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IN" sz="2800" dirty="0">
                <a:solidFill>
                  <a:srgbClr val="FF0000"/>
                </a:solidFill>
              </a:rPr>
              <a:t>a(b + aa)*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45379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611392" y="0"/>
            <a:ext cx="6966001" cy="29552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400" y="35332"/>
            <a:ext cx="62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2990599"/>
            <a:ext cx="4968552" cy="1855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5085184"/>
            <a:ext cx="6243601" cy="50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891" y="5828235"/>
            <a:ext cx="4308600" cy="40093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892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95536" y="-61784"/>
            <a:ext cx="5953399" cy="4108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4" y="4221088"/>
            <a:ext cx="4721401" cy="2560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39552" y="764704"/>
            <a:ext cx="576064" cy="72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2566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15616" y="1556792"/>
            <a:ext cx="5934001" cy="704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408484"/>
            <a:ext cx="5160001" cy="381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115" y="3284984"/>
            <a:ext cx="5547001" cy="133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5112000"/>
            <a:ext cx="7172401" cy="174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94116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Using Arden’s theorem</a:t>
            </a:r>
            <a:endParaRPr lang="en-IN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6190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56792"/>
            <a:ext cx="3800997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79512" y="609600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rgbClr val="C00000"/>
                </a:solidFill>
              </a:rPr>
              <a:t>Find the RE</a:t>
            </a:r>
            <a:endParaRPr lang="en-IN" sz="2000" dirty="0">
              <a:solidFill>
                <a:srgbClr val="C0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995936" y="681608"/>
            <a:ext cx="0" cy="44644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14800" y="1676400"/>
            <a:ext cx="48245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N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Step 1: Construct the equations</a:t>
            </a:r>
          </a:p>
          <a:p>
            <a:pPr>
              <a:spcAft>
                <a:spcPts val="1200"/>
              </a:spcAft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 =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+ Bb + ε </a:t>
            </a:r>
          </a:p>
          <a:p>
            <a:pPr>
              <a:spcAft>
                <a:spcPts val="1200"/>
              </a:spcAft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 =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+ Bb +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Cb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Aft>
                <a:spcPts val="1200"/>
              </a:spcAft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 =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Ba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Aft>
                <a:spcPts val="1200"/>
              </a:spcAft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Aft>
                <a:spcPts val="1200"/>
              </a:spcAft>
            </a:pP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Step 2: Solve the equations</a:t>
            </a:r>
          </a:p>
          <a:p>
            <a:pPr algn="ctr">
              <a:spcAft>
                <a:spcPts val="1200"/>
              </a:spcAft>
            </a:pPr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(a + a(b + ab)*b)* a (b + ab)* a</a:t>
            </a:r>
            <a:endParaRPr lang="en-IN" sz="24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6232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153400" cy="9906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Elimination of Null Moves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Step 1 </a:t>
            </a:r>
            <a:r>
              <a:rPr lang="en-US" dirty="0"/>
              <a:t>Find all the edges starting from </a:t>
            </a:r>
            <a:r>
              <a:rPr lang="en-US" i="1" dirty="0" smtClean="0"/>
              <a:t>V2.</a:t>
            </a:r>
            <a:endParaRPr lang="en-US" i="1" dirty="0"/>
          </a:p>
          <a:p>
            <a:r>
              <a:rPr lang="en-US" b="1" dirty="0"/>
              <a:t>Step 2 </a:t>
            </a:r>
            <a:r>
              <a:rPr lang="en-US" dirty="0"/>
              <a:t>Duplicate all these edges </a:t>
            </a:r>
            <a:r>
              <a:rPr lang="en-US" dirty="0" smtClean="0"/>
              <a:t>starting </a:t>
            </a:r>
            <a:r>
              <a:rPr lang="en-US" dirty="0"/>
              <a:t>from </a:t>
            </a:r>
            <a:r>
              <a:rPr lang="en-US" i="1" dirty="0" smtClean="0"/>
              <a:t>V1 </a:t>
            </a:r>
            <a:r>
              <a:rPr lang="en-US" dirty="0"/>
              <a:t>without changing the </a:t>
            </a:r>
            <a:r>
              <a:rPr lang="en-US" dirty="0" smtClean="0"/>
              <a:t>edge </a:t>
            </a:r>
            <a:r>
              <a:rPr lang="en-IN" dirty="0" smtClean="0"/>
              <a:t>labels.</a:t>
            </a:r>
          </a:p>
          <a:p>
            <a:r>
              <a:rPr lang="en-US" b="1" dirty="0"/>
              <a:t>Step 3 </a:t>
            </a:r>
            <a:r>
              <a:rPr lang="en-US" dirty="0"/>
              <a:t>If </a:t>
            </a:r>
            <a:r>
              <a:rPr lang="en-US" dirty="0" smtClean="0"/>
              <a:t>V1is </a:t>
            </a:r>
            <a:r>
              <a:rPr lang="en-US" dirty="0"/>
              <a:t>an initial state, make </a:t>
            </a:r>
            <a:r>
              <a:rPr lang="en-US" dirty="0" smtClean="0"/>
              <a:t>V2 </a:t>
            </a:r>
            <a:r>
              <a:rPr lang="en-US" dirty="0"/>
              <a:t>also as initial state.</a:t>
            </a:r>
          </a:p>
          <a:p>
            <a:r>
              <a:rPr lang="en-US" b="1" dirty="0"/>
              <a:t>Step 4 </a:t>
            </a:r>
            <a:r>
              <a:rPr lang="en-US" dirty="0"/>
              <a:t>If </a:t>
            </a:r>
            <a:r>
              <a:rPr lang="en-US" dirty="0" smtClean="0"/>
              <a:t>V2 is </a:t>
            </a:r>
            <a:r>
              <a:rPr lang="en-US" dirty="0"/>
              <a:t>a final state. make </a:t>
            </a:r>
            <a:r>
              <a:rPr lang="en-US" dirty="0" smtClean="0"/>
              <a:t>V1 </a:t>
            </a:r>
            <a:r>
              <a:rPr lang="en-US" dirty="0"/>
              <a:t>also as the final state.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3389264" y="5373216"/>
            <a:ext cx="1008112" cy="9361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677296" y="5589240"/>
            <a:ext cx="5760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 smtClean="0"/>
              <a:t>V1</a:t>
            </a:r>
            <a:endParaRPr lang="en-IN" sz="2500" dirty="0"/>
          </a:p>
        </p:txBody>
      </p:sp>
      <p:sp>
        <p:nvSpPr>
          <p:cNvPr id="6" name="Oval 5"/>
          <p:cNvSpPr/>
          <p:nvPr/>
        </p:nvSpPr>
        <p:spPr>
          <a:xfrm>
            <a:off x="6444208" y="5373216"/>
            <a:ext cx="1008112" cy="9361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6732240" y="5589240"/>
            <a:ext cx="5760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 smtClean="0"/>
              <a:t>V2</a:t>
            </a:r>
            <a:endParaRPr lang="en-IN" sz="25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55976" y="5805264"/>
            <a:ext cx="20882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30480" y="5445224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^</a:t>
            </a:r>
            <a:endParaRPr lang="en-IN" sz="32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67531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23528" y="162697"/>
            <a:ext cx="8153400" cy="141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27" y="1643900"/>
            <a:ext cx="8101201" cy="2392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4858"/>
            <a:ext cx="8101201" cy="239266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0618" y="567649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37246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  <a:ea typeface="新細明體" pitchFamily="18" charset="-120"/>
              </a:rPr>
              <a:t>Set of States 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4286248" y="571480"/>
          <a:ext cx="392113" cy="519113"/>
        </p:xfrm>
        <a:graphic>
          <a:graphicData uri="http://schemas.openxmlformats.org/presentationml/2006/ole">
            <p:oleObj spid="_x0000_s325860" name="Equation" r:id="rId3" imgW="9448800" imgH="12496800" progId="Equation.3">
              <p:embed/>
            </p:oleObj>
          </a:graphicData>
        </a:graphic>
      </p:graphicFrame>
      <p:sp>
        <p:nvSpPr>
          <p:cNvPr id="47109" name="Oval 5"/>
          <p:cNvSpPr>
            <a:spLocks noChangeArrowheads="1"/>
          </p:cNvSpPr>
          <p:nvPr/>
        </p:nvSpPr>
        <p:spPr bwMode="auto">
          <a:xfrm>
            <a:off x="1447800" y="5257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10" name="Oval 6"/>
          <p:cNvSpPr>
            <a:spLocks noChangeArrowheads="1"/>
          </p:cNvSpPr>
          <p:nvPr/>
        </p:nvSpPr>
        <p:spPr bwMode="auto">
          <a:xfrm>
            <a:off x="4038600" y="5257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11" name="Oval 7"/>
          <p:cNvSpPr>
            <a:spLocks noChangeArrowheads="1"/>
          </p:cNvSpPr>
          <p:nvPr/>
        </p:nvSpPr>
        <p:spPr bwMode="auto">
          <a:xfrm>
            <a:off x="5334000" y="5257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Oval 8"/>
          <p:cNvSpPr>
            <a:spLocks noChangeArrowheads="1"/>
          </p:cNvSpPr>
          <p:nvPr/>
        </p:nvSpPr>
        <p:spPr bwMode="auto">
          <a:xfrm>
            <a:off x="6705600" y="5257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13" name="Oval 9"/>
          <p:cNvSpPr>
            <a:spLocks noChangeArrowheads="1"/>
          </p:cNvSpPr>
          <p:nvPr/>
        </p:nvSpPr>
        <p:spPr bwMode="auto">
          <a:xfrm>
            <a:off x="6553200" y="51054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>
            <a:off x="838200" y="5562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15" name="Line 11"/>
          <p:cNvSpPr>
            <a:spLocks noChangeShapeType="1"/>
          </p:cNvSpPr>
          <p:nvPr/>
        </p:nvSpPr>
        <p:spPr bwMode="auto">
          <a:xfrm>
            <a:off x="3276600" y="5562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>
            <a:off x="4572000" y="5562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>
            <a:off x="5867400" y="5562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118" name="Object 14"/>
          <p:cNvGraphicFramePr>
            <a:graphicFrameLocks noChangeAspect="1"/>
          </p:cNvGraphicFramePr>
          <p:nvPr/>
        </p:nvGraphicFramePr>
        <p:xfrm>
          <a:off x="1524000" y="5257800"/>
          <a:ext cx="419100" cy="469900"/>
        </p:xfrm>
        <a:graphic>
          <a:graphicData uri="http://schemas.openxmlformats.org/presentationml/2006/ole">
            <p:oleObj spid="_x0000_s325861" name="Equation" r:id="rId4" imgW="10058400" imgH="11277600" progId="Equation.3">
              <p:embed/>
            </p:oleObj>
          </a:graphicData>
        </a:graphic>
      </p:graphicFrame>
      <p:sp>
        <p:nvSpPr>
          <p:cNvPr id="47119" name="Oval 15"/>
          <p:cNvSpPr>
            <a:spLocks noChangeArrowheads="1"/>
          </p:cNvSpPr>
          <p:nvPr/>
        </p:nvSpPr>
        <p:spPr bwMode="auto">
          <a:xfrm>
            <a:off x="2743200" y="5257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120" name="Object 16"/>
          <p:cNvGraphicFramePr>
            <a:graphicFrameLocks noChangeAspect="1"/>
          </p:cNvGraphicFramePr>
          <p:nvPr/>
        </p:nvGraphicFramePr>
        <p:xfrm>
          <a:off x="2857500" y="5257800"/>
          <a:ext cx="341313" cy="469900"/>
        </p:xfrm>
        <a:graphic>
          <a:graphicData uri="http://schemas.openxmlformats.org/presentationml/2006/ole">
            <p:oleObj spid="_x0000_s325862" name="Equation" r:id="rId5" imgW="8229600" imgH="11277600" progId="Equation.3">
              <p:embed/>
            </p:oleObj>
          </a:graphicData>
        </a:graphic>
      </p:graphicFrame>
      <p:graphicFrame>
        <p:nvGraphicFramePr>
          <p:cNvPr id="47121" name="Object 17"/>
          <p:cNvGraphicFramePr>
            <a:graphicFrameLocks noChangeAspect="1"/>
          </p:cNvGraphicFramePr>
          <p:nvPr/>
        </p:nvGraphicFramePr>
        <p:xfrm>
          <a:off x="4127500" y="5257800"/>
          <a:ext cx="392113" cy="469900"/>
        </p:xfrm>
        <a:graphic>
          <a:graphicData uri="http://schemas.openxmlformats.org/presentationml/2006/ole">
            <p:oleObj spid="_x0000_s325863" name="Equation" r:id="rId6" imgW="9448800" imgH="11277600" progId="Equation.3">
              <p:embed/>
            </p:oleObj>
          </a:graphicData>
        </a:graphic>
      </p:graphicFrame>
      <p:graphicFrame>
        <p:nvGraphicFramePr>
          <p:cNvPr id="47122" name="Object 18"/>
          <p:cNvGraphicFramePr>
            <a:graphicFrameLocks noChangeAspect="1"/>
          </p:cNvGraphicFramePr>
          <p:nvPr/>
        </p:nvGraphicFramePr>
        <p:xfrm>
          <a:off x="5422900" y="5257800"/>
          <a:ext cx="392113" cy="469900"/>
        </p:xfrm>
        <a:graphic>
          <a:graphicData uri="http://schemas.openxmlformats.org/presentationml/2006/ole">
            <p:oleObj spid="_x0000_s325864" name="Equation" r:id="rId7" imgW="9448800" imgH="11277600" progId="Equation.3">
              <p:embed/>
            </p:oleObj>
          </a:graphicData>
        </a:graphic>
      </p:graphicFrame>
      <p:graphicFrame>
        <p:nvGraphicFramePr>
          <p:cNvPr id="47123" name="Object 19"/>
          <p:cNvGraphicFramePr>
            <a:graphicFrameLocks noChangeAspect="1"/>
          </p:cNvGraphicFramePr>
          <p:nvPr/>
        </p:nvGraphicFramePr>
        <p:xfrm>
          <a:off x="6781800" y="5257800"/>
          <a:ext cx="419100" cy="469900"/>
        </p:xfrm>
        <a:graphic>
          <a:graphicData uri="http://schemas.openxmlformats.org/presentationml/2006/ole">
            <p:oleObj spid="_x0000_s325865" name="Equation" r:id="rId8" imgW="10058400" imgH="11277600" progId="Equation.3">
              <p:embed/>
            </p:oleObj>
          </a:graphicData>
        </a:graphic>
      </p:graphicFrame>
      <p:sp>
        <p:nvSpPr>
          <p:cNvPr id="47124" name="Line 20"/>
          <p:cNvSpPr>
            <a:spLocks noChangeShapeType="1"/>
          </p:cNvSpPr>
          <p:nvPr/>
        </p:nvSpPr>
        <p:spPr bwMode="auto">
          <a:xfrm>
            <a:off x="1981200" y="5562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125" name="Object 21"/>
          <p:cNvGraphicFramePr>
            <a:graphicFrameLocks noChangeAspect="1"/>
          </p:cNvGraphicFramePr>
          <p:nvPr/>
        </p:nvGraphicFramePr>
        <p:xfrm>
          <a:off x="2209800" y="5257800"/>
          <a:ext cx="265113" cy="279400"/>
        </p:xfrm>
        <a:graphic>
          <a:graphicData uri="http://schemas.openxmlformats.org/presentationml/2006/ole">
            <p:oleObj spid="_x0000_s325866" name="Equation" r:id="rId9" imgW="6400800" imgH="6705600" progId="Equation.3">
              <p:embed/>
            </p:oleObj>
          </a:graphicData>
        </a:graphic>
      </p:graphicFrame>
      <p:graphicFrame>
        <p:nvGraphicFramePr>
          <p:cNvPr id="47126" name="Object 22"/>
          <p:cNvGraphicFramePr>
            <a:graphicFrameLocks noChangeAspect="1"/>
          </p:cNvGraphicFramePr>
          <p:nvPr/>
        </p:nvGraphicFramePr>
        <p:xfrm>
          <a:off x="3505200" y="5181600"/>
          <a:ext cx="279400" cy="381000"/>
        </p:xfrm>
        <a:graphic>
          <a:graphicData uri="http://schemas.openxmlformats.org/presentationml/2006/ole">
            <p:oleObj spid="_x0000_s325867" name="Equation" r:id="rId10" imgW="6705600" imgH="9144000" progId="Equation.3">
              <p:embed/>
            </p:oleObj>
          </a:graphicData>
        </a:graphic>
      </p:graphicFrame>
      <p:graphicFrame>
        <p:nvGraphicFramePr>
          <p:cNvPr id="47127" name="Object 23"/>
          <p:cNvGraphicFramePr>
            <a:graphicFrameLocks noChangeAspect="1"/>
          </p:cNvGraphicFramePr>
          <p:nvPr/>
        </p:nvGraphicFramePr>
        <p:xfrm>
          <a:off x="4800600" y="5181600"/>
          <a:ext cx="279400" cy="381000"/>
        </p:xfrm>
        <a:graphic>
          <a:graphicData uri="http://schemas.openxmlformats.org/presentationml/2006/ole">
            <p:oleObj spid="_x0000_s325868" name="Equation" r:id="rId11" imgW="6705600" imgH="9144000" progId="Equation.3">
              <p:embed/>
            </p:oleObj>
          </a:graphicData>
        </a:graphic>
      </p:graphicFrame>
      <p:graphicFrame>
        <p:nvGraphicFramePr>
          <p:cNvPr id="47128" name="Object 24"/>
          <p:cNvGraphicFramePr>
            <a:graphicFrameLocks noChangeAspect="1"/>
          </p:cNvGraphicFramePr>
          <p:nvPr/>
        </p:nvGraphicFramePr>
        <p:xfrm>
          <a:off x="6096000" y="5257800"/>
          <a:ext cx="265113" cy="279400"/>
        </p:xfrm>
        <a:graphic>
          <a:graphicData uri="http://schemas.openxmlformats.org/presentationml/2006/ole">
            <p:oleObj spid="_x0000_s325869" name="Equation" r:id="rId12" imgW="6400800" imgH="6705600" progId="Equation.3">
              <p:embed/>
            </p:oleObj>
          </a:graphicData>
        </a:graphic>
      </p:graphicFrame>
      <p:sp>
        <p:nvSpPr>
          <p:cNvPr id="47130" name="Oval 26"/>
          <p:cNvSpPr>
            <a:spLocks noChangeArrowheads="1"/>
          </p:cNvSpPr>
          <p:nvPr/>
        </p:nvSpPr>
        <p:spPr bwMode="auto">
          <a:xfrm>
            <a:off x="6108700" y="39751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131" name="Object 27"/>
          <p:cNvGraphicFramePr>
            <a:graphicFrameLocks noChangeAspect="1"/>
          </p:cNvGraphicFramePr>
          <p:nvPr/>
        </p:nvGraphicFramePr>
        <p:xfrm>
          <a:off x="6184900" y="3975100"/>
          <a:ext cx="404813" cy="469900"/>
        </p:xfrm>
        <a:graphic>
          <a:graphicData uri="http://schemas.openxmlformats.org/presentationml/2006/ole">
            <p:oleObj spid="_x0000_s325870" name="Equation" r:id="rId13" imgW="9753600" imgH="11277600" progId="Equation.3">
              <p:embed/>
            </p:oleObj>
          </a:graphicData>
        </a:graphic>
      </p:graphicFrame>
      <p:graphicFrame>
        <p:nvGraphicFramePr>
          <p:cNvPr id="47132" name="Object 28"/>
          <p:cNvGraphicFramePr>
            <a:graphicFrameLocks noChangeAspect="1"/>
          </p:cNvGraphicFramePr>
          <p:nvPr/>
        </p:nvGraphicFramePr>
        <p:xfrm>
          <a:off x="3048000" y="4800600"/>
          <a:ext cx="265113" cy="279400"/>
        </p:xfrm>
        <a:graphic>
          <a:graphicData uri="http://schemas.openxmlformats.org/presentationml/2006/ole">
            <p:oleObj spid="_x0000_s325871" name="Equation" r:id="rId14" imgW="6400800" imgH="6705600" progId="Equation.3">
              <p:embed/>
            </p:oleObj>
          </a:graphicData>
        </a:graphic>
      </p:graphicFrame>
      <p:graphicFrame>
        <p:nvGraphicFramePr>
          <p:cNvPr id="47133" name="Object 29"/>
          <p:cNvGraphicFramePr>
            <a:graphicFrameLocks noChangeAspect="1"/>
          </p:cNvGraphicFramePr>
          <p:nvPr/>
        </p:nvGraphicFramePr>
        <p:xfrm>
          <a:off x="4267200" y="4876800"/>
          <a:ext cx="265113" cy="279400"/>
        </p:xfrm>
        <a:graphic>
          <a:graphicData uri="http://schemas.openxmlformats.org/presentationml/2006/ole">
            <p:oleObj spid="_x0000_s325872" name="Equation" r:id="rId15" imgW="6400800" imgH="6705600" progId="Equation.3">
              <p:embed/>
            </p:oleObj>
          </a:graphicData>
        </a:graphic>
      </p:graphicFrame>
      <p:graphicFrame>
        <p:nvGraphicFramePr>
          <p:cNvPr id="47134" name="Object 30"/>
          <p:cNvGraphicFramePr>
            <a:graphicFrameLocks noChangeAspect="1"/>
          </p:cNvGraphicFramePr>
          <p:nvPr/>
        </p:nvGraphicFramePr>
        <p:xfrm>
          <a:off x="5562600" y="4800600"/>
          <a:ext cx="279400" cy="381000"/>
        </p:xfrm>
        <a:graphic>
          <a:graphicData uri="http://schemas.openxmlformats.org/presentationml/2006/ole">
            <p:oleObj spid="_x0000_s325873" name="Equation" r:id="rId16" imgW="6705600" imgH="9144000" progId="Equation.3">
              <p:embed/>
            </p:oleObj>
          </a:graphicData>
        </a:graphic>
      </p:graphicFrame>
      <p:graphicFrame>
        <p:nvGraphicFramePr>
          <p:cNvPr id="47135" name="Object 31"/>
          <p:cNvGraphicFramePr>
            <a:graphicFrameLocks noChangeAspect="1"/>
          </p:cNvGraphicFramePr>
          <p:nvPr/>
        </p:nvGraphicFramePr>
        <p:xfrm>
          <a:off x="1676400" y="4724400"/>
          <a:ext cx="279400" cy="381000"/>
        </p:xfrm>
        <a:graphic>
          <a:graphicData uri="http://schemas.openxmlformats.org/presentationml/2006/ole">
            <p:oleObj spid="_x0000_s325874" name="Equation" r:id="rId17" imgW="6705600" imgH="9144000" progId="Equation.3">
              <p:embed/>
            </p:oleObj>
          </a:graphicData>
        </a:graphic>
      </p:graphicFrame>
      <p:sp>
        <p:nvSpPr>
          <p:cNvPr id="47136" name="Freeform 32"/>
          <p:cNvSpPr>
            <a:spLocks/>
          </p:cNvSpPr>
          <p:nvPr/>
        </p:nvSpPr>
        <p:spPr bwMode="auto">
          <a:xfrm>
            <a:off x="5943600" y="32004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137" name="Object 33"/>
          <p:cNvGraphicFramePr>
            <a:graphicFrameLocks noChangeAspect="1"/>
          </p:cNvGraphicFramePr>
          <p:nvPr/>
        </p:nvGraphicFramePr>
        <p:xfrm>
          <a:off x="5956300" y="2755900"/>
          <a:ext cx="671513" cy="442913"/>
        </p:xfrm>
        <a:graphic>
          <a:graphicData uri="http://schemas.openxmlformats.org/presentationml/2006/ole">
            <p:oleObj spid="_x0000_s325875" name="Equation" r:id="rId18" imgW="16154400" imgH="10668000" progId="Equation.3">
              <p:embed/>
            </p:oleObj>
          </a:graphicData>
        </a:graphic>
      </p:graphicFrame>
      <p:sp>
        <p:nvSpPr>
          <p:cNvPr id="47138" name="Line 34"/>
          <p:cNvSpPr>
            <a:spLocks noChangeShapeType="1"/>
          </p:cNvSpPr>
          <p:nvPr/>
        </p:nvSpPr>
        <p:spPr bwMode="auto">
          <a:xfrm flipV="1">
            <a:off x="5715000" y="44958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39" name="Freeform 35"/>
          <p:cNvSpPr>
            <a:spLocks/>
          </p:cNvSpPr>
          <p:nvPr/>
        </p:nvSpPr>
        <p:spPr bwMode="auto">
          <a:xfrm>
            <a:off x="4419600" y="43434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40" name="Freeform 36"/>
          <p:cNvSpPr>
            <a:spLocks/>
          </p:cNvSpPr>
          <p:nvPr/>
        </p:nvSpPr>
        <p:spPr bwMode="auto">
          <a:xfrm>
            <a:off x="3124200" y="41529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41" name="Freeform 37"/>
          <p:cNvSpPr>
            <a:spLocks/>
          </p:cNvSpPr>
          <p:nvPr/>
        </p:nvSpPr>
        <p:spPr bwMode="auto">
          <a:xfrm>
            <a:off x="1828800" y="35306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143" name="Object 39"/>
          <p:cNvGraphicFramePr>
            <a:graphicFrameLocks noChangeAspect="1"/>
          </p:cNvGraphicFramePr>
          <p:nvPr/>
        </p:nvGraphicFramePr>
        <p:xfrm>
          <a:off x="1071538" y="1785926"/>
          <a:ext cx="4965700" cy="581025"/>
        </p:xfrm>
        <a:graphic>
          <a:graphicData uri="http://schemas.openxmlformats.org/presentationml/2006/ole">
            <p:oleObj spid="_x0000_s325876" name="Equation" r:id="rId19" imgW="119176800" imgH="14020800" progId="Equation.3">
              <p:embed/>
            </p:oleObj>
          </a:graphicData>
        </a:graphic>
      </p:graphicFrame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6553200" y="4495800"/>
            <a:ext cx="900113" cy="609600"/>
            <a:chOff x="4224" y="1824"/>
            <a:chExt cx="567" cy="384"/>
          </a:xfrm>
        </p:grpSpPr>
        <p:graphicFrame>
          <p:nvGraphicFramePr>
            <p:cNvPr id="47145" name="Object 41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p:oleObj spid="_x0000_s325877" name="Equation" r:id="rId20" imgW="16154400" imgH="10668000" progId="Equation.3">
                <p:embed/>
              </p:oleObj>
            </a:graphicData>
          </a:graphic>
        </p:graphicFrame>
        <p:sp>
          <p:nvSpPr>
            <p:cNvPr id="47146" name="Line 42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2619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6720" y="568631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62490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solidFill>
                  <a:srgbClr val="C00000"/>
                </a:solidFill>
              </a:rPr>
              <a:t>RE to DFA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691680" y="2996952"/>
            <a:ext cx="5760640" cy="604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3500" b="1" dirty="0">
                <a:solidFill>
                  <a:srgbClr val="0070C0"/>
                </a:solidFill>
              </a:rPr>
              <a:t>(0 + 1)*(00 + 11)(0 + 1)*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0624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0140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4021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717032"/>
            <a:ext cx="8153400" cy="990600"/>
          </a:xfrm>
        </p:spPr>
        <p:txBody>
          <a:bodyPr>
            <a:normAutofit/>
          </a:bodyPr>
          <a:lstStyle/>
          <a:p>
            <a:r>
              <a:rPr lang="en-IN" sz="2800" dirty="0" smtClean="0">
                <a:solidFill>
                  <a:srgbClr val="0070C0"/>
                </a:solidFill>
              </a:rPr>
              <a:t>DFA corresponding to given RE</a:t>
            </a:r>
            <a:endParaRPr lang="en-IN" sz="2800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698831"/>
            <a:ext cx="8101201" cy="3007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21256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57673"/>
            <a:ext cx="8153400" cy="464096"/>
          </a:xfrm>
        </p:spPr>
        <p:txBody>
          <a:bodyPr>
            <a:normAutofit fontScale="90000"/>
          </a:bodyPr>
          <a:lstStyle/>
          <a:p>
            <a:r>
              <a:rPr lang="en-IN" sz="2800" dirty="0" smtClean="0">
                <a:solidFill>
                  <a:srgbClr val="FF0000"/>
                </a:solidFill>
              </a:rPr>
              <a:t>Find DFA from given RE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3568" y="406423"/>
            <a:ext cx="81534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500" b="1" dirty="0">
                <a:solidFill>
                  <a:srgbClr val="0070C0"/>
                </a:solidFill>
              </a:rPr>
              <a:t>10 + </a:t>
            </a:r>
            <a:r>
              <a:rPr lang="en-IN" sz="3500" b="1" dirty="0" smtClean="0">
                <a:solidFill>
                  <a:srgbClr val="0070C0"/>
                </a:solidFill>
              </a:rPr>
              <a:t>(</a:t>
            </a:r>
            <a:r>
              <a:rPr lang="en-IN" sz="3500" b="1" dirty="0">
                <a:solidFill>
                  <a:srgbClr val="0070C0"/>
                </a:solidFill>
              </a:rPr>
              <a:t>0 </a:t>
            </a:r>
            <a:r>
              <a:rPr lang="en-IN" sz="3500" b="1" dirty="0" smtClean="0">
                <a:solidFill>
                  <a:srgbClr val="0070C0"/>
                </a:solidFill>
              </a:rPr>
              <a:t>+ 11)0*1</a:t>
            </a:r>
          </a:p>
          <a:p>
            <a:pPr marL="0" indent="0">
              <a:buNone/>
            </a:pPr>
            <a:endParaRPr lang="en-IN" sz="3500" b="1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9769"/>
          <a:stretch/>
        </p:blipFill>
        <p:spPr>
          <a:xfrm>
            <a:off x="882153" y="2185009"/>
            <a:ext cx="5005201" cy="98152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99592" y="1345895"/>
            <a:ext cx="5131765" cy="689922"/>
            <a:chOff x="899592" y="2599178"/>
            <a:chExt cx="5131765" cy="689922"/>
          </a:xfrm>
        </p:grpSpPr>
        <p:sp>
          <p:nvSpPr>
            <p:cNvPr id="6" name="Oval 5"/>
            <p:cNvSpPr/>
            <p:nvPr/>
          </p:nvSpPr>
          <p:spPr>
            <a:xfrm>
              <a:off x="1475656" y="2636912"/>
              <a:ext cx="576064" cy="64807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75656" y="278092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q0</a:t>
              </a:r>
              <a:endParaRPr lang="en-IN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5384518" y="2641028"/>
              <a:ext cx="576064" cy="64807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97692" y="2733574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err="1" smtClean="0"/>
                <a:t>qf</a:t>
              </a:r>
              <a:endParaRPr lang="en-IN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340091" y="2599178"/>
              <a:ext cx="691266" cy="6858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99592" y="2924944"/>
              <a:ext cx="5760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3"/>
              <a:endCxn id="10" idx="2"/>
            </p:cNvCxnSpPr>
            <p:nvPr/>
          </p:nvCxnSpPr>
          <p:spPr>
            <a:xfrm flipV="1">
              <a:off x="2051720" y="2942081"/>
              <a:ext cx="3288371" cy="23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679884"/>
            <a:ext cx="6424201" cy="28712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172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51520" y="188640"/>
            <a:ext cx="7843201" cy="3795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7744" y="458112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Final DFA as per the given RE</a:t>
            </a:r>
            <a:endParaRPr lang="en-I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5270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Find DFA of a</a:t>
            </a:r>
            <a:r>
              <a:rPr lang="en-IN" dirty="0">
                <a:solidFill>
                  <a:srgbClr val="FF0000"/>
                </a:solidFill>
              </a:rPr>
              <a:t>*(</a:t>
            </a:r>
            <a:r>
              <a:rPr lang="en-IN" dirty="0" err="1">
                <a:solidFill>
                  <a:srgbClr val="FF0000"/>
                </a:solidFill>
              </a:rPr>
              <a:t>ba</a:t>
            </a:r>
            <a:r>
              <a:rPr lang="en-IN" dirty="0" smtClean="0">
                <a:solidFill>
                  <a:srgbClr val="FF0000"/>
                </a:solidFill>
              </a:rPr>
              <a:t>*)*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772816"/>
            <a:ext cx="3871504" cy="287069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436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608112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Pumping lemma for Regular Sets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1412776"/>
            <a:ext cx="8964488" cy="53285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dirty="0" smtClean="0">
                <a:solidFill>
                  <a:srgbClr val="002060"/>
                </a:solidFill>
              </a:rPr>
              <a:t>Statement:</a:t>
            </a:r>
          </a:p>
          <a:p>
            <a:pPr marL="0" indent="0" algn="just">
              <a:buNone/>
            </a:pPr>
            <a:r>
              <a:rPr lang="en-US" sz="3500" dirty="0" smtClean="0">
                <a:solidFill>
                  <a:srgbClr val="C00000"/>
                </a:solidFill>
              </a:rPr>
              <a:t>Let </a:t>
            </a:r>
            <a:r>
              <a:rPr lang="en-US" sz="3500" i="1" dirty="0">
                <a:solidFill>
                  <a:srgbClr val="C00000"/>
                </a:solidFill>
              </a:rPr>
              <a:t>M </a:t>
            </a:r>
            <a:r>
              <a:rPr lang="en-US" sz="3500" dirty="0">
                <a:solidFill>
                  <a:srgbClr val="C00000"/>
                </a:solidFill>
              </a:rPr>
              <a:t>= </a:t>
            </a:r>
            <a:r>
              <a:rPr lang="en-US" sz="3500" b="1" dirty="0">
                <a:solidFill>
                  <a:srgbClr val="C00000"/>
                </a:solidFill>
                <a:latin typeface="Garamond" pitchFamily="18" charset="0"/>
              </a:rPr>
              <a:t>(</a:t>
            </a:r>
            <a:r>
              <a:rPr lang="en-US" sz="3500" b="1" i="1" dirty="0">
                <a:solidFill>
                  <a:srgbClr val="C00000"/>
                </a:solidFill>
                <a:latin typeface="Garamond" pitchFamily="18" charset="0"/>
              </a:rPr>
              <a:t>Q</a:t>
            </a:r>
            <a:r>
              <a:rPr lang="en-US" sz="3500" b="1" dirty="0">
                <a:solidFill>
                  <a:srgbClr val="C00000"/>
                </a:solidFill>
                <a:latin typeface="Garamond" pitchFamily="18" charset="0"/>
              </a:rPr>
              <a:t>, </a:t>
            </a:r>
            <a:r>
              <a:rPr lang="en-US" sz="3500" b="1" dirty="0">
                <a:solidFill>
                  <a:srgbClr val="C00000"/>
                </a:solidFill>
                <a:latin typeface="Symbol" pitchFamily="18" charset="2"/>
              </a:rPr>
              <a:t>S</a:t>
            </a:r>
            <a:r>
              <a:rPr lang="en-US" sz="3500" b="1" dirty="0">
                <a:solidFill>
                  <a:srgbClr val="C00000"/>
                </a:solidFill>
                <a:latin typeface="Garamond" pitchFamily="18" charset="0"/>
              </a:rPr>
              <a:t>, </a:t>
            </a:r>
            <a:r>
              <a:rPr lang="en-US" sz="3500" b="1" dirty="0">
                <a:solidFill>
                  <a:srgbClr val="C00000"/>
                </a:solidFill>
                <a:latin typeface="Symbol" pitchFamily="18" charset="2"/>
              </a:rPr>
              <a:t>d</a:t>
            </a:r>
            <a:r>
              <a:rPr lang="en-US" sz="3500" b="1" dirty="0">
                <a:solidFill>
                  <a:srgbClr val="C00000"/>
                </a:solidFill>
                <a:latin typeface="Garamond" pitchFamily="18" charset="0"/>
              </a:rPr>
              <a:t>, q</a:t>
            </a:r>
            <a:r>
              <a:rPr lang="en-US" sz="3500" b="1" baseline="-25000" dirty="0">
                <a:solidFill>
                  <a:srgbClr val="C00000"/>
                </a:solidFill>
                <a:latin typeface="Garamond" pitchFamily="18" charset="0"/>
              </a:rPr>
              <a:t>0</a:t>
            </a:r>
            <a:r>
              <a:rPr lang="en-US" sz="3500" b="1" dirty="0">
                <a:solidFill>
                  <a:srgbClr val="C00000"/>
                </a:solidFill>
                <a:latin typeface="Garamond" pitchFamily="18" charset="0"/>
              </a:rPr>
              <a:t>, </a:t>
            </a:r>
            <a:r>
              <a:rPr lang="en-US" sz="3500" b="1" i="1" dirty="0">
                <a:solidFill>
                  <a:srgbClr val="C00000"/>
                </a:solidFill>
                <a:latin typeface="Garamond" pitchFamily="18" charset="0"/>
              </a:rPr>
              <a:t>F</a:t>
            </a:r>
            <a:r>
              <a:rPr lang="en-US" sz="3500" b="1" dirty="0">
                <a:solidFill>
                  <a:srgbClr val="C00000"/>
                </a:solidFill>
                <a:latin typeface="Garamond" pitchFamily="18" charset="0"/>
              </a:rPr>
              <a:t>)</a:t>
            </a:r>
            <a:r>
              <a:rPr lang="en-US" sz="3500" b="1" dirty="0">
                <a:solidFill>
                  <a:srgbClr val="C00000"/>
                </a:solidFill>
              </a:rPr>
              <a:t> </a:t>
            </a:r>
            <a:r>
              <a:rPr lang="en-US" sz="3500" dirty="0" smtClean="0">
                <a:solidFill>
                  <a:srgbClr val="C00000"/>
                </a:solidFill>
              </a:rPr>
              <a:t>be </a:t>
            </a:r>
            <a:r>
              <a:rPr lang="en-US" sz="3500" dirty="0">
                <a:solidFill>
                  <a:srgbClr val="C00000"/>
                </a:solidFill>
              </a:rPr>
              <a:t>a </a:t>
            </a:r>
            <a:r>
              <a:rPr lang="en-US" sz="3500" dirty="0" smtClean="0">
                <a:solidFill>
                  <a:srgbClr val="C00000"/>
                </a:solidFill>
              </a:rPr>
              <a:t>finite automaton </a:t>
            </a:r>
            <a:r>
              <a:rPr lang="en-US" sz="3500" dirty="0">
                <a:solidFill>
                  <a:srgbClr val="C00000"/>
                </a:solidFill>
              </a:rPr>
              <a:t>with </a:t>
            </a:r>
            <a:r>
              <a:rPr lang="en-US" sz="3500" dirty="0" smtClean="0">
                <a:solidFill>
                  <a:srgbClr val="C00000"/>
                </a:solidFill>
              </a:rPr>
              <a:t>n states</a:t>
            </a:r>
            <a:r>
              <a:rPr lang="en-US" sz="3500" dirty="0">
                <a:solidFill>
                  <a:srgbClr val="C00000"/>
                </a:solidFill>
              </a:rPr>
              <a:t>. Let </a:t>
            </a:r>
            <a:r>
              <a:rPr lang="en-US" sz="3500" i="1" dirty="0">
                <a:solidFill>
                  <a:srgbClr val="C00000"/>
                </a:solidFill>
              </a:rPr>
              <a:t>L </a:t>
            </a:r>
            <a:r>
              <a:rPr lang="en-US" sz="3500" dirty="0">
                <a:solidFill>
                  <a:srgbClr val="C00000"/>
                </a:solidFill>
              </a:rPr>
              <a:t>be the regular set accepted by </a:t>
            </a:r>
            <a:r>
              <a:rPr lang="en-US" sz="3500" i="1" dirty="0">
                <a:solidFill>
                  <a:srgbClr val="C00000"/>
                </a:solidFill>
              </a:rPr>
              <a:t>M. </a:t>
            </a:r>
            <a:r>
              <a:rPr lang="en-US" sz="3500" dirty="0">
                <a:solidFill>
                  <a:srgbClr val="C00000"/>
                </a:solidFill>
              </a:rPr>
              <a:t>Let </a:t>
            </a:r>
            <a:r>
              <a:rPr lang="en-US" sz="3500" dirty="0" smtClean="0">
                <a:solidFill>
                  <a:srgbClr val="C00000"/>
                </a:solidFill>
              </a:rPr>
              <a:t>w </a:t>
            </a:r>
            <a:r>
              <a:rPr lang="en-US" sz="3600" dirty="0">
                <a:solidFill>
                  <a:srgbClr val="C00000"/>
                </a:solidFill>
              </a:rPr>
              <a:t>∈ </a:t>
            </a:r>
            <a:r>
              <a:rPr lang="en-US" sz="3500" i="1" dirty="0" smtClean="0">
                <a:solidFill>
                  <a:srgbClr val="C00000"/>
                </a:solidFill>
              </a:rPr>
              <a:t>L and </a:t>
            </a:r>
            <a:r>
              <a:rPr lang="en-US" sz="3500" dirty="0" smtClean="0">
                <a:solidFill>
                  <a:srgbClr val="C00000"/>
                </a:solidFill>
              </a:rPr>
              <a:t>|w|≥ </a:t>
            </a:r>
            <a:r>
              <a:rPr lang="en-US" sz="3500" dirty="0">
                <a:solidFill>
                  <a:srgbClr val="C00000"/>
                </a:solidFill>
              </a:rPr>
              <a:t>m. If </a:t>
            </a:r>
            <a:r>
              <a:rPr lang="en-US" sz="3500" i="1" dirty="0">
                <a:solidFill>
                  <a:srgbClr val="C00000"/>
                </a:solidFill>
              </a:rPr>
              <a:t>m </a:t>
            </a:r>
            <a:r>
              <a:rPr lang="en-US" sz="3500" dirty="0" smtClean="0">
                <a:solidFill>
                  <a:srgbClr val="C00000"/>
                </a:solidFill>
              </a:rPr>
              <a:t>≥n, </a:t>
            </a:r>
            <a:r>
              <a:rPr lang="en-US" sz="3500" dirty="0">
                <a:solidFill>
                  <a:srgbClr val="C00000"/>
                </a:solidFill>
              </a:rPr>
              <a:t>then there exists </a:t>
            </a:r>
            <a:r>
              <a:rPr lang="en-US" sz="3500" i="1" dirty="0">
                <a:solidFill>
                  <a:srgbClr val="C00000"/>
                </a:solidFill>
              </a:rPr>
              <a:t>x, </a:t>
            </a:r>
            <a:r>
              <a:rPr lang="en-US" sz="3500" i="1" dirty="0" smtClean="0">
                <a:solidFill>
                  <a:srgbClr val="C00000"/>
                </a:solidFill>
              </a:rPr>
              <a:t>y, z </a:t>
            </a:r>
            <a:r>
              <a:rPr lang="en-US" sz="3500" dirty="0">
                <a:solidFill>
                  <a:srgbClr val="C00000"/>
                </a:solidFill>
              </a:rPr>
              <a:t>such that </a:t>
            </a:r>
            <a:r>
              <a:rPr lang="en-US" sz="3500" i="1" dirty="0" smtClean="0">
                <a:solidFill>
                  <a:srgbClr val="C00000"/>
                </a:solidFill>
              </a:rPr>
              <a:t>w=xyz,  y≠</a:t>
            </a:r>
            <a:r>
              <a:rPr lang="en-IN" sz="3500" dirty="0">
                <a:solidFill>
                  <a:srgbClr val="C00000"/>
                </a:solidFill>
              </a:rPr>
              <a:t> </a:t>
            </a:r>
            <a:r>
              <a:rPr lang="en-IN" sz="3500" dirty="0" smtClean="0">
                <a:solidFill>
                  <a:srgbClr val="C00000"/>
                </a:solidFill>
              </a:rPr>
              <a:t>^, </a:t>
            </a:r>
            <a:r>
              <a:rPr lang="en-US" sz="3500" dirty="0" smtClean="0">
                <a:solidFill>
                  <a:srgbClr val="C00000"/>
                </a:solidFill>
              </a:rPr>
              <a:t>and </a:t>
            </a:r>
            <a:r>
              <a:rPr lang="en-IN" sz="3500" b="1" dirty="0" err="1" smtClean="0">
                <a:solidFill>
                  <a:srgbClr val="C00000"/>
                </a:solidFill>
              </a:rPr>
              <a:t>xy</a:t>
            </a:r>
            <a:r>
              <a:rPr lang="en-IN" sz="3500" b="1" baseline="30000" dirty="0" err="1" smtClean="0">
                <a:solidFill>
                  <a:srgbClr val="C00000"/>
                </a:solidFill>
              </a:rPr>
              <a:t>i</a:t>
            </a:r>
            <a:r>
              <a:rPr lang="en-IN" sz="3500" b="1" dirty="0" err="1" smtClean="0">
                <a:solidFill>
                  <a:srgbClr val="C00000"/>
                </a:solidFill>
              </a:rPr>
              <a:t>z</a:t>
            </a:r>
            <a:r>
              <a:rPr lang="en-IN" sz="3500" b="1" dirty="0" smtClean="0">
                <a:solidFill>
                  <a:srgbClr val="C00000"/>
                </a:solidFill>
              </a:rPr>
              <a:t> </a:t>
            </a:r>
            <a:r>
              <a:rPr lang="en-US" sz="3600" dirty="0">
                <a:solidFill>
                  <a:srgbClr val="C00000"/>
                </a:solidFill>
              </a:rPr>
              <a:t>∈</a:t>
            </a:r>
            <a:r>
              <a:rPr lang="en-US" sz="3500" dirty="0" smtClean="0">
                <a:solidFill>
                  <a:srgbClr val="C00000"/>
                </a:solidFill>
              </a:rPr>
              <a:t> </a:t>
            </a:r>
            <a:r>
              <a:rPr lang="en-US" sz="3500" i="1" dirty="0">
                <a:solidFill>
                  <a:srgbClr val="C00000"/>
                </a:solidFill>
              </a:rPr>
              <a:t>L</a:t>
            </a:r>
            <a:r>
              <a:rPr lang="en-US" sz="3500" i="1" dirty="0" smtClean="0">
                <a:solidFill>
                  <a:srgbClr val="C00000"/>
                </a:solidFill>
              </a:rPr>
              <a:t> </a:t>
            </a:r>
            <a:r>
              <a:rPr lang="en-US" sz="3500" dirty="0">
                <a:solidFill>
                  <a:srgbClr val="C00000"/>
                </a:solidFill>
              </a:rPr>
              <a:t>for each </a:t>
            </a:r>
            <a:r>
              <a:rPr lang="en-US" sz="3500" dirty="0" err="1" smtClean="0">
                <a:solidFill>
                  <a:srgbClr val="C00000"/>
                </a:solidFill>
              </a:rPr>
              <a:t>i</a:t>
            </a:r>
            <a:r>
              <a:rPr lang="en-US" sz="3500" dirty="0" smtClean="0">
                <a:solidFill>
                  <a:srgbClr val="C00000"/>
                </a:solidFill>
              </a:rPr>
              <a:t> ≥0.</a:t>
            </a:r>
          </a:p>
          <a:p>
            <a:pPr marL="0" indent="0" algn="just">
              <a:buNone/>
            </a:pPr>
            <a:endParaRPr lang="en-US" sz="2700" dirty="0" smtClean="0">
              <a:solidFill>
                <a:srgbClr val="00B0F0"/>
              </a:solidFill>
            </a:endParaRPr>
          </a:p>
          <a:p>
            <a:pPr marL="0" indent="0" algn="just">
              <a:buNone/>
            </a:pPr>
            <a:r>
              <a:rPr lang="en-US" sz="2700" dirty="0" smtClean="0">
                <a:solidFill>
                  <a:srgbClr val="00B0F0"/>
                </a:solidFill>
              </a:rPr>
              <a:t>*Pumping</a:t>
            </a:r>
            <a:r>
              <a:rPr lang="en-US" sz="2700" dirty="0" smtClean="0"/>
              <a:t> </a:t>
            </a:r>
            <a:r>
              <a:rPr lang="en-US" sz="2700" dirty="0"/>
              <a:t>Repeating a section of the string an arbitrary number of times (≥0), with the resulting string remaining in the language.</a:t>
            </a:r>
            <a:endParaRPr lang="en-US" sz="2700" dirty="0" smtClean="0">
              <a:solidFill>
                <a:srgbClr val="C00000"/>
              </a:solidFill>
            </a:endParaRP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52353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1600200"/>
            <a:ext cx="8784976" cy="499715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500" dirty="0"/>
              <a:t>If </a:t>
            </a:r>
            <a:r>
              <a:rPr lang="en-US" sz="3500" dirty="0" smtClean="0"/>
              <a:t>L </a:t>
            </a:r>
            <a:r>
              <a:rPr lang="en-US" sz="3500" dirty="0"/>
              <a:t>is a Regular Language, then there is a number p (the pumping length) where if </a:t>
            </a:r>
            <a:r>
              <a:rPr lang="en-US" sz="3500" dirty="0" smtClean="0"/>
              <a:t>w </a:t>
            </a:r>
            <a:r>
              <a:rPr lang="en-US" sz="3500" dirty="0"/>
              <a:t>is any string in </a:t>
            </a:r>
            <a:r>
              <a:rPr lang="en-US" sz="3500" dirty="0" smtClean="0"/>
              <a:t>L </a:t>
            </a:r>
            <a:r>
              <a:rPr lang="en-US" sz="3500" dirty="0"/>
              <a:t>of length at least p, then </a:t>
            </a:r>
            <a:r>
              <a:rPr lang="en-US" sz="3500" dirty="0" smtClean="0"/>
              <a:t>w </a:t>
            </a:r>
            <a:r>
              <a:rPr lang="en-US" sz="3500" dirty="0"/>
              <a:t>may be divided into </a:t>
            </a:r>
            <a:r>
              <a:rPr lang="en-US" sz="3500" dirty="0">
                <a:solidFill>
                  <a:srgbClr val="0070C0"/>
                </a:solidFill>
              </a:rPr>
              <a:t>3 pieces</a:t>
            </a:r>
            <a:r>
              <a:rPr lang="en-US" sz="3500" dirty="0"/>
              <a:t>, </a:t>
            </a:r>
            <a:r>
              <a:rPr lang="en-US" sz="3500" dirty="0" smtClean="0"/>
              <a:t>w</a:t>
            </a:r>
            <a:r>
              <a:rPr lang="en-US" sz="3500" dirty="0" smtClean="0">
                <a:solidFill>
                  <a:srgbClr val="0070C0"/>
                </a:solidFill>
              </a:rPr>
              <a:t>= </a:t>
            </a:r>
            <a:r>
              <a:rPr lang="en-US" sz="3500" dirty="0">
                <a:solidFill>
                  <a:srgbClr val="0070C0"/>
                </a:solidFill>
              </a:rPr>
              <a:t>xyz</a:t>
            </a:r>
            <a:r>
              <a:rPr lang="en-US" sz="3500" dirty="0"/>
              <a:t>, satisfying the following conditions: </a:t>
            </a:r>
            <a:endParaRPr lang="en-US" sz="3500" dirty="0" smtClean="0"/>
          </a:p>
          <a:p>
            <a:pPr marL="0" indent="0" algn="just">
              <a:buNone/>
            </a:pPr>
            <a:r>
              <a:rPr lang="en-US" sz="3500" dirty="0"/>
              <a:t> </a:t>
            </a:r>
            <a:r>
              <a:rPr lang="en-US" sz="3500" dirty="0" smtClean="0"/>
              <a:t>  </a:t>
            </a:r>
            <a:r>
              <a:rPr lang="en-US" sz="3500" dirty="0" smtClean="0">
                <a:solidFill>
                  <a:srgbClr val="C00000"/>
                </a:solidFill>
              </a:rPr>
              <a:t>a</a:t>
            </a:r>
            <a:r>
              <a:rPr lang="en-US" sz="3500" dirty="0">
                <a:solidFill>
                  <a:srgbClr val="C00000"/>
                </a:solidFill>
              </a:rPr>
              <a:t>. For each </a:t>
            </a:r>
            <a:r>
              <a:rPr lang="en-US" sz="3500" dirty="0" err="1">
                <a:solidFill>
                  <a:srgbClr val="C00000"/>
                </a:solidFill>
              </a:rPr>
              <a:t>i</a:t>
            </a:r>
            <a:r>
              <a:rPr lang="en-US" sz="3500" dirty="0">
                <a:solidFill>
                  <a:srgbClr val="C00000"/>
                </a:solidFill>
              </a:rPr>
              <a:t> ≥ 0, </a:t>
            </a:r>
            <a:r>
              <a:rPr lang="en-IN" sz="3500" b="1" dirty="0" err="1">
                <a:solidFill>
                  <a:srgbClr val="C00000"/>
                </a:solidFill>
              </a:rPr>
              <a:t>xy</a:t>
            </a:r>
            <a:r>
              <a:rPr lang="en-IN" sz="3500" b="1" baseline="30000" dirty="0" err="1">
                <a:solidFill>
                  <a:srgbClr val="C00000"/>
                </a:solidFill>
              </a:rPr>
              <a:t>i</a:t>
            </a:r>
            <a:r>
              <a:rPr lang="en-IN" sz="3500" b="1" dirty="0" err="1">
                <a:solidFill>
                  <a:srgbClr val="C00000"/>
                </a:solidFill>
              </a:rPr>
              <a:t>z</a:t>
            </a:r>
            <a:r>
              <a:rPr lang="en-IN" sz="3500" b="1" dirty="0">
                <a:solidFill>
                  <a:srgbClr val="C00000"/>
                </a:solidFill>
              </a:rPr>
              <a:t> </a:t>
            </a:r>
            <a:r>
              <a:rPr lang="en-US" sz="3500" smtClean="0">
                <a:solidFill>
                  <a:srgbClr val="C00000"/>
                </a:solidFill>
              </a:rPr>
              <a:t>∈ L, </a:t>
            </a:r>
            <a:endParaRPr lang="en-US" sz="3500" dirty="0" smtClean="0">
              <a:solidFill>
                <a:srgbClr val="C00000"/>
              </a:solidFill>
            </a:endParaRPr>
          </a:p>
          <a:p>
            <a:pPr marL="0" indent="0" algn="just">
              <a:buNone/>
            </a:pPr>
            <a:r>
              <a:rPr lang="en-US" sz="3500" dirty="0">
                <a:solidFill>
                  <a:srgbClr val="C00000"/>
                </a:solidFill>
              </a:rPr>
              <a:t> </a:t>
            </a:r>
            <a:r>
              <a:rPr lang="en-US" sz="3500" dirty="0" smtClean="0">
                <a:solidFill>
                  <a:srgbClr val="C00000"/>
                </a:solidFill>
              </a:rPr>
              <a:t>  b. </a:t>
            </a:r>
            <a:r>
              <a:rPr lang="en-US" sz="3500" dirty="0">
                <a:solidFill>
                  <a:srgbClr val="C00000"/>
                </a:solidFill>
              </a:rPr>
              <a:t>|y| &gt; 0, and </a:t>
            </a:r>
            <a:endParaRPr lang="en-US" sz="3500" dirty="0" smtClean="0">
              <a:solidFill>
                <a:srgbClr val="C00000"/>
              </a:solidFill>
            </a:endParaRPr>
          </a:p>
          <a:p>
            <a:pPr marL="0" indent="0" algn="just">
              <a:buNone/>
            </a:pPr>
            <a:r>
              <a:rPr lang="en-US" sz="3500" dirty="0" smtClean="0">
                <a:solidFill>
                  <a:srgbClr val="C00000"/>
                </a:solidFill>
              </a:rPr>
              <a:t>   c</a:t>
            </a:r>
            <a:r>
              <a:rPr lang="en-US" sz="3500" dirty="0">
                <a:solidFill>
                  <a:srgbClr val="C00000"/>
                </a:solidFill>
              </a:rPr>
              <a:t>. |</a:t>
            </a:r>
            <a:r>
              <a:rPr lang="en-US" sz="3500" dirty="0" err="1">
                <a:solidFill>
                  <a:srgbClr val="C00000"/>
                </a:solidFill>
              </a:rPr>
              <a:t>xy</a:t>
            </a:r>
            <a:r>
              <a:rPr lang="en-US" sz="3500" dirty="0">
                <a:solidFill>
                  <a:srgbClr val="C00000"/>
                </a:solidFill>
              </a:rPr>
              <a:t>| ≤ p.</a:t>
            </a:r>
            <a:endParaRPr lang="en-IN" sz="3500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2234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2060"/>
                </a:solidFill>
              </a:rPr>
              <a:t>Proof: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74928" y="1485803"/>
            <a:ext cx="8964488" cy="4495800"/>
          </a:xfrm>
        </p:spPr>
        <p:txBody>
          <a:bodyPr/>
          <a:lstStyle/>
          <a:p>
            <a:r>
              <a:rPr lang="en-IN" dirty="0" smtClean="0"/>
              <a:t>Let w=a</a:t>
            </a:r>
            <a:r>
              <a:rPr lang="en-IN" sz="1600" dirty="0" smtClean="0"/>
              <a:t>1</a:t>
            </a:r>
            <a:r>
              <a:rPr lang="en-IN" dirty="0" smtClean="0"/>
              <a:t>,a</a:t>
            </a:r>
            <a:r>
              <a:rPr lang="en-IN" sz="1800" dirty="0" smtClean="0"/>
              <a:t>2</a:t>
            </a:r>
            <a:r>
              <a:rPr lang="en-IN" dirty="0" smtClean="0"/>
              <a:t>,…..a</a:t>
            </a:r>
            <a:r>
              <a:rPr lang="en-IN" sz="1800" dirty="0" smtClean="0"/>
              <a:t>m</a:t>
            </a:r>
            <a:r>
              <a:rPr lang="en-IN" dirty="0" smtClean="0"/>
              <a:t>, </a:t>
            </a:r>
            <a:r>
              <a:rPr lang="en-IN" dirty="0" err="1" smtClean="0"/>
              <a:t>m≥n</a:t>
            </a:r>
            <a:endParaRPr lang="en-IN" dirty="0" smtClean="0"/>
          </a:p>
          <a:p>
            <a:r>
              <a:rPr lang="en-US" sz="3200" b="1" dirty="0" smtClean="0">
                <a:solidFill>
                  <a:srgbClr val="C00000"/>
                </a:solidFill>
                <a:latin typeface="Symbol" pitchFamily="18" charset="2"/>
              </a:rPr>
              <a:t>d(</a:t>
            </a:r>
            <a:r>
              <a:rPr lang="en-US" b="1" dirty="0" smtClean="0"/>
              <a:t>q</a:t>
            </a:r>
            <a:r>
              <a:rPr lang="en-US" sz="1800" b="1" dirty="0" smtClean="0"/>
              <a:t>0</a:t>
            </a:r>
            <a:r>
              <a:rPr lang="en-US" b="1" dirty="0" smtClean="0"/>
              <a:t>,a</a:t>
            </a:r>
            <a:r>
              <a:rPr lang="en-US" sz="1800" b="1" dirty="0" smtClean="0"/>
              <a:t>1</a:t>
            </a:r>
            <a:r>
              <a:rPr lang="en-US" b="1" dirty="0" smtClean="0"/>
              <a:t>,a</a:t>
            </a:r>
            <a:r>
              <a:rPr lang="en-US" sz="2000" b="1" dirty="0" smtClean="0"/>
              <a:t>2</a:t>
            </a:r>
            <a:r>
              <a:rPr lang="en-US" b="1" dirty="0" smtClean="0"/>
              <a:t>,a</a:t>
            </a:r>
            <a:r>
              <a:rPr lang="en-US" sz="1800" b="1" dirty="0" smtClean="0"/>
              <a:t>3</a:t>
            </a:r>
            <a:r>
              <a:rPr lang="en-US" b="1" dirty="0" smtClean="0"/>
              <a:t>….</a:t>
            </a:r>
            <a:r>
              <a:rPr lang="en-US" b="1" dirty="0" err="1" smtClean="0"/>
              <a:t>a</a:t>
            </a:r>
            <a:r>
              <a:rPr lang="en-US" sz="1600" b="1" dirty="0" err="1" smtClean="0"/>
              <a:t>i</a:t>
            </a:r>
            <a:r>
              <a:rPr lang="en-US" b="1" dirty="0" smtClean="0"/>
              <a:t>)=q</a:t>
            </a:r>
            <a:r>
              <a:rPr lang="en-US" sz="1600" b="1" dirty="0" smtClean="0"/>
              <a:t>i</a:t>
            </a:r>
            <a:r>
              <a:rPr lang="en-US" b="1" dirty="0" smtClean="0"/>
              <a:t> for </a:t>
            </a:r>
            <a:r>
              <a:rPr lang="en-US" b="1" dirty="0" err="1" smtClean="0"/>
              <a:t>i</a:t>
            </a:r>
            <a:r>
              <a:rPr lang="en-US" b="1" dirty="0" smtClean="0"/>
              <a:t>=1,2,3,…..,m</a:t>
            </a:r>
            <a:endParaRPr lang="en-IN" dirty="0" smtClean="0"/>
          </a:p>
          <a:p>
            <a:r>
              <a:rPr lang="en-IN" dirty="0" smtClean="0"/>
              <a:t>Q={</a:t>
            </a:r>
            <a:r>
              <a:rPr lang="en-US" b="1" dirty="0" smtClean="0"/>
              <a:t>q</a:t>
            </a:r>
            <a:r>
              <a:rPr lang="en-US" sz="1800" b="1" dirty="0" smtClean="0"/>
              <a:t>0</a:t>
            </a:r>
            <a:r>
              <a:rPr lang="en-US" b="1" dirty="0" smtClean="0"/>
              <a:t>,q</a:t>
            </a:r>
            <a:r>
              <a:rPr lang="en-US" sz="1800" b="1" dirty="0" smtClean="0"/>
              <a:t>1</a:t>
            </a:r>
            <a:r>
              <a:rPr lang="en-US" b="1" dirty="0" smtClean="0"/>
              <a:t>,</a:t>
            </a:r>
            <a:r>
              <a:rPr lang="en-US" b="1" dirty="0"/>
              <a:t> </a:t>
            </a:r>
            <a:r>
              <a:rPr lang="en-US" b="1" dirty="0" smtClean="0"/>
              <a:t>q</a:t>
            </a:r>
            <a:r>
              <a:rPr lang="en-US" sz="1800" b="1" dirty="0" smtClean="0"/>
              <a:t>2, </a:t>
            </a:r>
            <a:r>
              <a:rPr lang="en-US" b="1" dirty="0" smtClean="0"/>
              <a:t>…..</a:t>
            </a:r>
            <a:r>
              <a:rPr lang="en-US" b="1" dirty="0"/>
              <a:t> </a:t>
            </a:r>
            <a:r>
              <a:rPr lang="en-US" b="1" dirty="0" err="1" smtClean="0"/>
              <a:t>q</a:t>
            </a:r>
            <a:r>
              <a:rPr lang="en-US" sz="1800" b="1" dirty="0" err="1" smtClean="0"/>
              <a:t>m</a:t>
            </a:r>
            <a:r>
              <a:rPr lang="en-IN" dirty="0" smtClean="0"/>
              <a:t>}</a:t>
            </a:r>
          </a:p>
          <a:p>
            <a:r>
              <a:rPr lang="en-IN" dirty="0" smtClean="0"/>
              <a:t>Q is the sequence of states in the path with path value w=</a:t>
            </a:r>
            <a:r>
              <a:rPr lang="en-US" b="1" dirty="0"/>
              <a:t>a</a:t>
            </a:r>
            <a:r>
              <a:rPr lang="en-US" sz="1800" b="1" dirty="0"/>
              <a:t>1</a:t>
            </a:r>
            <a:r>
              <a:rPr lang="en-US" b="1" dirty="0"/>
              <a:t>,a</a:t>
            </a:r>
            <a:r>
              <a:rPr lang="en-US" sz="2000" b="1" dirty="0"/>
              <a:t>2</a:t>
            </a:r>
            <a:r>
              <a:rPr lang="en-US" b="1" dirty="0"/>
              <a:t>,a</a:t>
            </a:r>
            <a:r>
              <a:rPr lang="en-US" sz="1800" b="1" dirty="0"/>
              <a:t>3</a:t>
            </a:r>
            <a:r>
              <a:rPr lang="en-US" b="1" dirty="0"/>
              <a:t>….</a:t>
            </a:r>
            <a:r>
              <a:rPr lang="en-US" b="1" dirty="0" smtClean="0"/>
              <a:t>a</a:t>
            </a:r>
            <a:r>
              <a:rPr lang="en-US" sz="1600" b="1" dirty="0" smtClean="0"/>
              <a:t>m. </a:t>
            </a:r>
            <a:r>
              <a:rPr lang="en-US" sz="2400" dirty="0" smtClean="0"/>
              <a:t>As there are only n distinct states, at least two states in Q must </a:t>
            </a:r>
            <a:r>
              <a:rPr lang="en-US" sz="2400" dirty="0" err="1" smtClean="0"/>
              <a:t>concide</a:t>
            </a:r>
            <a:r>
              <a:rPr lang="en-US" sz="2400" dirty="0" smtClean="0"/>
              <a:t>. Among various pair of repeated states, we take the first pair. Let take them as</a:t>
            </a:r>
            <a:r>
              <a:rPr lang="en-US" sz="2400" b="1" dirty="0" smtClean="0"/>
              <a:t> </a:t>
            </a:r>
            <a:r>
              <a:rPr lang="en-US" b="1" dirty="0" err="1" smtClean="0"/>
              <a:t>q</a:t>
            </a:r>
            <a:r>
              <a:rPr lang="en-US" sz="1800" b="1" dirty="0" err="1" smtClean="0"/>
              <a:t>j</a:t>
            </a:r>
            <a:r>
              <a:rPr lang="en-US" sz="1800" b="1" dirty="0" smtClean="0"/>
              <a:t> </a:t>
            </a:r>
            <a:r>
              <a:rPr lang="en-US" sz="2400" dirty="0"/>
              <a:t>and</a:t>
            </a:r>
            <a:r>
              <a:rPr lang="en-US" sz="1800" b="1" dirty="0" smtClean="0"/>
              <a:t> </a:t>
            </a:r>
            <a:r>
              <a:rPr lang="en-US" b="1" dirty="0" err="1" smtClean="0"/>
              <a:t>q</a:t>
            </a:r>
            <a:r>
              <a:rPr lang="en-US" sz="1800" b="1" dirty="0" err="1" smtClean="0"/>
              <a:t>k</a:t>
            </a:r>
            <a:r>
              <a:rPr lang="en-US" sz="1800" b="1" dirty="0" smtClean="0"/>
              <a:t>(</a:t>
            </a:r>
            <a:r>
              <a:rPr lang="en-US" b="1" dirty="0" err="1" smtClean="0"/>
              <a:t>q</a:t>
            </a:r>
            <a:r>
              <a:rPr lang="en-US" sz="1800" b="1" dirty="0" err="1" smtClean="0"/>
              <a:t>j</a:t>
            </a:r>
            <a:r>
              <a:rPr lang="en-US" sz="1800" b="1" dirty="0" smtClean="0"/>
              <a:t>=</a:t>
            </a:r>
            <a:r>
              <a:rPr lang="en-US" b="1" dirty="0"/>
              <a:t> </a:t>
            </a:r>
            <a:r>
              <a:rPr lang="en-US" b="1" dirty="0" err="1" smtClean="0"/>
              <a:t>q</a:t>
            </a:r>
            <a:r>
              <a:rPr lang="en-US" sz="1800" b="1" dirty="0" err="1" smtClean="0"/>
              <a:t>k</a:t>
            </a:r>
            <a:r>
              <a:rPr lang="en-US" sz="1800" b="1" dirty="0" smtClean="0"/>
              <a:t>). </a:t>
            </a:r>
            <a:r>
              <a:rPr lang="en-US" sz="2400" dirty="0"/>
              <a:t>J and k satisfy the condition 0≤j&lt;</a:t>
            </a:r>
            <a:r>
              <a:rPr lang="en-US" sz="2400" dirty="0" err="1"/>
              <a:t>k≤n</a:t>
            </a:r>
            <a:r>
              <a:rPr lang="en-US" sz="2400" dirty="0" smtClean="0"/>
              <a:t>.</a:t>
            </a:r>
          </a:p>
          <a:p>
            <a:endParaRPr lang="en-IN" sz="2400" b="1" dirty="0"/>
          </a:p>
          <a:p>
            <a:endParaRPr lang="en-IN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978006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  <a:ea typeface="新細明體" pitchFamily="18" charset="-120"/>
              </a:rPr>
              <a:t>Initial State 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graphicFrame>
        <p:nvGraphicFramePr>
          <p:cNvPr id="49156" name="Object 4"/>
          <p:cNvGraphicFramePr>
            <a:graphicFrameLocks noChangeAspect="1"/>
          </p:cNvGraphicFramePr>
          <p:nvPr/>
        </p:nvGraphicFramePr>
        <p:xfrm>
          <a:off x="3929058" y="428604"/>
          <a:ext cx="482600" cy="584200"/>
        </p:xfrm>
        <a:graphic>
          <a:graphicData uri="http://schemas.openxmlformats.org/presentationml/2006/ole">
            <p:oleObj spid="_x0000_s300987" name="Equation" r:id="rId3" imgW="11582400" imgH="14020800" progId="Equation.3">
              <p:embed/>
            </p:oleObj>
          </a:graphicData>
        </a:graphic>
      </p:graphicFrame>
      <p:sp>
        <p:nvSpPr>
          <p:cNvPr id="49157" name="Oval 5"/>
          <p:cNvSpPr>
            <a:spLocks noChangeArrowheads="1"/>
          </p:cNvSpPr>
          <p:nvPr/>
        </p:nvSpPr>
        <p:spPr bwMode="auto">
          <a:xfrm>
            <a:off x="1447800" y="48768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Oval 6"/>
          <p:cNvSpPr>
            <a:spLocks noChangeArrowheads="1"/>
          </p:cNvSpPr>
          <p:nvPr/>
        </p:nvSpPr>
        <p:spPr bwMode="auto">
          <a:xfrm>
            <a:off x="4038600" y="4876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Oval 7"/>
          <p:cNvSpPr>
            <a:spLocks noChangeArrowheads="1"/>
          </p:cNvSpPr>
          <p:nvPr/>
        </p:nvSpPr>
        <p:spPr bwMode="auto">
          <a:xfrm>
            <a:off x="5334000" y="4876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0" name="Oval 8"/>
          <p:cNvSpPr>
            <a:spLocks noChangeArrowheads="1"/>
          </p:cNvSpPr>
          <p:nvPr/>
        </p:nvSpPr>
        <p:spPr bwMode="auto">
          <a:xfrm>
            <a:off x="6705600" y="4876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1" name="Oval 9"/>
          <p:cNvSpPr>
            <a:spLocks noChangeArrowheads="1"/>
          </p:cNvSpPr>
          <p:nvPr/>
        </p:nvSpPr>
        <p:spPr bwMode="auto">
          <a:xfrm>
            <a:off x="6553200" y="47244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Line 10"/>
          <p:cNvSpPr>
            <a:spLocks noChangeShapeType="1"/>
          </p:cNvSpPr>
          <p:nvPr/>
        </p:nvSpPr>
        <p:spPr bwMode="auto">
          <a:xfrm>
            <a:off x="838200" y="5181600"/>
            <a:ext cx="609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>
            <a:off x="3276600" y="5181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Line 12"/>
          <p:cNvSpPr>
            <a:spLocks noChangeShapeType="1"/>
          </p:cNvSpPr>
          <p:nvPr/>
        </p:nvSpPr>
        <p:spPr bwMode="auto">
          <a:xfrm>
            <a:off x="4572000" y="5181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>
            <a:off x="5867400" y="5181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Oval 15"/>
          <p:cNvSpPr>
            <a:spLocks noChangeArrowheads="1"/>
          </p:cNvSpPr>
          <p:nvPr/>
        </p:nvSpPr>
        <p:spPr bwMode="auto">
          <a:xfrm>
            <a:off x="2743200" y="4876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9168" name="Object 16"/>
          <p:cNvGraphicFramePr>
            <a:graphicFrameLocks noChangeAspect="1"/>
          </p:cNvGraphicFramePr>
          <p:nvPr/>
        </p:nvGraphicFramePr>
        <p:xfrm>
          <a:off x="2857500" y="4876800"/>
          <a:ext cx="341313" cy="469900"/>
        </p:xfrm>
        <a:graphic>
          <a:graphicData uri="http://schemas.openxmlformats.org/presentationml/2006/ole">
            <p:oleObj spid="_x0000_s300988" name="Equation" r:id="rId4" imgW="8229600" imgH="11277600" progId="Equation.3">
              <p:embed/>
            </p:oleObj>
          </a:graphicData>
        </a:graphic>
      </p:graphicFrame>
      <p:graphicFrame>
        <p:nvGraphicFramePr>
          <p:cNvPr id="49169" name="Object 17"/>
          <p:cNvGraphicFramePr>
            <a:graphicFrameLocks noChangeAspect="1"/>
          </p:cNvGraphicFramePr>
          <p:nvPr/>
        </p:nvGraphicFramePr>
        <p:xfrm>
          <a:off x="4127500" y="4876800"/>
          <a:ext cx="392113" cy="469900"/>
        </p:xfrm>
        <a:graphic>
          <a:graphicData uri="http://schemas.openxmlformats.org/presentationml/2006/ole">
            <p:oleObj spid="_x0000_s300989" name="Equation" r:id="rId5" imgW="9448800" imgH="11277600" progId="Equation.3">
              <p:embed/>
            </p:oleObj>
          </a:graphicData>
        </a:graphic>
      </p:graphicFrame>
      <p:graphicFrame>
        <p:nvGraphicFramePr>
          <p:cNvPr id="49170" name="Object 18"/>
          <p:cNvGraphicFramePr>
            <a:graphicFrameLocks noChangeAspect="1"/>
          </p:cNvGraphicFramePr>
          <p:nvPr/>
        </p:nvGraphicFramePr>
        <p:xfrm>
          <a:off x="5422900" y="4876800"/>
          <a:ext cx="392113" cy="469900"/>
        </p:xfrm>
        <a:graphic>
          <a:graphicData uri="http://schemas.openxmlformats.org/presentationml/2006/ole">
            <p:oleObj spid="_x0000_s300990" name="Equation" r:id="rId6" imgW="9448800" imgH="11277600" progId="Equation.3">
              <p:embed/>
            </p:oleObj>
          </a:graphicData>
        </a:graphic>
      </p:graphicFrame>
      <p:graphicFrame>
        <p:nvGraphicFramePr>
          <p:cNvPr id="49171" name="Object 19"/>
          <p:cNvGraphicFramePr>
            <a:graphicFrameLocks noChangeAspect="1"/>
          </p:cNvGraphicFramePr>
          <p:nvPr/>
        </p:nvGraphicFramePr>
        <p:xfrm>
          <a:off x="6781800" y="4876800"/>
          <a:ext cx="419100" cy="469900"/>
        </p:xfrm>
        <a:graphic>
          <a:graphicData uri="http://schemas.openxmlformats.org/presentationml/2006/ole">
            <p:oleObj spid="_x0000_s300991" name="Equation" r:id="rId7" imgW="10058400" imgH="11277600" progId="Equation.3">
              <p:embed/>
            </p:oleObj>
          </a:graphicData>
        </a:graphic>
      </p:graphicFrame>
      <p:sp>
        <p:nvSpPr>
          <p:cNvPr id="49172" name="Line 20"/>
          <p:cNvSpPr>
            <a:spLocks noChangeShapeType="1"/>
          </p:cNvSpPr>
          <p:nvPr/>
        </p:nvSpPr>
        <p:spPr bwMode="auto">
          <a:xfrm>
            <a:off x="1981200" y="5181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9173" name="Object 21"/>
          <p:cNvGraphicFramePr>
            <a:graphicFrameLocks noChangeAspect="1"/>
          </p:cNvGraphicFramePr>
          <p:nvPr/>
        </p:nvGraphicFramePr>
        <p:xfrm>
          <a:off x="2209800" y="4876800"/>
          <a:ext cx="265113" cy="279400"/>
        </p:xfrm>
        <a:graphic>
          <a:graphicData uri="http://schemas.openxmlformats.org/presentationml/2006/ole">
            <p:oleObj spid="_x0000_s300992" name="Equation" r:id="rId8" imgW="6400800" imgH="6705600" progId="Equation.3">
              <p:embed/>
            </p:oleObj>
          </a:graphicData>
        </a:graphic>
      </p:graphicFrame>
      <p:graphicFrame>
        <p:nvGraphicFramePr>
          <p:cNvPr id="49174" name="Object 22"/>
          <p:cNvGraphicFramePr>
            <a:graphicFrameLocks noChangeAspect="1"/>
          </p:cNvGraphicFramePr>
          <p:nvPr/>
        </p:nvGraphicFramePr>
        <p:xfrm>
          <a:off x="3505200" y="4800600"/>
          <a:ext cx="279400" cy="381000"/>
        </p:xfrm>
        <a:graphic>
          <a:graphicData uri="http://schemas.openxmlformats.org/presentationml/2006/ole">
            <p:oleObj spid="_x0000_s300993" name="Equation" r:id="rId9" imgW="6705600" imgH="9144000" progId="Equation.3">
              <p:embed/>
            </p:oleObj>
          </a:graphicData>
        </a:graphic>
      </p:graphicFrame>
      <p:graphicFrame>
        <p:nvGraphicFramePr>
          <p:cNvPr id="49175" name="Object 23"/>
          <p:cNvGraphicFramePr>
            <a:graphicFrameLocks noChangeAspect="1"/>
          </p:cNvGraphicFramePr>
          <p:nvPr/>
        </p:nvGraphicFramePr>
        <p:xfrm>
          <a:off x="4800600" y="4800600"/>
          <a:ext cx="279400" cy="381000"/>
        </p:xfrm>
        <a:graphic>
          <a:graphicData uri="http://schemas.openxmlformats.org/presentationml/2006/ole">
            <p:oleObj spid="_x0000_s300994" name="Equation" r:id="rId10" imgW="6705600" imgH="9144000" progId="Equation.3">
              <p:embed/>
            </p:oleObj>
          </a:graphicData>
        </a:graphic>
      </p:graphicFrame>
      <p:graphicFrame>
        <p:nvGraphicFramePr>
          <p:cNvPr id="49176" name="Object 24"/>
          <p:cNvGraphicFramePr>
            <a:graphicFrameLocks noChangeAspect="1"/>
          </p:cNvGraphicFramePr>
          <p:nvPr/>
        </p:nvGraphicFramePr>
        <p:xfrm>
          <a:off x="6096000" y="4876800"/>
          <a:ext cx="265113" cy="279400"/>
        </p:xfrm>
        <a:graphic>
          <a:graphicData uri="http://schemas.openxmlformats.org/presentationml/2006/ole">
            <p:oleObj spid="_x0000_s300995" name="Equation" r:id="rId11" imgW="6400800" imgH="6705600" progId="Equation.3">
              <p:embed/>
            </p:oleObj>
          </a:graphicData>
        </a:graphic>
      </p:graphicFrame>
      <p:sp>
        <p:nvSpPr>
          <p:cNvPr id="49178" name="Oval 26"/>
          <p:cNvSpPr>
            <a:spLocks noChangeArrowheads="1"/>
          </p:cNvSpPr>
          <p:nvPr/>
        </p:nvSpPr>
        <p:spPr bwMode="auto">
          <a:xfrm>
            <a:off x="6108700" y="35941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9179" name="Object 27"/>
          <p:cNvGraphicFramePr>
            <a:graphicFrameLocks noChangeAspect="1"/>
          </p:cNvGraphicFramePr>
          <p:nvPr/>
        </p:nvGraphicFramePr>
        <p:xfrm>
          <a:off x="6184900" y="3594100"/>
          <a:ext cx="404813" cy="469900"/>
        </p:xfrm>
        <a:graphic>
          <a:graphicData uri="http://schemas.openxmlformats.org/presentationml/2006/ole">
            <p:oleObj spid="_x0000_s300996" name="Equation" r:id="rId12" imgW="9753600" imgH="11277600" progId="Equation.3">
              <p:embed/>
            </p:oleObj>
          </a:graphicData>
        </a:graphic>
      </p:graphicFrame>
      <p:graphicFrame>
        <p:nvGraphicFramePr>
          <p:cNvPr id="49180" name="Object 28"/>
          <p:cNvGraphicFramePr>
            <a:graphicFrameLocks noChangeAspect="1"/>
          </p:cNvGraphicFramePr>
          <p:nvPr/>
        </p:nvGraphicFramePr>
        <p:xfrm>
          <a:off x="3048000" y="4419600"/>
          <a:ext cx="265113" cy="279400"/>
        </p:xfrm>
        <a:graphic>
          <a:graphicData uri="http://schemas.openxmlformats.org/presentationml/2006/ole">
            <p:oleObj spid="_x0000_s300997" name="Equation" r:id="rId13" imgW="6400800" imgH="6705600" progId="Equation.3">
              <p:embed/>
            </p:oleObj>
          </a:graphicData>
        </a:graphic>
      </p:graphicFrame>
      <p:graphicFrame>
        <p:nvGraphicFramePr>
          <p:cNvPr id="49181" name="Object 29"/>
          <p:cNvGraphicFramePr>
            <a:graphicFrameLocks noChangeAspect="1"/>
          </p:cNvGraphicFramePr>
          <p:nvPr/>
        </p:nvGraphicFramePr>
        <p:xfrm>
          <a:off x="4267200" y="4495800"/>
          <a:ext cx="265113" cy="279400"/>
        </p:xfrm>
        <a:graphic>
          <a:graphicData uri="http://schemas.openxmlformats.org/presentationml/2006/ole">
            <p:oleObj spid="_x0000_s300998" name="Equation" r:id="rId14" imgW="6400800" imgH="6705600" progId="Equation.3">
              <p:embed/>
            </p:oleObj>
          </a:graphicData>
        </a:graphic>
      </p:graphicFrame>
      <p:graphicFrame>
        <p:nvGraphicFramePr>
          <p:cNvPr id="49182" name="Object 30"/>
          <p:cNvGraphicFramePr>
            <a:graphicFrameLocks noChangeAspect="1"/>
          </p:cNvGraphicFramePr>
          <p:nvPr/>
        </p:nvGraphicFramePr>
        <p:xfrm>
          <a:off x="5562600" y="4419600"/>
          <a:ext cx="279400" cy="381000"/>
        </p:xfrm>
        <a:graphic>
          <a:graphicData uri="http://schemas.openxmlformats.org/presentationml/2006/ole">
            <p:oleObj spid="_x0000_s300999" name="Equation" r:id="rId15" imgW="6705600" imgH="9144000" progId="Equation.3">
              <p:embed/>
            </p:oleObj>
          </a:graphicData>
        </a:graphic>
      </p:graphicFrame>
      <p:graphicFrame>
        <p:nvGraphicFramePr>
          <p:cNvPr id="49183" name="Object 31"/>
          <p:cNvGraphicFramePr>
            <a:graphicFrameLocks noChangeAspect="1"/>
          </p:cNvGraphicFramePr>
          <p:nvPr/>
        </p:nvGraphicFramePr>
        <p:xfrm>
          <a:off x="1676400" y="4343400"/>
          <a:ext cx="279400" cy="381000"/>
        </p:xfrm>
        <a:graphic>
          <a:graphicData uri="http://schemas.openxmlformats.org/presentationml/2006/ole">
            <p:oleObj spid="_x0000_s301000" name="Equation" r:id="rId16" imgW="6705600" imgH="9144000" progId="Equation.3">
              <p:embed/>
            </p:oleObj>
          </a:graphicData>
        </a:graphic>
      </p:graphicFrame>
      <p:sp>
        <p:nvSpPr>
          <p:cNvPr id="49184" name="Freeform 32"/>
          <p:cNvSpPr>
            <a:spLocks/>
          </p:cNvSpPr>
          <p:nvPr/>
        </p:nvSpPr>
        <p:spPr bwMode="auto">
          <a:xfrm>
            <a:off x="5943600" y="28194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9185" name="Object 33"/>
          <p:cNvGraphicFramePr>
            <a:graphicFrameLocks noChangeAspect="1"/>
          </p:cNvGraphicFramePr>
          <p:nvPr/>
        </p:nvGraphicFramePr>
        <p:xfrm>
          <a:off x="5956300" y="2374900"/>
          <a:ext cx="671513" cy="442913"/>
        </p:xfrm>
        <a:graphic>
          <a:graphicData uri="http://schemas.openxmlformats.org/presentationml/2006/ole">
            <p:oleObj spid="_x0000_s301001" name="Equation" r:id="rId17" imgW="16154400" imgH="10668000" progId="Equation.3">
              <p:embed/>
            </p:oleObj>
          </a:graphicData>
        </a:graphic>
      </p:graphicFrame>
      <p:sp>
        <p:nvSpPr>
          <p:cNvPr id="49186" name="Line 34"/>
          <p:cNvSpPr>
            <a:spLocks noChangeShapeType="1"/>
          </p:cNvSpPr>
          <p:nvPr/>
        </p:nvSpPr>
        <p:spPr bwMode="auto">
          <a:xfrm flipV="1">
            <a:off x="5715000" y="41148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87" name="Freeform 35"/>
          <p:cNvSpPr>
            <a:spLocks/>
          </p:cNvSpPr>
          <p:nvPr/>
        </p:nvSpPr>
        <p:spPr bwMode="auto">
          <a:xfrm>
            <a:off x="4419600" y="39624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88" name="Freeform 36"/>
          <p:cNvSpPr>
            <a:spLocks/>
          </p:cNvSpPr>
          <p:nvPr/>
        </p:nvSpPr>
        <p:spPr bwMode="auto">
          <a:xfrm>
            <a:off x="3124200" y="37719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89" name="Freeform 37"/>
          <p:cNvSpPr>
            <a:spLocks/>
          </p:cNvSpPr>
          <p:nvPr/>
        </p:nvSpPr>
        <p:spPr bwMode="auto">
          <a:xfrm>
            <a:off x="1828800" y="31496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90" name="Line 38"/>
          <p:cNvSpPr>
            <a:spLocks noChangeShapeType="1"/>
          </p:cNvSpPr>
          <p:nvPr/>
        </p:nvSpPr>
        <p:spPr bwMode="auto">
          <a:xfrm>
            <a:off x="1371600" y="5638800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6553200" y="4114800"/>
            <a:ext cx="900113" cy="609600"/>
            <a:chOff x="4224" y="1824"/>
            <a:chExt cx="567" cy="384"/>
          </a:xfrm>
        </p:grpSpPr>
        <p:graphicFrame>
          <p:nvGraphicFramePr>
            <p:cNvPr id="49192" name="Object 40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p:oleObj spid="_x0000_s301002" name="Equation" r:id="rId18" imgW="16154400" imgH="10668000" progId="Equation.3">
                <p:embed/>
              </p:oleObj>
            </a:graphicData>
          </a:graphic>
        </p:graphicFrame>
        <p:sp>
          <p:nvSpPr>
            <p:cNvPr id="49193" name="Line 41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49194" name="Object 42"/>
          <p:cNvGraphicFramePr>
            <a:graphicFrameLocks noChangeAspect="1"/>
          </p:cNvGraphicFramePr>
          <p:nvPr/>
        </p:nvGraphicFramePr>
        <p:xfrm>
          <a:off x="1524000" y="4876800"/>
          <a:ext cx="419100" cy="469900"/>
        </p:xfrm>
        <a:graphic>
          <a:graphicData uri="http://schemas.openxmlformats.org/presentationml/2006/ole">
            <p:oleObj spid="_x0000_s301003" name="Equation" r:id="rId19" imgW="10058400" imgH="11277600" progId="Equation.3">
              <p:embed/>
            </p:oleObj>
          </a:graphicData>
        </a:graphic>
      </p:graphicFrame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95536" y="116632"/>
            <a:ext cx="8748464" cy="4495800"/>
          </a:xfrm>
        </p:spPr>
        <p:txBody>
          <a:bodyPr>
            <a:normAutofit/>
          </a:bodyPr>
          <a:lstStyle/>
          <a:p>
            <a:r>
              <a:rPr lang="en-IN" sz="2100" dirty="0" smtClean="0"/>
              <a:t>String w can be decomposed into 3-substrings,</a:t>
            </a:r>
          </a:p>
          <a:p>
            <a:r>
              <a:rPr lang="en-IN" sz="2100" dirty="0" smtClean="0"/>
              <a:t>x=</a:t>
            </a:r>
            <a:r>
              <a:rPr lang="en-US" sz="2100" b="1" dirty="0" smtClean="0"/>
              <a:t>a1,a2,……….</a:t>
            </a:r>
            <a:r>
              <a:rPr lang="en-US" sz="2100" b="1" dirty="0" err="1" smtClean="0"/>
              <a:t>aj</a:t>
            </a:r>
            <a:endParaRPr lang="en-US" sz="2100" b="1" dirty="0" smtClean="0"/>
          </a:p>
          <a:p>
            <a:r>
              <a:rPr lang="en-US" sz="2100" dirty="0" smtClean="0"/>
              <a:t>Y</a:t>
            </a:r>
            <a:r>
              <a:rPr lang="en-US" sz="2100" b="1" dirty="0" smtClean="0"/>
              <a:t>=aj+1………...</a:t>
            </a:r>
            <a:r>
              <a:rPr lang="en-US" sz="2100" b="1" dirty="0" err="1" smtClean="0"/>
              <a:t>ak</a:t>
            </a:r>
            <a:endParaRPr lang="en-US" sz="2100" b="1" dirty="0" smtClean="0"/>
          </a:p>
          <a:p>
            <a:r>
              <a:rPr lang="en-US" sz="2100" dirty="0"/>
              <a:t>Z</a:t>
            </a:r>
            <a:r>
              <a:rPr lang="en-US" sz="2100" b="1" dirty="0" smtClean="0"/>
              <a:t>= ak+1……………………</a:t>
            </a:r>
            <a:r>
              <a:rPr lang="en-US" sz="2100" b="1" dirty="0"/>
              <a:t> </a:t>
            </a:r>
            <a:r>
              <a:rPr lang="en-US" sz="2100" b="1" dirty="0" smtClean="0"/>
              <a:t>am</a:t>
            </a:r>
            <a:r>
              <a:rPr lang="en-IN" sz="2100" dirty="0" smtClean="0"/>
              <a:t> </a:t>
            </a:r>
          </a:p>
          <a:p>
            <a:r>
              <a:rPr lang="en-IN" sz="2100" dirty="0"/>
              <a:t>The path with </a:t>
            </a:r>
            <a:r>
              <a:rPr lang="en-IN" sz="2100" dirty="0" smtClean="0"/>
              <a:t>the </a:t>
            </a:r>
            <a:r>
              <a:rPr lang="en-US" sz="2100" dirty="0" smtClean="0"/>
              <a:t>path </a:t>
            </a:r>
            <a:r>
              <a:rPr lang="en-US" sz="2100" dirty="0"/>
              <a:t>value w in the transition diagram of </a:t>
            </a:r>
            <a:r>
              <a:rPr lang="en-US" sz="2100" i="1" dirty="0"/>
              <a:t>M </a:t>
            </a:r>
            <a:r>
              <a:rPr lang="en-US" sz="2100" dirty="0"/>
              <a:t>is </a:t>
            </a:r>
            <a:r>
              <a:rPr lang="en-US" sz="2100" dirty="0" smtClean="0"/>
              <a:t>shown as:</a:t>
            </a:r>
            <a:endParaRPr lang="en-IN" sz="2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093208"/>
            <a:ext cx="6692373" cy="16762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043608" y="3212976"/>
            <a:ext cx="576064" cy="72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57346" y="4067885"/>
            <a:ext cx="849694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 smtClean="0">
                <a:latin typeface="Times New Roman" panose="02020603050405020304" pitchFamily="18" charset="0"/>
              </a:rPr>
              <a:t>Automaton </a:t>
            </a:r>
            <a:r>
              <a:rPr lang="en-US" sz="2200" i="1" dirty="0">
                <a:latin typeface="Arial" panose="020B0604020202020204" pitchFamily="34" charset="0"/>
              </a:rPr>
              <a:t>M </a:t>
            </a:r>
            <a:r>
              <a:rPr lang="en-US" sz="2200" dirty="0">
                <a:latin typeface="Times New Roman" panose="02020603050405020304" pitchFamily="18" charset="0"/>
              </a:rPr>
              <a:t>starts from the initial state </a:t>
            </a:r>
            <a:r>
              <a:rPr lang="en-US" sz="2200" i="1" dirty="0" err="1">
                <a:latin typeface="Arial" panose="020B0604020202020204" pitchFamily="34" charset="0"/>
              </a:rPr>
              <a:t>qQ.</a:t>
            </a:r>
            <a:r>
              <a:rPr lang="en-US" sz="2200" i="1" dirty="0">
                <a:latin typeface="Arial" panose="020B0604020202020204" pitchFamily="34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</a:rPr>
              <a:t>On applying the string</a:t>
            </a:r>
          </a:p>
          <a:p>
            <a:pPr algn="just"/>
            <a:r>
              <a:rPr lang="en-US" sz="2200" i="1" dirty="0">
                <a:latin typeface="Times New Roman" panose="02020603050405020304" pitchFamily="18" charset="0"/>
              </a:rPr>
              <a:t>x, </a:t>
            </a:r>
            <a:r>
              <a:rPr lang="en-US" sz="2200" dirty="0">
                <a:latin typeface="Times New Roman" panose="02020603050405020304" pitchFamily="18" charset="0"/>
              </a:rPr>
              <a:t>it reaches </a:t>
            </a:r>
            <a:r>
              <a:rPr lang="en-US" sz="2200" i="1" dirty="0" err="1" smtClean="0">
                <a:latin typeface="Arial" panose="020B0604020202020204" pitchFamily="34" charset="0"/>
              </a:rPr>
              <a:t>qj</a:t>
            </a:r>
            <a:r>
              <a:rPr lang="en-US" sz="2200" i="1" dirty="0" smtClean="0">
                <a:latin typeface="Arial" panose="020B0604020202020204" pitchFamily="34" charset="0"/>
              </a:rPr>
              <a:t>(=</a:t>
            </a:r>
            <a:r>
              <a:rPr lang="en-US" sz="2200" i="1" dirty="0" err="1" smtClean="0">
                <a:latin typeface="Arial" panose="020B0604020202020204" pitchFamily="34" charset="0"/>
              </a:rPr>
              <a:t>qk</a:t>
            </a:r>
            <a:r>
              <a:rPr lang="en-US" sz="2200" i="1" dirty="0" smtClean="0">
                <a:latin typeface="Arial" panose="020B0604020202020204" pitchFamily="34" charset="0"/>
              </a:rPr>
              <a:t>). </a:t>
            </a:r>
            <a:r>
              <a:rPr lang="en-US" sz="2200" dirty="0">
                <a:latin typeface="Times New Roman" panose="02020603050405020304" pitchFamily="18" charset="0"/>
              </a:rPr>
              <a:t>On applying the string </a:t>
            </a:r>
            <a:r>
              <a:rPr lang="en-US" sz="2200" i="1" dirty="0">
                <a:latin typeface="Times New Roman" panose="02020603050405020304" pitchFamily="18" charset="0"/>
              </a:rPr>
              <a:t>y, </a:t>
            </a:r>
            <a:r>
              <a:rPr lang="en-US" sz="2200" dirty="0">
                <a:latin typeface="Times New Roman" panose="02020603050405020304" pitchFamily="18" charset="0"/>
              </a:rPr>
              <a:t>it comes back to </a:t>
            </a:r>
            <a:r>
              <a:rPr lang="en-US" sz="2200" i="1" dirty="0" err="1" smtClean="0">
                <a:latin typeface="Arial" panose="020B0604020202020204" pitchFamily="34" charset="0"/>
              </a:rPr>
              <a:t>qj</a:t>
            </a:r>
            <a:r>
              <a:rPr lang="en-US" sz="2200" i="1" dirty="0" smtClean="0">
                <a:latin typeface="Arial" panose="020B0604020202020204" pitchFamily="34" charset="0"/>
              </a:rPr>
              <a:t>(</a:t>
            </a:r>
            <a:r>
              <a:rPr lang="en-US" sz="2200" dirty="0" smtClean="0">
                <a:latin typeface="Arial" panose="020B0604020202020204" pitchFamily="34" charset="0"/>
              </a:rPr>
              <a:t>= </a:t>
            </a:r>
            <a:r>
              <a:rPr lang="en-US" sz="2200" i="1" dirty="0" err="1" smtClean="0">
                <a:latin typeface="Arial" panose="020B0604020202020204" pitchFamily="34" charset="0"/>
              </a:rPr>
              <a:t>qk</a:t>
            </a:r>
            <a:r>
              <a:rPr lang="en-US" sz="2200" i="1" dirty="0" smtClean="0">
                <a:latin typeface="Arial" panose="020B0604020202020204" pitchFamily="34" charset="0"/>
              </a:rPr>
              <a:t>) </a:t>
            </a:r>
            <a:r>
              <a:rPr lang="en-US" sz="2200" dirty="0" smtClean="0">
                <a:latin typeface="Times New Roman" panose="02020603050405020304" pitchFamily="18" charset="0"/>
              </a:rPr>
              <a:t>So, after </a:t>
            </a:r>
            <a:r>
              <a:rPr lang="en-US" sz="2200" dirty="0">
                <a:latin typeface="Times New Roman" panose="02020603050405020304" pitchFamily="18" charset="0"/>
              </a:rPr>
              <a:t>application of </a:t>
            </a:r>
            <a:r>
              <a:rPr lang="en-US" sz="2200" dirty="0" smtClean="0">
                <a:latin typeface="Times New Roman" panose="02020603050405020304" pitchFamily="18" charset="0"/>
              </a:rPr>
              <a:t>y' </a:t>
            </a:r>
            <a:r>
              <a:rPr lang="en-US" sz="2200" dirty="0">
                <a:latin typeface="Times New Roman" panose="02020603050405020304" pitchFamily="18" charset="0"/>
              </a:rPr>
              <a:t>for each </a:t>
            </a:r>
            <a:r>
              <a:rPr lang="en-US" sz="2200" i="1" dirty="0" err="1">
                <a:latin typeface="Times New Roman" panose="02020603050405020304" pitchFamily="18" charset="0"/>
              </a:rPr>
              <a:t>i</a:t>
            </a:r>
            <a:r>
              <a:rPr lang="en-US" sz="2200" i="1" dirty="0">
                <a:latin typeface="Times New Roman" panose="02020603050405020304" pitchFamily="18" charset="0"/>
              </a:rPr>
              <a:t> </a:t>
            </a:r>
            <a:r>
              <a:rPr lang="en-IN" sz="2200" dirty="0" smtClean="0"/>
              <a:t>≥</a:t>
            </a:r>
            <a:r>
              <a:rPr lang="en-US" sz="2200" dirty="0" smtClean="0">
                <a:latin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</a:rPr>
              <a:t>0, the automaton is in the same state </a:t>
            </a:r>
            <a:r>
              <a:rPr lang="en-US" sz="2200" i="1" dirty="0" err="1" smtClean="0">
                <a:latin typeface="Arial" panose="020B0604020202020204" pitchFamily="34" charset="0"/>
              </a:rPr>
              <a:t>qj</a:t>
            </a:r>
            <a:r>
              <a:rPr lang="en-US" sz="2200" i="1" dirty="0" smtClean="0">
                <a:latin typeface="Arial" panose="020B0604020202020204" pitchFamily="34" charset="0"/>
              </a:rPr>
              <a:t>. </a:t>
            </a:r>
            <a:r>
              <a:rPr lang="en-US" sz="2200" dirty="0" smtClean="0">
                <a:latin typeface="Times New Roman" panose="02020603050405020304" pitchFamily="18" charset="0"/>
              </a:rPr>
              <a:t>On </a:t>
            </a:r>
            <a:r>
              <a:rPr lang="en-US" sz="2200" dirty="0">
                <a:latin typeface="Times New Roman" panose="02020603050405020304" pitchFamily="18" charset="0"/>
              </a:rPr>
              <a:t>applying </a:t>
            </a:r>
            <a:r>
              <a:rPr lang="en-US" sz="2200" dirty="0" smtClean="0">
                <a:latin typeface="Times New Roman" panose="02020603050405020304" pitchFamily="18" charset="0"/>
              </a:rPr>
              <a:t>z, </a:t>
            </a:r>
            <a:r>
              <a:rPr lang="en-US" sz="2200" dirty="0">
                <a:latin typeface="Times New Roman" panose="02020603050405020304" pitchFamily="18" charset="0"/>
              </a:rPr>
              <a:t>it reaches </a:t>
            </a:r>
            <a:r>
              <a:rPr lang="en-US" sz="2200" i="1" dirty="0" err="1" smtClean="0">
                <a:latin typeface="Arial" panose="020B0604020202020204" pitchFamily="34" charset="0"/>
              </a:rPr>
              <a:t>qm</a:t>
            </a:r>
            <a:r>
              <a:rPr lang="en-US" sz="2200" i="1" dirty="0" smtClean="0">
                <a:latin typeface="Arial" panose="020B0604020202020204" pitchFamily="34" charset="0"/>
              </a:rPr>
              <a:t>, </a:t>
            </a:r>
            <a:r>
              <a:rPr lang="en-US" sz="2200" dirty="0">
                <a:latin typeface="Times New Roman" panose="02020603050405020304" pitchFamily="18" charset="0"/>
              </a:rPr>
              <a:t>a final state. Hence, </a:t>
            </a:r>
            <a:r>
              <a:rPr lang="en-US" sz="2200" i="1" dirty="0" err="1" smtClean="0">
                <a:latin typeface="Arial" panose="020B0604020202020204" pitchFamily="34" charset="0"/>
              </a:rPr>
              <a:t>xy'z</a:t>
            </a:r>
            <a:r>
              <a:rPr lang="en-US" sz="2200" dirty="0" smtClean="0">
                <a:latin typeface="Arial" panose="020B0604020202020204" pitchFamily="34" charset="0"/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∈ </a:t>
            </a:r>
            <a:r>
              <a:rPr lang="en-US" sz="2200" i="1" dirty="0" smtClean="0">
                <a:latin typeface="Times New Roman" panose="02020603050405020304" pitchFamily="18" charset="0"/>
              </a:rPr>
              <a:t>L</a:t>
            </a:r>
            <a:r>
              <a:rPr lang="en-US" sz="2200" i="1" dirty="0">
                <a:latin typeface="Times New Roman" panose="02020603050405020304" pitchFamily="18" charset="0"/>
              </a:rPr>
              <a:t>. </a:t>
            </a:r>
            <a:r>
              <a:rPr lang="en-US" sz="2200" dirty="0">
                <a:latin typeface="Times New Roman" panose="02020603050405020304" pitchFamily="18" charset="0"/>
              </a:rPr>
              <a:t>As every state </a:t>
            </a:r>
            <a:r>
              <a:rPr lang="en-US" sz="2200" dirty="0" smtClean="0">
                <a:latin typeface="Times New Roman" panose="02020603050405020304" pitchFamily="18" charset="0"/>
              </a:rPr>
              <a:t>in Q </a:t>
            </a:r>
            <a:r>
              <a:rPr lang="en-US" sz="2200" dirty="0">
                <a:latin typeface="Times New Roman" panose="02020603050405020304" pitchFamily="18" charset="0"/>
              </a:rPr>
              <a:t>is obtained by applying an input symbol, </a:t>
            </a:r>
            <a:r>
              <a:rPr lang="en-US" sz="2200" i="1" dirty="0">
                <a:latin typeface="Arial" panose="020B0604020202020204" pitchFamily="34" charset="0"/>
              </a:rPr>
              <a:t>y </a:t>
            </a:r>
            <a:r>
              <a:rPr lang="en-US" sz="2200" i="1" dirty="0" smtClean="0">
                <a:latin typeface="Arial" panose="020B0604020202020204" pitchFamily="34" charset="0"/>
              </a:rPr>
              <a:t>≠ </a:t>
            </a:r>
            <a:r>
              <a:rPr lang="en-US" sz="2200" dirty="0" smtClean="0">
                <a:latin typeface="Arial" panose="020B0604020202020204" pitchFamily="34" charset="0"/>
              </a:rPr>
              <a:t>A (null).</a:t>
            </a:r>
            <a:endParaRPr lang="en-IN" sz="22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1241332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-110334" y="1752406"/>
            <a:ext cx="9252520" cy="4495800"/>
          </a:xfrm>
        </p:spPr>
        <p:txBody>
          <a:bodyPr>
            <a:noAutofit/>
          </a:bodyPr>
          <a:lstStyle/>
          <a:p>
            <a:pPr algn="just"/>
            <a:r>
              <a:rPr lang="en-US" sz="2500" dirty="0"/>
              <a:t>Let M = (Q, Σ, </a:t>
            </a:r>
            <a:r>
              <a:rPr lang="en-US" sz="2500" dirty="0" smtClean="0"/>
              <a:t>c, </a:t>
            </a:r>
            <a:r>
              <a:rPr lang="en-US" sz="2500" dirty="0"/>
              <a:t>q1 , F) be a DFA recognizing </a:t>
            </a:r>
            <a:r>
              <a:rPr lang="en-US" sz="2500" dirty="0" smtClean="0"/>
              <a:t>L </a:t>
            </a:r>
            <a:r>
              <a:rPr lang="en-US" sz="2500" dirty="0"/>
              <a:t>and p be the number of states of M. Let </a:t>
            </a:r>
            <a:r>
              <a:rPr lang="en-US" sz="2500" dirty="0" smtClean="0"/>
              <a:t>w </a:t>
            </a:r>
            <a:r>
              <a:rPr lang="en-US" sz="2500" dirty="0"/>
              <a:t>= s 1 s2 ...</a:t>
            </a:r>
            <a:r>
              <a:rPr lang="en-US" sz="2500" dirty="0" err="1"/>
              <a:t>sn</a:t>
            </a:r>
            <a:r>
              <a:rPr lang="en-US" sz="2500" dirty="0"/>
              <a:t> be a string in </a:t>
            </a:r>
            <a:r>
              <a:rPr lang="en-US" sz="2500" dirty="0" smtClean="0"/>
              <a:t>L </a:t>
            </a:r>
            <a:r>
              <a:rPr lang="en-US" sz="2500" dirty="0"/>
              <a:t>with length n, where n ≥ p. Let </a:t>
            </a:r>
            <a:r>
              <a:rPr lang="en-US" sz="2500" dirty="0" smtClean="0"/>
              <a:t>r1,...,</a:t>
            </a:r>
            <a:r>
              <a:rPr lang="en-US" sz="2500" dirty="0" err="1"/>
              <a:t>rn</a:t>
            </a:r>
            <a:r>
              <a:rPr lang="en-US" sz="2500" dirty="0"/>
              <a:t> + 1 be the sequence of states M enters when processing s. </a:t>
            </a:r>
            <a:r>
              <a:rPr lang="en-US" sz="2500" dirty="0" smtClean="0"/>
              <a:t>ri+1 </a:t>
            </a:r>
            <a:r>
              <a:rPr lang="en-US" sz="2500" dirty="0"/>
              <a:t>= </a:t>
            </a:r>
            <a:r>
              <a:rPr lang="en-US" sz="2500" dirty="0" smtClean="0"/>
              <a:t>δ(</a:t>
            </a:r>
            <a:r>
              <a:rPr lang="en-US" sz="2500" dirty="0" err="1" smtClean="0"/>
              <a:t>ri</a:t>
            </a:r>
            <a:r>
              <a:rPr lang="en-US" sz="2500" dirty="0" smtClean="0"/>
              <a:t> </a:t>
            </a:r>
            <a:r>
              <a:rPr lang="en-US" sz="2500" dirty="0"/>
              <a:t>, </a:t>
            </a:r>
            <a:r>
              <a:rPr lang="en-US" sz="2500" dirty="0" err="1" smtClean="0"/>
              <a:t>si</a:t>
            </a:r>
            <a:r>
              <a:rPr lang="en-US" sz="2500" dirty="0" smtClean="0"/>
              <a:t> </a:t>
            </a:r>
            <a:r>
              <a:rPr lang="en-US" sz="2500" dirty="0"/>
              <a:t>) for 1 ≤ </a:t>
            </a:r>
            <a:r>
              <a:rPr lang="en-US" sz="2500" dirty="0" err="1"/>
              <a:t>i</a:t>
            </a:r>
            <a:r>
              <a:rPr lang="en-US" sz="2500" dirty="0"/>
              <a:t> ≤ n. The sequence has length n+1, which is at least p + 1. </a:t>
            </a:r>
            <a:endParaRPr lang="en-US" sz="2500" dirty="0" smtClean="0"/>
          </a:p>
          <a:p>
            <a:pPr algn="just"/>
            <a:r>
              <a:rPr lang="en-US" sz="2500" dirty="0" smtClean="0"/>
              <a:t>Among </a:t>
            </a:r>
            <a:r>
              <a:rPr lang="en-US" sz="2500" dirty="0"/>
              <a:t>the first p + 1 elements in the sequence, two must be the same state, via the pigeonhole principle. The first is called </a:t>
            </a:r>
            <a:r>
              <a:rPr lang="en-US" sz="2500" dirty="0" err="1" smtClean="0"/>
              <a:t>rj</a:t>
            </a:r>
            <a:r>
              <a:rPr lang="en-US" sz="2500" dirty="0" smtClean="0"/>
              <a:t> </a:t>
            </a:r>
            <a:r>
              <a:rPr lang="en-US" sz="2500" dirty="0"/>
              <a:t>, and the second is </a:t>
            </a:r>
            <a:r>
              <a:rPr lang="en-US" sz="2500" dirty="0" err="1" smtClean="0"/>
              <a:t>rl</a:t>
            </a:r>
            <a:r>
              <a:rPr lang="en-US" sz="2500" dirty="0" smtClean="0"/>
              <a:t> </a:t>
            </a:r>
            <a:r>
              <a:rPr lang="en-US" sz="2500" dirty="0"/>
              <a:t>. Because </a:t>
            </a:r>
            <a:r>
              <a:rPr lang="en-US" sz="2500" dirty="0" err="1" smtClean="0"/>
              <a:t>rl</a:t>
            </a:r>
            <a:r>
              <a:rPr lang="en-US" sz="2500" dirty="0" smtClean="0"/>
              <a:t> </a:t>
            </a:r>
            <a:r>
              <a:rPr lang="en-US" sz="2500" dirty="0"/>
              <a:t>occurs among the first p + 1 places in a sequence starting at </a:t>
            </a:r>
            <a:r>
              <a:rPr lang="en-US" sz="2500" dirty="0" smtClean="0"/>
              <a:t>r1 </a:t>
            </a:r>
            <a:r>
              <a:rPr lang="en-US" sz="2500" dirty="0"/>
              <a:t>, we have l ≤ p + 1</a:t>
            </a:r>
            <a:r>
              <a:rPr lang="en-US" sz="2500" dirty="0" smtClean="0"/>
              <a:t>.</a:t>
            </a:r>
          </a:p>
          <a:p>
            <a:pPr algn="just"/>
            <a:r>
              <a:rPr lang="en-US" sz="2500" dirty="0" smtClean="0"/>
              <a:t> </a:t>
            </a:r>
            <a:endParaRPr lang="en-IN" sz="25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6479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3528" y="1600200"/>
            <a:ext cx="8442520" cy="44958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Now let x = s 1 ...s </a:t>
            </a:r>
            <a:r>
              <a:rPr lang="en-US" sz="2200" dirty="0"/>
              <a:t>j-1</a:t>
            </a:r>
            <a:r>
              <a:rPr lang="en-US" sz="3200" dirty="0"/>
              <a:t>, y = </a:t>
            </a:r>
            <a:r>
              <a:rPr lang="en-US" sz="3200" dirty="0" err="1" smtClean="0"/>
              <a:t>s</a:t>
            </a:r>
            <a:r>
              <a:rPr lang="en-US" sz="2200" dirty="0" err="1" smtClean="0"/>
              <a:t>j</a:t>
            </a:r>
            <a:r>
              <a:rPr lang="en-US" sz="3200" dirty="0" smtClean="0"/>
              <a:t> </a:t>
            </a:r>
            <a:r>
              <a:rPr lang="en-US" sz="3200" dirty="0"/>
              <a:t>...</a:t>
            </a:r>
            <a:r>
              <a:rPr lang="en-US" sz="3200" dirty="0" smtClean="0"/>
              <a:t>s</a:t>
            </a:r>
            <a:r>
              <a:rPr lang="en-US" sz="2200" dirty="0" smtClean="0"/>
              <a:t>l-1</a:t>
            </a:r>
            <a:r>
              <a:rPr lang="en-US" sz="3200" dirty="0"/>
              <a:t>, and z = </a:t>
            </a:r>
            <a:r>
              <a:rPr lang="en-US" sz="3200" dirty="0" err="1" smtClean="0"/>
              <a:t>s</a:t>
            </a:r>
            <a:r>
              <a:rPr lang="en-US" sz="2200" dirty="0" err="1" smtClean="0"/>
              <a:t>l</a:t>
            </a:r>
            <a:r>
              <a:rPr lang="en-US" sz="3200" dirty="0" smtClean="0"/>
              <a:t> </a:t>
            </a:r>
            <a:r>
              <a:rPr lang="en-US" sz="3200" dirty="0"/>
              <a:t>...</a:t>
            </a:r>
            <a:r>
              <a:rPr lang="en-US" sz="3200" dirty="0" err="1"/>
              <a:t>sn</a:t>
            </a:r>
            <a:r>
              <a:rPr lang="en-US" sz="3200" dirty="0"/>
              <a:t> . As x takes M from </a:t>
            </a:r>
            <a:r>
              <a:rPr lang="en-US" sz="3200" dirty="0" smtClean="0"/>
              <a:t>r</a:t>
            </a:r>
            <a:r>
              <a:rPr lang="en-US" sz="2200" dirty="0" smtClean="0"/>
              <a:t>1</a:t>
            </a:r>
            <a:r>
              <a:rPr lang="en-US" sz="3200" dirty="0" smtClean="0"/>
              <a:t> </a:t>
            </a:r>
            <a:r>
              <a:rPr lang="en-US" sz="3200" dirty="0"/>
              <a:t>to </a:t>
            </a:r>
            <a:r>
              <a:rPr lang="en-US" sz="3200" dirty="0" err="1" smtClean="0"/>
              <a:t>r</a:t>
            </a:r>
            <a:r>
              <a:rPr lang="en-US" sz="2200" dirty="0" err="1" smtClean="0"/>
              <a:t>j</a:t>
            </a:r>
            <a:r>
              <a:rPr lang="en-US" sz="2200" dirty="0" smtClean="0"/>
              <a:t> </a:t>
            </a:r>
            <a:r>
              <a:rPr lang="en-US" sz="3200" dirty="0"/>
              <a:t>, y takes M from </a:t>
            </a:r>
            <a:r>
              <a:rPr lang="en-US" sz="3200" dirty="0" err="1" smtClean="0"/>
              <a:t>r</a:t>
            </a:r>
            <a:r>
              <a:rPr lang="en-US" sz="2200" dirty="0" err="1" smtClean="0"/>
              <a:t>j</a:t>
            </a:r>
            <a:r>
              <a:rPr lang="en-US" sz="3200" dirty="0" smtClean="0"/>
              <a:t> </a:t>
            </a:r>
            <a:r>
              <a:rPr lang="en-US" sz="3200" dirty="0"/>
              <a:t>to </a:t>
            </a:r>
            <a:r>
              <a:rPr lang="en-US" sz="3200" dirty="0" err="1" smtClean="0"/>
              <a:t>rl</a:t>
            </a:r>
            <a:r>
              <a:rPr lang="en-US" sz="3200" dirty="0" smtClean="0"/>
              <a:t> </a:t>
            </a:r>
            <a:r>
              <a:rPr lang="en-US" sz="3200" dirty="0"/>
              <a:t>, and z takes M from </a:t>
            </a:r>
            <a:r>
              <a:rPr lang="en-US" sz="3200" dirty="0" err="1" smtClean="0"/>
              <a:t>rl</a:t>
            </a:r>
            <a:r>
              <a:rPr lang="en-US" sz="3200" dirty="0" smtClean="0"/>
              <a:t> </a:t>
            </a:r>
            <a:r>
              <a:rPr lang="en-US" sz="3200" dirty="0"/>
              <a:t>to rn+1, which is an accept state, M must accept </a:t>
            </a:r>
            <a:r>
              <a:rPr lang="en-IN" sz="3200" dirty="0" err="1"/>
              <a:t>xy</a:t>
            </a:r>
            <a:r>
              <a:rPr lang="en-IN" sz="3200" baseline="30000" dirty="0" err="1"/>
              <a:t>i</a:t>
            </a:r>
            <a:r>
              <a:rPr lang="en-IN" sz="3200" dirty="0" err="1"/>
              <a:t>z</a:t>
            </a:r>
            <a:r>
              <a:rPr lang="en-IN" sz="3200" b="1" dirty="0">
                <a:solidFill>
                  <a:srgbClr val="C00000"/>
                </a:solidFill>
              </a:rPr>
              <a:t> </a:t>
            </a:r>
            <a:r>
              <a:rPr lang="en-US" sz="3200" dirty="0" smtClean="0"/>
              <a:t>for </a:t>
            </a:r>
            <a:r>
              <a:rPr lang="en-US" sz="3200" dirty="0" err="1"/>
              <a:t>i</a:t>
            </a:r>
            <a:r>
              <a:rPr lang="en-US" sz="3200" dirty="0"/>
              <a:t> ≥ 0. 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We </a:t>
            </a:r>
            <a:r>
              <a:rPr lang="en-US" sz="3200" dirty="0"/>
              <a:t>know j ≠ l, so |y| &gt; 0; and l ≤ p + 1, so |</a:t>
            </a:r>
            <a:r>
              <a:rPr lang="en-US" sz="3200" dirty="0" err="1"/>
              <a:t>xy</a:t>
            </a:r>
            <a:r>
              <a:rPr lang="en-US" sz="3200" dirty="0"/>
              <a:t>| ≤ p. 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Thus</a:t>
            </a:r>
            <a:r>
              <a:rPr lang="en-US" sz="3200" dirty="0"/>
              <a:t>, we have satisfied all conditions of the pumping lemma.</a:t>
            </a:r>
            <a:endParaRPr lang="en-IN" sz="3200" dirty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38479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B = {0 n 1 n | n ≥ 0} </a:t>
            </a:r>
            <a:r>
              <a:rPr lang="en-US" dirty="0"/>
              <a:t>Is this Language a Regular Language? </a:t>
            </a:r>
            <a:endParaRPr lang="en-US" dirty="0" smtClean="0"/>
          </a:p>
          <a:p>
            <a:r>
              <a:rPr lang="en-US" dirty="0" smtClean="0"/>
              <a:t>Assume </a:t>
            </a:r>
            <a:r>
              <a:rPr lang="en-US" dirty="0"/>
              <a:t>B is Regular, then Pumping Lemma must hold. p is the pumping length given by the PL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Choose s to be </a:t>
            </a:r>
            <a:r>
              <a:rPr lang="en-IN" b="1" dirty="0" smtClean="0">
                <a:solidFill>
                  <a:srgbClr val="C00000"/>
                </a:solidFill>
              </a:rPr>
              <a:t>0</a:t>
            </a:r>
            <a:r>
              <a:rPr lang="en-IN" b="1" baseline="30000" dirty="0" smtClean="0">
                <a:solidFill>
                  <a:srgbClr val="C00000"/>
                </a:solidFill>
              </a:rPr>
              <a:t>p</a:t>
            </a:r>
            <a:r>
              <a:rPr lang="en-IN" b="1" dirty="0" smtClean="0">
                <a:solidFill>
                  <a:srgbClr val="C00000"/>
                </a:solidFill>
              </a:rPr>
              <a:t>1</a:t>
            </a:r>
            <a:r>
              <a:rPr lang="en-IN" b="1" baseline="30000" dirty="0" smtClean="0">
                <a:solidFill>
                  <a:srgbClr val="C00000"/>
                </a:solidFill>
              </a:rPr>
              <a:t>p</a:t>
            </a:r>
            <a:r>
              <a:rPr lang="en-US" dirty="0" smtClean="0"/>
              <a:t>. </a:t>
            </a:r>
            <a:r>
              <a:rPr lang="en-US" dirty="0"/>
              <a:t>Because s ∈ B and |s| ≥ p, PL guarantees s can be split into 3 pieces, s = xyz, where for any </a:t>
            </a:r>
            <a:r>
              <a:rPr lang="en-US" dirty="0" err="1"/>
              <a:t>i</a:t>
            </a:r>
            <a:r>
              <a:rPr lang="en-US" dirty="0"/>
              <a:t> ≥ 0, </a:t>
            </a:r>
            <a:r>
              <a:rPr lang="en-IN" sz="3200" dirty="0" err="1"/>
              <a:t>xy</a:t>
            </a:r>
            <a:r>
              <a:rPr lang="en-IN" sz="3200" baseline="30000" dirty="0" err="1"/>
              <a:t>i</a:t>
            </a:r>
            <a:r>
              <a:rPr lang="en-IN" sz="3200" dirty="0" err="1"/>
              <a:t>z</a:t>
            </a:r>
            <a:r>
              <a:rPr lang="en-IN" sz="3200" b="1" dirty="0">
                <a:solidFill>
                  <a:srgbClr val="C00000"/>
                </a:solidFill>
              </a:rPr>
              <a:t> </a:t>
            </a:r>
            <a:r>
              <a:rPr lang="en-US" dirty="0" smtClean="0"/>
              <a:t>∈ </a:t>
            </a:r>
            <a:r>
              <a:rPr lang="en-US" dirty="0"/>
              <a:t>B. </a:t>
            </a:r>
            <a:r>
              <a:rPr lang="en-US" dirty="0" smtClean="0"/>
              <a:t>Consider </a:t>
            </a:r>
            <a:r>
              <a:rPr lang="en-US" dirty="0"/>
              <a:t>3 cases: </a:t>
            </a:r>
            <a:endParaRPr lang="en-US" dirty="0" smtClean="0"/>
          </a:p>
          <a:p>
            <a:r>
              <a:rPr lang="en-US" dirty="0" smtClean="0"/>
              <a:t>1</a:t>
            </a:r>
            <a:r>
              <a:rPr lang="en-US" dirty="0"/>
              <a:t>. y is only 0s. </a:t>
            </a:r>
            <a:r>
              <a:rPr lang="en-US" dirty="0" err="1"/>
              <a:t>xyyz</a:t>
            </a:r>
            <a:r>
              <a:rPr lang="en-US" dirty="0"/>
              <a:t> has more 0s than 1s, thus a contradiction via condition 1 of PL. </a:t>
            </a:r>
            <a:endParaRPr lang="en-US" dirty="0" smtClean="0"/>
          </a:p>
          <a:p>
            <a:r>
              <a:rPr lang="en-US" dirty="0" smtClean="0"/>
              <a:t>2</a:t>
            </a:r>
            <a:r>
              <a:rPr lang="en-US" dirty="0"/>
              <a:t>. y is only 1s. Also a contradiction. </a:t>
            </a:r>
            <a:endParaRPr lang="en-US" dirty="0" smtClean="0"/>
          </a:p>
          <a:p>
            <a:r>
              <a:rPr lang="en-US" dirty="0" smtClean="0"/>
              <a:t>3</a:t>
            </a:r>
            <a:r>
              <a:rPr lang="en-US" dirty="0"/>
              <a:t>. y is both 0s and 1s. </a:t>
            </a:r>
            <a:r>
              <a:rPr lang="en-US" dirty="0" err="1"/>
              <a:t>xyyz</a:t>
            </a:r>
            <a:r>
              <a:rPr lang="en-US" dirty="0"/>
              <a:t> may have same number of 1s and 0s, but will be out of order, with some 1s before 0s, also a contradiction. Contradiction is unavoidable, thus B is not Regular.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29066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Prove that the language </a:t>
            </a:r>
            <a:r>
              <a:rPr lang="en-US" b="1" dirty="0"/>
              <a:t>{</a:t>
            </a:r>
            <a:r>
              <a:rPr lang="en-US" b="1" dirty="0" err="1"/>
              <a:t>a</a:t>
            </a:r>
            <a:r>
              <a:rPr lang="en-US" b="1" baseline="30000" dirty="0" err="1"/>
              <a:t>k</a:t>
            </a:r>
            <a:r>
              <a:rPr lang="en-US" b="1" dirty="0" err="1"/>
              <a:t>b</a:t>
            </a:r>
            <a:r>
              <a:rPr lang="en-US" b="1" baseline="30000" dirty="0" err="1"/>
              <a:t>k</a:t>
            </a:r>
            <a:r>
              <a:rPr lang="en-US" b="1" dirty="0"/>
              <a:t> | k ≥ 0} </a:t>
            </a:r>
            <a:r>
              <a:rPr lang="en-US" dirty="0"/>
              <a:t>is not regular.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558858364"/>
              </p:ext>
            </p:extLst>
          </p:nvPr>
        </p:nvGraphicFramePr>
        <p:xfrm>
          <a:off x="251520" y="1219200"/>
          <a:ext cx="8514528" cy="5450160"/>
        </p:xfrm>
        <a:graphic>
          <a:graphicData uri="http://schemas.openxmlformats.org/presentationml/2006/ole">
            <p:oleObj spid="_x0000_s242818" name="Slide" r:id="rId3" imgW="4570586" imgH="2571156" progId="PowerPoint.Slide.12">
              <p:embed/>
            </p:oleObj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3817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Prove that </a:t>
            </a:r>
            <a:r>
              <a:rPr lang="en-IN" b="1" dirty="0"/>
              <a:t>L = {</a:t>
            </a:r>
            <a:r>
              <a:rPr lang="en-IN" b="1" dirty="0" err="1"/>
              <a:t>a</a:t>
            </a:r>
            <a:r>
              <a:rPr lang="en-IN" b="1" baseline="30000" dirty="0" err="1"/>
              <a:t>i</a:t>
            </a:r>
            <a:r>
              <a:rPr lang="en-IN" b="1" dirty="0" err="1"/>
              <a:t>b</a:t>
            </a:r>
            <a:r>
              <a:rPr lang="en-IN" b="1" baseline="30000" dirty="0" err="1"/>
              <a:t>i</a:t>
            </a:r>
            <a:r>
              <a:rPr lang="en-IN" b="1" dirty="0"/>
              <a:t> | </a:t>
            </a:r>
            <a:r>
              <a:rPr lang="en-IN" b="1" dirty="0" err="1"/>
              <a:t>i</a:t>
            </a:r>
            <a:r>
              <a:rPr lang="en-IN" b="1" dirty="0"/>
              <a:t> ≥ 0}</a:t>
            </a:r>
            <a:r>
              <a:rPr lang="en-IN" dirty="0"/>
              <a:t> is not regular.</a:t>
            </a:r>
          </a:p>
          <a:p>
            <a:r>
              <a:rPr lang="en-IN" b="1" i="1" dirty="0"/>
              <a:t>Solution</a:t>
            </a:r>
            <a:r>
              <a:rPr lang="en-IN" dirty="0"/>
              <a:t> −</a:t>
            </a:r>
          </a:p>
          <a:p>
            <a:r>
              <a:rPr lang="en-IN" dirty="0"/>
              <a:t>At first, we assume that </a:t>
            </a:r>
            <a:r>
              <a:rPr lang="en-IN" b="1" dirty="0"/>
              <a:t>L</a:t>
            </a:r>
            <a:r>
              <a:rPr lang="en-IN" dirty="0"/>
              <a:t> is regular and n is the number of states.</a:t>
            </a:r>
          </a:p>
          <a:p>
            <a:r>
              <a:rPr lang="en-IN" dirty="0"/>
              <a:t>Let w = </a:t>
            </a:r>
            <a:r>
              <a:rPr lang="en-IN" i="1" dirty="0" err="1"/>
              <a:t>a</a:t>
            </a:r>
            <a:r>
              <a:rPr lang="en-IN" i="1" baseline="30000" dirty="0" err="1"/>
              <a:t>n</a:t>
            </a:r>
            <a:r>
              <a:rPr lang="en-IN" i="1" dirty="0" err="1"/>
              <a:t>b</a:t>
            </a:r>
            <a:r>
              <a:rPr lang="en-IN" i="1" baseline="30000" dirty="0" err="1"/>
              <a:t>n</a:t>
            </a:r>
            <a:r>
              <a:rPr lang="en-IN" dirty="0"/>
              <a:t>. Thus |w| = 2n ≥ n.</a:t>
            </a:r>
          </a:p>
          <a:p>
            <a:r>
              <a:rPr lang="en-IN" dirty="0"/>
              <a:t>By pumping lemma, let w = xyz, where |</a:t>
            </a:r>
            <a:r>
              <a:rPr lang="en-IN" dirty="0" err="1"/>
              <a:t>xy</a:t>
            </a:r>
            <a:r>
              <a:rPr lang="en-IN" dirty="0"/>
              <a:t>| ≤ n.</a:t>
            </a:r>
          </a:p>
          <a:p>
            <a:r>
              <a:rPr lang="en-IN" dirty="0"/>
              <a:t>Let x = </a:t>
            </a:r>
            <a:r>
              <a:rPr lang="en-IN" dirty="0" err="1"/>
              <a:t>a</a:t>
            </a:r>
            <a:r>
              <a:rPr lang="en-IN" baseline="30000" dirty="0" err="1"/>
              <a:t>p</a:t>
            </a:r>
            <a:r>
              <a:rPr lang="en-IN" dirty="0"/>
              <a:t>, y = </a:t>
            </a:r>
            <a:r>
              <a:rPr lang="en-IN" dirty="0" err="1"/>
              <a:t>a</a:t>
            </a:r>
            <a:r>
              <a:rPr lang="en-IN" baseline="30000" dirty="0" err="1"/>
              <a:t>q</a:t>
            </a:r>
            <a:r>
              <a:rPr lang="en-IN" dirty="0"/>
              <a:t>, and z = </a:t>
            </a:r>
            <a:r>
              <a:rPr lang="en-IN" dirty="0" err="1"/>
              <a:t>a</a:t>
            </a:r>
            <a:r>
              <a:rPr lang="en-IN" baseline="30000" dirty="0" err="1"/>
              <a:t>r</a:t>
            </a:r>
            <a:r>
              <a:rPr lang="en-IN" dirty="0" err="1"/>
              <a:t>b</a:t>
            </a:r>
            <a:r>
              <a:rPr lang="en-IN" baseline="30000" dirty="0" err="1"/>
              <a:t>n</a:t>
            </a:r>
            <a:r>
              <a:rPr lang="en-IN" dirty="0"/>
              <a:t>, where p + q + r = n, p ≠ 0, q ≠ 0, r ≠ 0. Thus |y| ≠ 0.</a:t>
            </a:r>
          </a:p>
          <a:p>
            <a:r>
              <a:rPr lang="en-IN" dirty="0"/>
              <a:t>Let k = 2. Then xy</a:t>
            </a:r>
            <a:r>
              <a:rPr lang="en-IN" baseline="30000" dirty="0"/>
              <a:t>2</a:t>
            </a:r>
            <a:r>
              <a:rPr lang="en-IN" dirty="0"/>
              <a:t>z = a</a:t>
            </a:r>
            <a:r>
              <a:rPr lang="en-IN" baseline="30000" dirty="0"/>
              <a:t>p</a:t>
            </a:r>
            <a:r>
              <a:rPr lang="en-IN" dirty="0"/>
              <a:t>a</a:t>
            </a:r>
            <a:r>
              <a:rPr lang="en-IN" baseline="30000" dirty="0"/>
              <a:t>2q</a:t>
            </a:r>
            <a:r>
              <a:rPr lang="en-IN" dirty="0"/>
              <a:t>a</a:t>
            </a:r>
            <a:r>
              <a:rPr lang="en-IN" baseline="30000" dirty="0"/>
              <a:t>r</a:t>
            </a:r>
            <a:r>
              <a:rPr lang="en-IN" dirty="0"/>
              <a:t>b</a:t>
            </a:r>
            <a:r>
              <a:rPr lang="en-IN" baseline="30000" dirty="0"/>
              <a:t>n</a:t>
            </a:r>
            <a:r>
              <a:rPr lang="en-IN" dirty="0"/>
              <a:t>.</a:t>
            </a:r>
          </a:p>
          <a:p>
            <a:r>
              <a:rPr lang="en-IN" dirty="0"/>
              <a:t>Number of as = (p + 2q + r) = (p + q + r) + q = n + q</a:t>
            </a:r>
          </a:p>
          <a:p>
            <a:r>
              <a:rPr lang="en-IN" dirty="0"/>
              <a:t>Hence, xy</a:t>
            </a:r>
            <a:r>
              <a:rPr lang="en-IN" baseline="30000" dirty="0"/>
              <a:t>2</a:t>
            </a:r>
            <a:r>
              <a:rPr lang="en-IN" dirty="0"/>
              <a:t>z = </a:t>
            </a:r>
            <a:r>
              <a:rPr lang="en-IN" dirty="0" err="1"/>
              <a:t>a</a:t>
            </a:r>
            <a:r>
              <a:rPr lang="en-IN" baseline="30000" dirty="0" err="1"/>
              <a:t>n+q</a:t>
            </a:r>
            <a:r>
              <a:rPr lang="en-IN" dirty="0"/>
              <a:t> b</a:t>
            </a:r>
            <a:r>
              <a:rPr lang="en-IN" baseline="30000" dirty="0"/>
              <a:t>n</a:t>
            </a:r>
            <a:r>
              <a:rPr lang="en-IN" dirty="0"/>
              <a:t>. Since q ≠ 0, xy</a:t>
            </a:r>
            <a:r>
              <a:rPr lang="en-IN" baseline="30000" dirty="0"/>
              <a:t>2</a:t>
            </a:r>
            <a:r>
              <a:rPr lang="en-IN" dirty="0"/>
              <a:t>z is not of the form </a:t>
            </a:r>
            <a:r>
              <a:rPr lang="en-IN" dirty="0" err="1"/>
              <a:t>a</a:t>
            </a:r>
            <a:r>
              <a:rPr lang="en-IN" baseline="30000" dirty="0" err="1"/>
              <a:t>n</a:t>
            </a:r>
            <a:r>
              <a:rPr lang="en-IN" dirty="0" err="1"/>
              <a:t>b</a:t>
            </a:r>
            <a:r>
              <a:rPr lang="en-IN" baseline="30000" dirty="0" err="1"/>
              <a:t>n</a:t>
            </a:r>
            <a:r>
              <a:rPr lang="en-IN" dirty="0"/>
              <a:t>.</a:t>
            </a:r>
          </a:p>
          <a:p>
            <a:r>
              <a:rPr lang="en-IN" dirty="0"/>
              <a:t>Thus, xy</a:t>
            </a:r>
            <a:r>
              <a:rPr lang="en-IN" baseline="30000" dirty="0"/>
              <a:t>2</a:t>
            </a:r>
            <a:r>
              <a:rPr lang="en-IN" dirty="0"/>
              <a:t>z is not in L. Hence L is not regular.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2103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rgbClr val="FF0000"/>
                </a:solidFill>
              </a:rPr>
              <a:t>Closure Property of Regular Set</a:t>
            </a:r>
          </a:p>
        </p:txBody>
      </p:sp>
      <p:sp>
        <p:nvSpPr>
          <p:cNvPr id="3" name="Rectangle 2"/>
          <p:cNvSpPr/>
          <p:nvPr/>
        </p:nvSpPr>
        <p:spPr>
          <a:xfrm>
            <a:off x="1115616" y="1628800"/>
            <a:ext cx="7650432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buAutoNum type="romanLcParenBoth"/>
            </a:pPr>
            <a:r>
              <a:rPr lang="en-IN" sz="2500" dirty="0" smtClean="0">
                <a:latin typeface="Times New Roman" panose="02020603050405020304" pitchFamily="18" charset="0"/>
              </a:rPr>
              <a:t>U</a:t>
            </a:r>
            <a:r>
              <a:rPr lang="en-US" sz="2500" dirty="0" err="1" smtClean="0">
                <a:latin typeface="Times New Roman" panose="02020603050405020304" pitchFamily="18" charset="0"/>
              </a:rPr>
              <a:t>nion</a:t>
            </a:r>
            <a:r>
              <a:rPr lang="en-US" sz="2500" dirty="0">
                <a:latin typeface="Times New Roman" panose="02020603050405020304" pitchFamily="18" charset="0"/>
              </a:rPr>
              <a:t>, </a:t>
            </a:r>
            <a:endParaRPr lang="en-US" sz="2500" dirty="0" smtClean="0">
              <a:latin typeface="Times New Roman" panose="02020603050405020304" pitchFamily="18" charset="0"/>
            </a:endParaRPr>
          </a:p>
          <a:p>
            <a:pPr marL="400050" indent="-400050">
              <a:buAutoNum type="romanLcParenBoth"/>
            </a:pPr>
            <a:r>
              <a:rPr lang="en-US" sz="2500" dirty="0" smtClean="0">
                <a:latin typeface="Times New Roman" panose="02020603050405020304" pitchFamily="18" charset="0"/>
              </a:rPr>
              <a:t>Concatenation</a:t>
            </a:r>
          </a:p>
          <a:p>
            <a:pPr marL="400050" indent="-400050">
              <a:buAutoNum type="romanLcParenBoth"/>
            </a:pPr>
            <a:r>
              <a:rPr lang="en-US" sz="2500" dirty="0">
                <a:latin typeface="Times New Roman" panose="02020603050405020304" pitchFamily="18" charset="0"/>
              </a:rPr>
              <a:t>C</a:t>
            </a:r>
            <a:r>
              <a:rPr lang="en-US" sz="2500" dirty="0" smtClean="0">
                <a:latin typeface="Times New Roman" panose="02020603050405020304" pitchFamily="18" charset="0"/>
              </a:rPr>
              <a:t>losure </a:t>
            </a:r>
            <a:r>
              <a:rPr lang="en-US" sz="2500" dirty="0">
                <a:latin typeface="Times New Roman" panose="02020603050405020304" pitchFamily="18" charset="0"/>
              </a:rPr>
              <a:t>(iteration</a:t>
            </a:r>
            <a:r>
              <a:rPr lang="en-US" sz="2500" dirty="0" smtClean="0">
                <a:latin typeface="Times New Roman" panose="02020603050405020304" pitchFamily="18" charset="0"/>
              </a:rPr>
              <a:t>)</a:t>
            </a:r>
          </a:p>
          <a:p>
            <a:pPr marL="400050" indent="-400050">
              <a:buAutoNum type="romanLcParenBoth"/>
            </a:pPr>
            <a:r>
              <a:rPr lang="en-US" sz="2500" dirty="0" smtClean="0">
                <a:latin typeface="Times New Roman" panose="02020603050405020304" pitchFamily="18" charset="0"/>
              </a:rPr>
              <a:t>Transpose</a:t>
            </a:r>
            <a:endParaRPr lang="en-US" sz="2500" dirty="0">
              <a:latin typeface="Times New Roman" panose="02020603050405020304" pitchFamily="18" charset="0"/>
            </a:endParaRPr>
          </a:p>
          <a:p>
            <a:pPr marL="400050" indent="-400050">
              <a:buAutoNum type="romanLcParenBoth"/>
            </a:pPr>
            <a:r>
              <a:rPr lang="en-IN" sz="2500" dirty="0" smtClean="0">
                <a:latin typeface="Times New Roman" panose="02020603050405020304" pitchFamily="18" charset="0"/>
              </a:rPr>
              <a:t>Intersection</a:t>
            </a:r>
          </a:p>
          <a:p>
            <a:pPr marL="400050" indent="-400050">
              <a:buAutoNum type="romanLcParenBoth"/>
            </a:pPr>
            <a:r>
              <a:rPr lang="en-IN" sz="2500" dirty="0" smtClean="0">
                <a:latin typeface="Times New Roman" panose="02020603050405020304" pitchFamily="18" charset="0"/>
              </a:rPr>
              <a:t>Complementation.</a:t>
            </a:r>
          </a:p>
          <a:p>
            <a:pPr marL="400050" indent="-400050">
              <a:buAutoNum type="romanLcParenBoth"/>
            </a:pPr>
            <a:endParaRPr lang="en-IN" dirty="0">
              <a:latin typeface="Times New Roman" panose="02020603050405020304" pitchFamily="18" charset="0"/>
            </a:endParaRPr>
          </a:p>
          <a:p>
            <a:pPr marL="400050" indent="-400050">
              <a:buAutoNum type="romanLcParenBoth"/>
            </a:pPr>
            <a:endParaRPr lang="en-IN" dirty="0" smtClean="0">
              <a:latin typeface="Times New Roman" panose="02020603050405020304" pitchFamily="18" charset="0"/>
            </a:endParaRPr>
          </a:p>
          <a:p>
            <a:r>
              <a:rPr lang="en-US" sz="3100" dirty="0"/>
              <a:t>C</a:t>
            </a:r>
            <a:r>
              <a:rPr lang="en-US" sz="3100" dirty="0" smtClean="0"/>
              <a:t>lass </a:t>
            </a:r>
            <a:r>
              <a:rPr lang="en-US" sz="3100" dirty="0"/>
              <a:t>of regular sets is closed </a:t>
            </a:r>
            <a:r>
              <a:rPr lang="en-US" sz="3100" dirty="0" smtClean="0"/>
              <a:t>under </a:t>
            </a:r>
            <a:r>
              <a:rPr lang="en-IN" sz="3100" b="1" smtClean="0"/>
              <a:t>union, </a:t>
            </a:r>
            <a:r>
              <a:rPr lang="en-IN" sz="3100" b="1" dirty="0"/>
              <a:t>concatenation and closure</a:t>
            </a:r>
            <a:r>
              <a:rPr lang="en-IN" sz="3100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3148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 for practice on RE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07504" y="1600200"/>
            <a:ext cx="9289032" cy="4495800"/>
          </a:xfrm>
        </p:spPr>
        <p:txBody>
          <a:bodyPr/>
          <a:lstStyle/>
          <a:p>
            <a:r>
              <a:rPr lang="en-IN" dirty="0" smtClean="0"/>
              <a:t>1. find regular expression L</a:t>
            </a:r>
            <a:r>
              <a:rPr lang="en-US" dirty="0"/>
              <a:t> ∈</a:t>
            </a:r>
            <a:r>
              <a:rPr lang="en-IN" dirty="0" smtClean="0"/>
              <a:t>{</a:t>
            </a:r>
            <a:r>
              <a:rPr lang="en-IN" dirty="0" err="1" smtClean="0"/>
              <a:t>a,b</a:t>
            </a:r>
            <a:r>
              <a:rPr lang="en-IN" dirty="0" smtClean="0"/>
              <a:t>}*</a:t>
            </a:r>
          </a:p>
          <a:p>
            <a:pPr lvl="1"/>
            <a:r>
              <a:rPr lang="en-IN" dirty="0" smtClean="0"/>
              <a:t>Set of all strings ending in b: </a:t>
            </a:r>
            <a:r>
              <a:rPr lang="en-IN" dirty="0" smtClean="0">
                <a:solidFill>
                  <a:srgbClr val="FF0000"/>
                </a:solidFill>
              </a:rPr>
              <a:t>(</a:t>
            </a:r>
            <a:r>
              <a:rPr lang="en-IN" dirty="0" err="1" smtClean="0">
                <a:solidFill>
                  <a:srgbClr val="FF0000"/>
                </a:solidFill>
              </a:rPr>
              <a:t>a+b</a:t>
            </a:r>
            <a:r>
              <a:rPr lang="en-IN" dirty="0" smtClean="0">
                <a:solidFill>
                  <a:srgbClr val="FF0000"/>
                </a:solidFill>
              </a:rPr>
              <a:t>)* b</a:t>
            </a:r>
          </a:p>
          <a:p>
            <a:pPr lvl="1"/>
            <a:r>
              <a:rPr lang="en-IN" dirty="0" smtClean="0"/>
              <a:t>Set of all strings ending in </a:t>
            </a:r>
            <a:r>
              <a:rPr lang="en-IN" dirty="0" err="1" smtClean="0"/>
              <a:t>ba</a:t>
            </a:r>
            <a:r>
              <a:rPr lang="en-IN" dirty="0" smtClean="0"/>
              <a:t>: </a:t>
            </a:r>
            <a:r>
              <a:rPr lang="en-IN" dirty="0" smtClean="0">
                <a:solidFill>
                  <a:srgbClr val="FF0000"/>
                </a:solidFill>
              </a:rPr>
              <a:t>(</a:t>
            </a:r>
            <a:r>
              <a:rPr lang="en-IN" dirty="0" err="1" smtClean="0">
                <a:solidFill>
                  <a:srgbClr val="FF0000"/>
                </a:solidFill>
              </a:rPr>
              <a:t>a+b</a:t>
            </a:r>
            <a:r>
              <a:rPr lang="en-IN" dirty="0" smtClean="0">
                <a:solidFill>
                  <a:srgbClr val="FF0000"/>
                </a:solidFill>
              </a:rPr>
              <a:t>)*</a:t>
            </a:r>
            <a:r>
              <a:rPr lang="en-IN" dirty="0" err="1" smtClean="0">
                <a:solidFill>
                  <a:srgbClr val="FF0000"/>
                </a:solidFill>
              </a:rPr>
              <a:t>ba</a:t>
            </a:r>
            <a:endParaRPr lang="en-IN" dirty="0" smtClean="0">
              <a:solidFill>
                <a:srgbClr val="FF0000"/>
              </a:solidFill>
            </a:endParaRPr>
          </a:p>
          <a:p>
            <a:pPr lvl="1"/>
            <a:r>
              <a:rPr lang="en-IN" dirty="0" smtClean="0"/>
              <a:t>Set of all strings ending neither in b nor in </a:t>
            </a:r>
            <a:r>
              <a:rPr lang="en-IN" dirty="0" err="1" smtClean="0"/>
              <a:t>ba</a:t>
            </a:r>
            <a:r>
              <a:rPr lang="en-IN" dirty="0" smtClean="0"/>
              <a:t>: </a:t>
            </a:r>
            <a:r>
              <a:rPr lang="en-IN" dirty="0" smtClean="0">
                <a:solidFill>
                  <a:srgbClr val="FF0000"/>
                </a:solidFill>
              </a:rPr>
              <a:t>(</a:t>
            </a:r>
            <a:r>
              <a:rPr lang="en-IN" dirty="0" err="1" smtClean="0">
                <a:solidFill>
                  <a:srgbClr val="FF0000"/>
                </a:solidFill>
              </a:rPr>
              <a:t>a+b</a:t>
            </a:r>
            <a:r>
              <a:rPr lang="en-IN" dirty="0" smtClean="0">
                <a:solidFill>
                  <a:srgbClr val="FF0000"/>
                </a:solidFill>
              </a:rPr>
              <a:t>)*</a:t>
            </a:r>
            <a:r>
              <a:rPr lang="en-IN" dirty="0" err="1" smtClean="0">
                <a:solidFill>
                  <a:srgbClr val="FF0000"/>
                </a:solidFill>
              </a:rPr>
              <a:t>aa+a</a:t>
            </a:r>
            <a:r>
              <a:rPr lang="en-IN" dirty="0" smtClean="0">
                <a:solidFill>
                  <a:srgbClr val="FF0000"/>
                </a:solidFill>
              </a:rPr>
              <a:t>+</a:t>
            </a:r>
            <a:r>
              <a:rPr lang="en-US" sz="2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ε</a:t>
            </a:r>
          </a:p>
          <a:p>
            <a:pPr lvl="1"/>
            <a:r>
              <a:rPr lang="en-IN" dirty="0"/>
              <a:t>Set of all strings ending neither in ab nor </a:t>
            </a:r>
            <a:r>
              <a:rPr lang="en-IN" dirty="0" err="1"/>
              <a:t>ba</a:t>
            </a:r>
            <a:r>
              <a:rPr lang="en-IN" dirty="0"/>
              <a:t>: </a:t>
            </a:r>
            <a:r>
              <a:rPr lang="en-US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ε+a+b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+(</a:t>
            </a:r>
            <a:r>
              <a:rPr lang="en-US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a+b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)*(</a:t>
            </a:r>
            <a:r>
              <a:rPr lang="en-US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aa+bb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65760" lvl="1" indent="0">
              <a:buNone/>
            </a:pPr>
            <a:r>
              <a:rPr lang="en-US" sz="29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4154389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3513"/>
            <a:ext cx="8153400" cy="536104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TAFL-Course Outcomes</a:t>
            </a:r>
            <a:endParaRPr lang="en-IN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39575446"/>
              </p:ext>
            </p:extLst>
          </p:nvPr>
        </p:nvGraphicFramePr>
        <p:xfrm>
          <a:off x="12296" y="585272"/>
          <a:ext cx="9132142" cy="6826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079">
                  <a:extLst>
                    <a:ext uri="{9D8B030D-6E8A-4147-A177-3AD203B41FA5}">
                      <a16:colId xmlns="" xmlns:a16="http://schemas.microsoft.com/office/drawing/2014/main" val="1755621678"/>
                    </a:ext>
                  </a:extLst>
                </a:gridCol>
                <a:gridCol w="7169865">
                  <a:extLst>
                    <a:ext uri="{9D8B030D-6E8A-4147-A177-3AD203B41FA5}">
                      <a16:colId xmlns="" xmlns:a16="http://schemas.microsoft.com/office/drawing/2014/main" val="1120293174"/>
                    </a:ext>
                  </a:extLst>
                </a:gridCol>
                <a:gridCol w="1258198">
                  <a:extLst>
                    <a:ext uri="{9D8B030D-6E8A-4147-A177-3AD203B41FA5}">
                      <a16:colId xmlns="" xmlns:a16="http://schemas.microsoft.com/office/drawing/2014/main" val="817998719"/>
                    </a:ext>
                  </a:extLst>
                </a:gridCol>
              </a:tblGrid>
              <a:tr h="933833"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chemeClr val="tx1"/>
                          </a:solidFill>
                        </a:rPr>
                        <a:t>CO1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Understand and interpret Context Free languages, Expression and Grammars. </a:t>
                      </a:r>
                      <a:endParaRPr lang="en-US" sz="20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U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042520336"/>
                  </a:ext>
                </a:extLst>
              </a:tr>
              <a:tr h="6822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 smtClean="0">
                          <a:solidFill>
                            <a:schemeClr val="tx1"/>
                          </a:solidFill>
                        </a:rPr>
                        <a:t>CO2</a:t>
                      </a:r>
                    </a:p>
                    <a:p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Understand the limitations of each model of computation. </a:t>
                      </a:r>
                      <a:endParaRPr lang="en-US" sz="2000" b="1" dirty="0" smtClean="0">
                        <a:solidFill>
                          <a:schemeClr val="tx1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  <a:p>
                      <a:pPr algn="just"/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U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104785178"/>
                  </a:ext>
                </a:extLst>
              </a:tr>
              <a:tr h="6822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 smtClean="0">
                          <a:solidFill>
                            <a:schemeClr val="tx1"/>
                          </a:solidFill>
                        </a:rPr>
                        <a:t>CO3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</a:t>
                      </a:r>
                      <a:r>
                        <a:rPr lang="en-US" sz="2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 of computation to different problems.</a:t>
                      </a:r>
                    </a:p>
                    <a:p>
                      <a:pPr algn="just"/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dirty="0" err="1" smtClean="0">
                          <a:solidFill>
                            <a:schemeClr val="tx1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Ap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649999721"/>
                  </a:ext>
                </a:extLst>
              </a:tr>
              <a:tr h="974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 smtClean="0">
                          <a:solidFill>
                            <a:schemeClr val="tx1"/>
                          </a:solidFill>
                        </a:rPr>
                        <a:t>CO4</a:t>
                      </a:r>
                    </a:p>
                    <a:p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Develop analytical thinking and intuition for problem solving situations in related areas of theory of computation. </a:t>
                      </a:r>
                    </a:p>
                    <a:p>
                      <a:pPr algn="just"/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dirty="0" err="1" smtClean="0">
                          <a:solidFill>
                            <a:schemeClr val="tx1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Ap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707247887"/>
                  </a:ext>
                </a:extLst>
              </a:tr>
              <a:tr h="974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 smtClean="0">
                          <a:solidFill>
                            <a:schemeClr val="tx1"/>
                          </a:solidFill>
                        </a:rPr>
                        <a:t>CO5</a:t>
                      </a:r>
                    </a:p>
                    <a:p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Understand the limitations of computation, i.e. the insolvability of problems. </a:t>
                      </a:r>
                    </a:p>
                    <a:p>
                      <a:pPr algn="just"/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dirty="0" smtClean="0">
                          <a:solidFill>
                            <a:schemeClr val="tx1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U,  </a:t>
                      </a:r>
                      <a:r>
                        <a:rPr lang="en-IN" sz="2000" b="1" dirty="0" err="1" smtClean="0">
                          <a:solidFill>
                            <a:schemeClr val="tx1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Ap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870319518"/>
                  </a:ext>
                </a:extLst>
              </a:tr>
              <a:tr h="974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 smtClean="0">
                          <a:solidFill>
                            <a:schemeClr val="tx1"/>
                          </a:solidFill>
                        </a:rPr>
                        <a:t>CO6</a:t>
                      </a:r>
                    </a:p>
                    <a:p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Compare, understand and analyze different languages, grammars, Automata and Machines.</a:t>
                      </a:r>
                      <a:endParaRPr lang="en-US" sz="2000" b="1" dirty="0" smtClean="0">
                        <a:solidFill>
                          <a:schemeClr val="tx1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  <a:p>
                      <a:pPr algn="just"/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dirty="0" smtClean="0">
                          <a:solidFill>
                            <a:schemeClr val="tx1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U, </a:t>
                      </a:r>
                      <a:r>
                        <a:rPr lang="en-IN" sz="2000" b="1" dirty="0" err="1" smtClean="0">
                          <a:solidFill>
                            <a:schemeClr val="tx1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Analyze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951403590"/>
                  </a:ext>
                </a:extLst>
              </a:tr>
              <a:tr h="9745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 smtClean="0">
                          <a:solidFill>
                            <a:schemeClr val="tx1"/>
                          </a:solidFill>
                        </a:rPr>
                        <a:t>CO7</a:t>
                      </a:r>
                    </a:p>
                    <a:p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b="1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convert grammar/regular expression into respective automata and vice-versa. </a:t>
                      </a:r>
                    </a:p>
                    <a:p>
                      <a:pPr algn="just"/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IN" sz="2000" b="1" kern="1200" dirty="0" err="1" smtClean="0">
                          <a:solidFill>
                            <a:schemeClr val="tx1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Ap</a:t>
                      </a:r>
                      <a:endParaRPr kumimoji="0" lang="en-IN" sz="2000" b="1" kern="1200" dirty="0">
                        <a:solidFill>
                          <a:schemeClr val="tx1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55779488"/>
                  </a:ext>
                </a:extLst>
              </a:tr>
              <a:tr h="395249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5619599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5556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7103" y="116632"/>
            <a:ext cx="8229600" cy="381000"/>
          </a:xfrm>
        </p:spPr>
        <p:txBody>
          <a:bodyPr>
            <a:normAutofit fontScale="90000"/>
          </a:bodyPr>
          <a:lstStyle/>
          <a:p>
            <a:r>
              <a:rPr lang="en-IN" sz="2500" b="1" dirty="0">
                <a:latin typeface="Gill Sans MT" pitchFamily="34" charset="0"/>
              </a:rPr>
              <a:t>TAFL-</a:t>
            </a:r>
            <a:r>
              <a:rPr lang="en-US" sz="2500" b="1" dirty="0">
                <a:latin typeface="Gill Sans MT" pitchFamily="34" charset="0"/>
              </a:rPr>
              <a:t> Credits: 4:0:0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548490671"/>
              </p:ext>
            </p:extLst>
          </p:nvPr>
        </p:nvGraphicFramePr>
        <p:xfrm>
          <a:off x="90810" y="764704"/>
          <a:ext cx="9053191" cy="6877010"/>
        </p:xfrm>
        <a:graphic>
          <a:graphicData uri="http://schemas.openxmlformats.org/drawingml/2006/table">
            <a:tbl>
              <a:tblPr/>
              <a:tblGrid>
                <a:gridCol w="6654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6584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9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178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665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2379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37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Gill Sans MT" pitchFamily="34" charset="0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Course Outcome</a:t>
                      </a:r>
                      <a:endParaRPr lang="en-US" sz="1800" b="1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POs/ PSOs</a:t>
                      </a:r>
                      <a:endParaRPr lang="en-US" sz="1800" b="1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Gill Sans MT" pitchFamily="34" charset="0"/>
                          <a:ea typeface="MS Mincho"/>
                          <a:cs typeface="Times New Roman"/>
                        </a:rPr>
                        <a:t>Cognitive Level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KC</a:t>
                      </a:r>
                      <a:endParaRPr lang="en-US" sz="1800" b="1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Class Sessions</a:t>
                      </a:r>
                      <a:endParaRPr lang="en-US" sz="1800" b="1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8531"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Verdana"/>
                        <a:buNone/>
                        <a:tabLst>
                          <a:tab pos="33020" algn="l"/>
                        </a:tabLst>
                      </a:pPr>
                      <a:r>
                        <a:rPr lang="en-US" sz="1800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CO1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800" dirty="0" smtClean="0"/>
                        <a:t>Understand and interpret Context Free languages, Expression and Grammars. 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PO1, PO10, PSO1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FF0000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U</a:t>
                      </a:r>
                      <a:endParaRPr lang="en-US" sz="1800" dirty="0">
                        <a:solidFill>
                          <a:srgbClr val="FF0000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F, C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3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3366"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Verdana"/>
                        <a:buNone/>
                        <a:tabLst>
                          <a:tab pos="33020" algn="l"/>
                        </a:tabLst>
                      </a:pPr>
                      <a:r>
                        <a:rPr lang="en-US" sz="1800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CO2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800" dirty="0" smtClean="0"/>
                        <a:t>Understand the limitations of each model of computation. 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PO1, PO10, PSO1 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solidFill>
                            <a:srgbClr val="FF0000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U</a:t>
                      </a:r>
                      <a:endParaRPr lang="en-US" sz="1800" dirty="0">
                        <a:solidFill>
                          <a:srgbClr val="FF0000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C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>
                          <a:latin typeface="Gill Sans MT" pitchFamily="34" charset="0"/>
                          <a:ea typeface="Calibri"/>
                          <a:cs typeface="Times New Roman"/>
                        </a:rPr>
                        <a:t>9</a:t>
                      </a:r>
                      <a:endParaRPr lang="en-US" sz="180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3366"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Verdana"/>
                        <a:buNone/>
                        <a:tabLst>
                          <a:tab pos="33020" algn="l"/>
                        </a:tabLst>
                      </a:pPr>
                      <a:r>
                        <a:rPr lang="en-US" sz="1800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CO3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 of computation to different problems.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>
                          <a:latin typeface="Gill Sans MT" pitchFamily="34" charset="0"/>
                          <a:ea typeface="Calibri"/>
                          <a:cs typeface="Times New Roman"/>
                        </a:rPr>
                        <a:t>PO1, PSO1</a:t>
                      </a:r>
                      <a:endParaRPr lang="en-US" sz="180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 err="1" smtClean="0">
                          <a:solidFill>
                            <a:srgbClr val="FF0000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Ap</a:t>
                      </a:r>
                      <a:endParaRPr lang="en-US" sz="1800" dirty="0">
                        <a:solidFill>
                          <a:srgbClr val="FF0000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 smtClean="0">
                          <a:latin typeface="Gill Sans MT" pitchFamily="34" charset="0"/>
                          <a:ea typeface="Calibri"/>
                          <a:cs typeface="Times New Roman"/>
                        </a:rPr>
                        <a:t>C, P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>
                          <a:latin typeface="Gill Sans MT" pitchFamily="34" charset="0"/>
                          <a:ea typeface="Calibri"/>
                          <a:cs typeface="Times New Roman"/>
                        </a:rPr>
                        <a:t>4</a:t>
                      </a:r>
                      <a:endParaRPr lang="en-US" sz="180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67797"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Verdana"/>
                        <a:buNone/>
                        <a:tabLst>
                          <a:tab pos="33020" algn="l"/>
                        </a:tabLst>
                      </a:pPr>
                      <a:r>
                        <a:rPr lang="en-US" sz="1800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CO4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Develop analytical thinking and intuition for problem solving situations in related areas of theory of computation. 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PO3, PO4, PO5, PSO1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 err="1" smtClean="0">
                          <a:solidFill>
                            <a:srgbClr val="FF0000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Ap</a:t>
                      </a:r>
                      <a:endParaRPr lang="en-US" sz="1800" dirty="0">
                        <a:solidFill>
                          <a:srgbClr val="FF0000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C, P, </a:t>
                      </a:r>
                      <a:r>
                        <a:rPr lang="en-IN" sz="1800" dirty="0" smtClean="0">
                          <a:latin typeface="Gill Sans MT" pitchFamily="34" charset="0"/>
                          <a:ea typeface="Calibri"/>
                          <a:cs typeface="Times New Roman"/>
                        </a:rPr>
                        <a:t>MC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10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78531"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Verdana"/>
                        <a:buNone/>
                        <a:tabLst>
                          <a:tab pos="33020" algn="l"/>
                        </a:tabLst>
                      </a:pPr>
                      <a:r>
                        <a:rPr lang="en-US" sz="1800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CO5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Understand the limitations of computation, i.e. the insolvability of problems. 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>
                          <a:latin typeface="Gill Sans MT" pitchFamily="34" charset="0"/>
                          <a:ea typeface="Calibri"/>
                          <a:cs typeface="Times New Roman"/>
                        </a:rPr>
                        <a:t>PO3, PO4, PO5, PSO1</a:t>
                      </a:r>
                      <a:endParaRPr lang="en-US" sz="180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 smtClean="0">
                          <a:solidFill>
                            <a:srgbClr val="FF0000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U,  </a:t>
                      </a:r>
                      <a:r>
                        <a:rPr lang="en-IN" sz="1800" dirty="0" err="1" smtClean="0">
                          <a:solidFill>
                            <a:srgbClr val="FF0000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Ap</a:t>
                      </a:r>
                      <a:endParaRPr lang="en-US" sz="1800" dirty="0">
                        <a:solidFill>
                          <a:srgbClr val="FF0000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C, </a:t>
                      </a:r>
                      <a:r>
                        <a:rPr lang="en-IN" sz="1800" dirty="0" smtClean="0">
                          <a:latin typeface="Gill Sans MT" pitchFamily="34" charset="0"/>
                          <a:ea typeface="Calibri"/>
                          <a:cs typeface="Times New Roman"/>
                        </a:rPr>
                        <a:t>P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8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78531"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Verdana"/>
                        <a:buNone/>
                        <a:tabLst>
                          <a:tab pos="33020" algn="l"/>
                        </a:tabLst>
                      </a:pPr>
                      <a:r>
                        <a:rPr lang="en-US" sz="1800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CO6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/>
                        <a:t>Compare, understand and analyze different languages, grammars, Automata and Machines.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>
                          <a:latin typeface="Gill Sans MT" pitchFamily="34" charset="0"/>
                          <a:ea typeface="Calibri"/>
                          <a:cs typeface="Times New Roman"/>
                        </a:rPr>
                        <a:t>PO3, PO4, PO5, PSO1</a:t>
                      </a:r>
                      <a:endParaRPr lang="en-US" sz="180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 smtClean="0">
                          <a:solidFill>
                            <a:srgbClr val="FF0000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U, </a:t>
                      </a:r>
                      <a:r>
                        <a:rPr lang="en-IN" sz="1800" dirty="0" err="1" smtClean="0">
                          <a:solidFill>
                            <a:srgbClr val="FF0000"/>
                          </a:solidFill>
                          <a:latin typeface="Gill Sans MT" pitchFamily="34" charset="0"/>
                          <a:ea typeface="Calibri"/>
                          <a:cs typeface="Times New Roman"/>
                        </a:rPr>
                        <a:t>Analyze</a:t>
                      </a:r>
                      <a:endParaRPr lang="en-US" sz="1800" dirty="0">
                        <a:solidFill>
                          <a:srgbClr val="FF0000"/>
                        </a:solidFill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C, P, </a:t>
                      </a:r>
                      <a:r>
                        <a:rPr lang="en-IN" sz="1800" dirty="0" smtClean="0">
                          <a:latin typeface="Gill Sans MT" pitchFamily="34" charset="0"/>
                          <a:ea typeface="Calibri"/>
                          <a:cs typeface="Times New Roman"/>
                        </a:rPr>
                        <a:t>C&amp;S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Gill Sans MT" pitchFamily="34" charset="0"/>
                          <a:ea typeface="Calibri"/>
                          <a:cs typeface="Times New Roman"/>
                        </a:rPr>
                        <a:t>6</a:t>
                      </a:r>
                      <a:endParaRPr lang="en-US" sz="1800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8604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Total Hours of instruction</a:t>
                      </a:r>
                      <a:endParaRPr lang="en-US" sz="1800" b="1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latin typeface="Gill Sans MT" pitchFamily="34" charset="0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Gill Sans MT" pitchFamily="34" charset="0"/>
                          <a:ea typeface="MS Mincho"/>
                          <a:cs typeface="Times New Roman"/>
                        </a:rPr>
                        <a:t>40</a:t>
                      </a:r>
                      <a:endParaRPr lang="en-US" sz="1800" b="1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8604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1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1" dirty="0">
                        <a:latin typeface="Gill Sans MT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91768999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4071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42852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TW" sz="3500" b="1" dirty="0">
                <a:solidFill>
                  <a:srgbClr val="002060"/>
                </a:solidFill>
                <a:ea typeface="新細明體" pitchFamily="18" charset="-120"/>
              </a:rPr>
              <a:t>Set of Accepting States or Final State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501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892124288"/>
              </p:ext>
            </p:extLst>
          </p:nvPr>
        </p:nvGraphicFramePr>
        <p:xfrm>
          <a:off x="6858000" y="441302"/>
          <a:ext cx="404813" cy="393700"/>
        </p:xfrm>
        <a:graphic>
          <a:graphicData uri="http://schemas.openxmlformats.org/presentationml/2006/ole">
            <p:oleObj spid="_x0000_s326884" name="Equation" r:id="rId4" imgW="9753600" imgH="9448800" progId="Equation.3">
              <p:embed/>
            </p:oleObj>
          </a:graphicData>
        </a:graphic>
      </p:graphicFrame>
      <p:sp>
        <p:nvSpPr>
          <p:cNvPr id="50181" name="Oval 5"/>
          <p:cNvSpPr>
            <a:spLocks noChangeArrowheads="1"/>
          </p:cNvSpPr>
          <p:nvPr/>
        </p:nvSpPr>
        <p:spPr bwMode="auto">
          <a:xfrm>
            <a:off x="1447800" y="4876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Oval 6"/>
          <p:cNvSpPr>
            <a:spLocks noChangeArrowheads="1"/>
          </p:cNvSpPr>
          <p:nvPr/>
        </p:nvSpPr>
        <p:spPr bwMode="auto">
          <a:xfrm>
            <a:off x="4038600" y="4876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Oval 7"/>
          <p:cNvSpPr>
            <a:spLocks noChangeArrowheads="1"/>
          </p:cNvSpPr>
          <p:nvPr/>
        </p:nvSpPr>
        <p:spPr bwMode="auto">
          <a:xfrm>
            <a:off x="5334000" y="4876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84" name="Oval 8"/>
          <p:cNvSpPr>
            <a:spLocks noChangeArrowheads="1"/>
          </p:cNvSpPr>
          <p:nvPr/>
        </p:nvSpPr>
        <p:spPr bwMode="auto">
          <a:xfrm>
            <a:off x="6705600" y="48768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85" name="Oval 9"/>
          <p:cNvSpPr>
            <a:spLocks noChangeArrowheads="1"/>
          </p:cNvSpPr>
          <p:nvPr/>
        </p:nvSpPr>
        <p:spPr bwMode="auto">
          <a:xfrm>
            <a:off x="6553200" y="4724400"/>
            <a:ext cx="838200" cy="838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838200" y="5181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87" name="Line 11"/>
          <p:cNvSpPr>
            <a:spLocks noChangeShapeType="1"/>
          </p:cNvSpPr>
          <p:nvPr/>
        </p:nvSpPr>
        <p:spPr bwMode="auto">
          <a:xfrm>
            <a:off x="3276600" y="5181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Line 12"/>
          <p:cNvSpPr>
            <a:spLocks noChangeShapeType="1"/>
          </p:cNvSpPr>
          <p:nvPr/>
        </p:nvSpPr>
        <p:spPr bwMode="auto">
          <a:xfrm>
            <a:off x="4572000" y="5181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89" name="Line 13"/>
          <p:cNvSpPr>
            <a:spLocks noChangeShapeType="1"/>
          </p:cNvSpPr>
          <p:nvPr/>
        </p:nvSpPr>
        <p:spPr bwMode="auto">
          <a:xfrm>
            <a:off x="5867400" y="5181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190" name="Object 14"/>
          <p:cNvGraphicFramePr>
            <a:graphicFrameLocks noChangeAspect="1"/>
          </p:cNvGraphicFramePr>
          <p:nvPr/>
        </p:nvGraphicFramePr>
        <p:xfrm>
          <a:off x="1524000" y="4876800"/>
          <a:ext cx="419100" cy="469900"/>
        </p:xfrm>
        <a:graphic>
          <a:graphicData uri="http://schemas.openxmlformats.org/presentationml/2006/ole">
            <p:oleObj spid="_x0000_s326885" name="Equation" r:id="rId5" imgW="10058400" imgH="11277600" progId="Equation.3">
              <p:embed/>
            </p:oleObj>
          </a:graphicData>
        </a:graphic>
      </p:graphicFrame>
      <p:sp>
        <p:nvSpPr>
          <p:cNvPr id="50191" name="Oval 15"/>
          <p:cNvSpPr>
            <a:spLocks noChangeArrowheads="1"/>
          </p:cNvSpPr>
          <p:nvPr/>
        </p:nvSpPr>
        <p:spPr bwMode="auto">
          <a:xfrm>
            <a:off x="2743200" y="4876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192" name="Object 16"/>
          <p:cNvGraphicFramePr>
            <a:graphicFrameLocks noChangeAspect="1"/>
          </p:cNvGraphicFramePr>
          <p:nvPr/>
        </p:nvGraphicFramePr>
        <p:xfrm>
          <a:off x="2857500" y="4876800"/>
          <a:ext cx="341313" cy="469900"/>
        </p:xfrm>
        <a:graphic>
          <a:graphicData uri="http://schemas.openxmlformats.org/presentationml/2006/ole">
            <p:oleObj spid="_x0000_s326886" name="Equation" r:id="rId6" imgW="8229600" imgH="11277600" progId="Equation.3">
              <p:embed/>
            </p:oleObj>
          </a:graphicData>
        </a:graphic>
      </p:graphicFrame>
      <p:graphicFrame>
        <p:nvGraphicFramePr>
          <p:cNvPr id="50193" name="Object 17"/>
          <p:cNvGraphicFramePr>
            <a:graphicFrameLocks noChangeAspect="1"/>
          </p:cNvGraphicFramePr>
          <p:nvPr/>
        </p:nvGraphicFramePr>
        <p:xfrm>
          <a:off x="4127500" y="4876800"/>
          <a:ext cx="392113" cy="469900"/>
        </p:xfrm>
        <a:graphic>
          <a:graphicData uri="http://schemas.openxmlformats.org/presentationml/2006/ole">
            <p:oleObj spid="_x0000_s326887" name="Equation" r:id="rId7" imgW="9448800" imgH="11277600" progId="Equation.3">
              <p:embed/>
            </p:oleObj>
          </a:graphicData>
        </a:graphic>
      </p:graphicFrame>
      <p:graphicFrame>
        <p:nvGraphicFramePr>
          <p:cNvPr id="50194" name="Object 18"/>
          <p:cNvGraphicFramePr>
            <a:graphicFrameLocks noChangeAspect="1"/>
          </p:cNvGraphicFramePr>
          <p:nvPr/>
        </p:nvGraphicFramePr>
        <p:xfrm>
          <a:off x="5422900" y="4876800"/>
          <a:ext cx="392113" cy="469900"/>
        </p:xfrm>
        <a:graphic>
          <a:graphicData uri="http://schemas.openxmlformats.org/presentationml/2006/ole">
            <p:oleObj spid="_x0000_s326888" name="Equation" r:id="rId8" imgW="9448800" imgH="11277600" progId="Equation.3">
              <p:embed/>
            </p:oleObj>
          </a:graphicData>
        </a:graphic>
      </p:graphicFrame>
      <p:sp>
        <p:nvSpPr>
          <p:cNvPr id="50196" name="Line 20"/>
          <p:cNvSpPr>
            <a:spLocks noChangeShapeType="1"/>
          </p:cNvSpPr>
          <p:nvPr/>
        </p:nvSpPr>
        <p:spPr bwMode="auto">
          <a:xfrm>
            <a:off x="1981200" y="5181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197" name="Object 21"/>
          <p:cNvGraphicFramePr>
            <a:graphicFrameLocks noChangeAspect="1"/>
          </p:cNvGraphicFramePr>
          <p:nvPr/>
        </p:nvGraphicFramePr>
        <p:xfrm>
          <a:off x="2209800" y="4876800"/>
          <a:ext cx="265113" cy="279400"/>
        </p:xfrm>
        <a:graphic>
          <a:graphicData uri="http://schemas.openxmlformats.org/presentationml/2006/ole">
            <p:oleObj spid="_x0000_s326889" name="Equation" r:id="rId9" imgW="6400800" imgH="6705600" progId="Equation.3">
              <p:embed/>
            </p:oleObj>
          </a:graphicData>
        </a:graphic>
      </p:graphicFrame>
      <p:graphicFrame>
        <p:nvGraphicFramePr>
          <p:cNvPr id="50198" name="Object 22"/>
          <p:cNvGraphicFramePr>
            <a:graphicFrameLocks noChangeAspect="1"/>
          </p:cNvGraphicFramePr>
          <p:nvPr/>
        </p:nvGraphicFramePr>
        <p:xfrm>
          <a:off x="3505200" y="4800600"/>
          <a:ext cx="279400" cy="381000"/>
        </p:xfrm>
        <a:graphic>
          <a:graphicData uri="http://schemas.openxmlformats.org/presentationml/2006/ole">
            <p:oleObj spid="_x0000_s326890" name="Equation" r:id="rId10" imgW="6705600" imgH="9144000" progId="Equation.3">
              <p:embed/>
            </p:oleObj>
          </a:graphicData>
        </a:graphic>
      </p:graphicFrame>
      <p:graphicFrame>
        <p:nvGraphicFramePr>
          <p:cNvPr id="50199" name="Object 23"/>
          <p:cNvGraphicFramePr>
            <a:graphicFrameLocks noChangeAspect="1"/>
          </p:cNvGraphicFramePr>
          <p:nvPr/>
        </p:nvGraphicFramePr>
        <p:xfrm>
          <a:off x="4800600" y="4800600"/>
          <a:ext cx="279400" cy="381000"/>
        </p:xfrm>
        <a:graphic>
          <a:graphicData uri="http://schemas.openxmlformats.org/presentationml/2006/ole">
            <p:oleObj spid="_x0000_s326891" name="Equation" r:id="rId11" imgW="6705600" imgH="9144000" progId="Equation.3">
              <p:embed/>
            </p:oleObj>
          </a:graphicData>
        </a:graphic>
      </p:graphicFrame>
      <p:graphicFrame>
        <p:nvGraphicFramePr>
          <p:cNvPr id="50200" name="Object 24"/>
          <p:cNvGraphicFramePr>
            <a:graphicFrameLocks noChangeAspect="1"/>
          </p:cNvGraphicFramePr>
          <p:nvPr/>
        </p:nvGraphicFramePr>
        <p:xfrm>
          <a:off x="6096000" y="4876800"/>
          <a:ext cx="265113" cy="279400"/>
        </p:xfrm>
        <a:graphic>
          <a:graphicData uri="http://schemas.openxmlformats.org/presentationml/2006/ole">
            <p:oleObj spid="_x0000_s326892" name="Equation" r:id="rId12" imgW="6400800" imgH="6705600" progId="Equation.3">
              <p:embed/>
            </p:oleObj>
          </a:graphicData>
        </a:graphic>
      </p:graphicFrame>
      <p:sp>
        <p:nvSpPr>
          <p:cNvPr id="50202" name="Oval 26"/>
          <p:cNvSpPr>
            <a:spLocks noChangeArrowheads="1"/>
          </p:cNvSpPr>
          <p:nvPr/>
        </p:nvSpPr>
        <p:spPr bwMode="auto">
          <a:xfrm>
            <a:off x="6108700" y="35941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203" name="Object 27"/>
          <p:cNvGraphicFramePr>
            <a:graphicFrameLocks noChangeAspect="1"/>
          </p:cNvGraphicFramePr>
          <p:nvPr/>
        </p:nvGraphicFramePr>
        <p:xfrm>
          <a:off x="6184900" y="3594100"/>
          <a:ext cx="404813" cy="469900"/>
        </p:xfrm>
        <a:graphic>
          <a:graphicData uri="http://schemas.openxmlformats.org/presentationml/2006/ole">
            <p:oleObj spid="_x0000_s326893" name="Equation" r:id="rId13" imgW="9753600" imgH="11277600" progId="Equation.3">
              <p:embed/>
            </p:oleObj>
          </a:graphicData>
        </a:graphic>
      </p:graphicFrame>
      <p:graphicFrame>
        <p:nvGraphicFramePr>
          <p:cNvPr id="50204" name="Object 28"/>
          <p:cNvGraphicFramePr>
            <a:graphicFrameLocks noChangeAspect="1"/>
          </p:cNvGraphicFramePr>
          <p:nvPr/>
        </p:nvGraphicFramePr>
        <p:xfrm>
          <a:off x="3048000" y="4419600"/>
          <a:ext cx="265113" cy="279400"/>
        </p:xfrm>
        <a:graphic>
          <a:graphicData uri="http://schemas.openxmlformats.org/presentationml/2006/ole">
            <p:oleObj spid="_x0000_s326894" name="Equation" r:id="rId14" imgW="6400800" imgH="6705600" progId="Equation.3">
              <p:embed/>
            </p:oleObj>
          </a:graphicData>
        </a:graphic>
      </p:graphicFrame>
      <p:graphicFrame>
        <p:nvGraphicFramePr>
          <p:cNvPr id="50205" name="Object 29"/>
          <p:cNvGraphicFramePr>
            <a:graphicFrameLocks noChangeAspect="1"/>
          </p:cNvGraphicFramePr>
          <p:nvPr/>
        </p:nvGraphicFramePr>
        <p:xfrm>
          <a:off x="4267200" y="4495800"/>
          <a:ext cx="265113" cy="279400"/>
        </p:xfrm>
        <a:graphic>
          <a:graphicData uri="http://schemas.openxmlformats.org/presentationml/2006/ole">
            <p:oleObj spid="_x0000_s326895" name="Equation" r:id="rId15" imgW="6400800" imgH="6705600" progId="Equation.3">
              <p:embed/>
            </p:oleObj>
          </a:graphicData>
        </a:graphic>
      </p:graphicFrame>
      <p:graphicFrame>
        <p:nvGraphicFramePr>
          <p:cNvPr id="50206" name="Object 30"/>
          <p:cNvGraphicFramePr>
            <a:graphicFrameLocks noChangeAspect="1"/>
          </p:cNvGraphicFramePr>
          <p:nvPr/>
        </p:nvGraphicFramePr>
        <p:xfrm>
          <a:off x="5562600" y="4419600"/>
          <a:ext cx="279400" cy="381000"/>
        </p:xfrm>
        <a:graphic>
          <a:graphicData uri="http://schemas.openxmlformats.org/presentationml/2006/ole">
            <p:oleObj spid="_x0000_s326896" name="Equation" r:id="rId16" imgW="6705600" imgH="9144000" progId="Equation.3">
              <p:embed/>
            </p:oleObj>
          </a:graphicData>
        </a:graphic>
      </p:graphicFrame>
      <p:graphicFrame>
        <p:nvGraphicFramePr>
          <p:cNvPr id="50207" name="Object 31"/>
          <p:cNvGraphicFramePr>
            <a:graphicFrameLocks noChangeAspect="1"/>
          </p:cNvGraphicFramePr>
          <p:nvPr/>
        </p:nvGraphicFramePr>
        <p:xfrm>
          <a:off x="1676400" y="4343400"/>
          <a:ext cx="279400" cy="381000"/>
        </p:xfrm>
        <a:graphic>
          <a:graphicData uri="http://schemas.openxmlformats.org/presentationml/2006/ole">
            <p:oleObj spid="_x0000_s326897" name="Equation" r:id="rId17" imgW="6705600" imgH="9144000" progId="Equation.3">
              <p:embed/>
            </p:oleObj>
          </a:graphicData>
        </a:graphic>
      </p:graphicFrame>
      <p:sp>
        <p:nvSpPr>
          <p:cNvPr id="50208" name="Freeform 32"/>
          <p:cNvSpPr>
            <a:spLocks/>
          </p:cNvSpPr>
          <p:nvPr/>
        </p:nvSpPr>
        <p:spPr bwMode="auto">
          <a:xfrm>
            <a:off x="5943600" y="28194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209" name="Object 33"/>
          <p:cNvGraphicFramePr>
            <a:graphicFrameLocks noChangeAspect="1"/>
          </p:cNvGraphicFramePr>
          <p:nvPr/>
        </p:nvGraphicFramePr>
        <p:xfrm>
          <a:off x="5956300" y="2374900"/>
          <a:ext cx="671513" cy="442913"/>
        </p:xfrm>
        <a:graphic>
          <a:graphicData uri="http://schemas.openxmlformats.org/presentationml/2006/ole">
            <p:oleObj spid="_x0000_s326898" name="Equation" r:id="rId18" imgW="16154400" imgH="10668000" progId="Equation.3">
              <p:embed/>
            </p:oleObj>
          </a:graphicData>
        </a:graphic>
      </p:graphicFrame>
      <p:sp>
        <p:nvSpPr>
          <p:cNvPr id="50210" name="Line 34"/>
          <p:cNvSpPr>
            <a:spLocks noChangeShapeType="1"/>
          </p:cNvSpPr>
          <p:nvPr/>
        </p:nvSpPr>
        <p:spPr bwMode="auto">
          <a:xfrm flipV="1">
            <a:off x="5715000" y="41148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211" name="Freeform 35"/>
          <p:cNvSpPr>
            <a:spLocks/>
          </p:cNvSpPr>
          <p:nvPr/>
        </p:nvSpPr>
        <p:spPr bwMode="auto">
          <a:xfrm>
            <a:off x="4419600" y="39624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212" name="Freeform 36"/>
          <p:cNvSpPr>
            <a:spLocks/>
          </p:cNvSpPr>
          <p:nvPr/>
        </p:nvSpPr>
        <p:spPr bwMode="auto">
          <a:xfrm>
            <a:off x="3124200" y="37719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213" name="Freeform 37"/>
          <p:cNvSpPr>
            <a:spLocks/>
          </p:cNvSpPr>
          <p:nvPr/>
        </p:nvSpPr>
        <p:spPr bwMode="auto">
          <a:xfrm>
            <a:off x="1828800" y="31496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215" name="Object 39"/>
          <p:cNvGraphicFramePr>
            <a:graphicFrameLocks noChangeAspect="1"/>
          </p:cNvGraphicFramePr>
          <p:nvPr/>
        </p:nvGraphicFramePr>
        <p:xfrm>
          <a:off x="1428728" y="1785926"/>
          <a:ext cx="1739900" cy="569913"/>
        </p:xfrm>
        <a:graphic>
          <a:graphicData uri="http://schemas.openxmlformats.org/presentationml/2006/ole">
            <p:oleObj spid="_x0000_s326899" name="Equation" r:id="rId19" imgW="41757600" imgH="13716000" progId="Equation.3">
              <p:embed/>
            </p:oleObj>
          </a:graphicData>
        </a:graphic>
      </p:graphicFrame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6553200" y="4114800"/>
            <a:ext cx="900113" cy="609600"/>
            <a:chOff x="4224" y="1824"/>
            <a:chExt cx="567" cy="384"/>
          </a:xfrm>
        </p:grpSpPr>
        <p:graphicFrame>
          <p:nvGraphicFramePr>
            <p:cNvPr id="50217" name="Object 41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p:oleObj spid="_x0000_s326900" name="Equation" r:id="rId20" imgW="16154400" imgH="10668000" progId="Equation.3">
                <p:embed/>
              </p:oleObj>
            </a:graphicData>
          </a:graphic>
        </p:graphicFrame>
        <p:sp>
          <p:nvSpPr>
            <p:cNvPr id="50218" name="Line 42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50219" name="Object 43"/>
          <p:cNvGraphicFramePr>
            <a:graphicFrameLocks noChangeAspect="1"/>
          </p:cNvGraphicFramePr>
          <p:nvPr/>
        </p:nvGraphicFramePr>
        <p:xfrm>
          <a:off x="6781800" y="4876800"/>
          <a:ext cx="419100" cy="469900"/>
        </p:xfrm>
        <a:graphic>
          <a:graphicData uri="http://schemas.openxmlformats.org/presentationml/2006/ole">
            <p:oleObj spid="_x0000_s326901" name="Equation" r:id="rId21" imgW="10058400" imgH="11277600" progId="Equation.3">
              <p:embed/>
            </p:oleObj>
          </a:graphicData>
        </a:graphic>
      </p:graphicFrame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556792"/>
            <a:ext cx="8153400" cy="990600"/>
          </a:xfrm>
        </p:spPr>
        <p:txBody>
          <a:bodyPr>
            <a:normAutofit/>
          </a:bodyPr>
          <a:lstStyle/>
          <a:p>
            <a:r>
              <a:rPr lang="en-IN" sz="5100" b="1" dirty="0" smtClean="0">
                <a:solidFill>
                  <a:srgbClr val="C00000"/>
                </a:solidFill>
              </a:rPr>
              <a:t>PDA</a:t>
            </a:r>
            <a:r>
              <a:rPr lang="en-IN" sz="5100" b="1" dirty="0" smtClean="0"/>
              <a:t> (</a:t>
            </a:r>
            <a:r>
              <a:rPr lang="en-IN" sz="5100" b="1" dirty="0" smtClean="0">
                <a:solidFill>
                  <a:srgbClr val="C00000"/>
                </a:solidFill>
              </a:rPr>
              <a:t>P</a:t>
            </a:r>
            <a:r>
              <a:rPr lang="en-IN" sz="5100" b="1" dirty="0" smtClean="0"/>
              <a:t>ush </a:t>
            </a:r>
            <a:r>
              <a:rPr lang="en-IN" sz="5100" b="1" dirty="0" smtClean="0">
                <a:solidFill>
                  <a:srgbClr val="C00000"/>
                </a:solidFill>
              </a:rPr>
              <a:t>D</a:t>
            </a:r>
            <a:r>
              <a:rPr lang="en-IN" sz="5100" b="1" dirty="0" smtClean="0"/>
              <a:t>own </a:t>
            </a:r>
            <a:r>
              <a:rPr lang="en-IN" sz="5100" b="1" dirty="0" smtClean="0">
                <a:solidFill>
                  <a:srgbClr val="C00000"/>
                </a:solidFill>
              </a:rPr>
              <a:t>A</a:t>
            </a:r>
            <a:r>
              <a:rPr lang="en-IN" sz="5100" b="1" dirty="0" smtClean="0"/>
              <a:t>utomata)</a:t>
            </a:r>
            <a:endParaRPr lang="en-IN" sz="5100" b="1" dirty="0"/>
          </a:p>
        </p:txBody>
      </p:sp>
      <p:pic>
        <p:nvPicPr>
          <p:cNvPr id="3" name="Picture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179" y="3933056"/>
            <a:ext cx="502014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64751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6632"/>
            <a:ext cx="9144000" cy="6741368"/>
          </a:xfrm>
        </p:spPr>
        <p:txBody>
          <a:bodyPr>
            <a:normAutofit fontScale="40000" lnSpcReduction="20000"/>
          </a:bodyPr>
          <a:lstStyle/>
          <a:p>
            <a:pPr marL="0" indent="0" eaLnBrk="1" hangingPunct="1">
              <a:buNone/>
            </a:pPr>
            <a:r>
              <a:rPr lang="en-US" altLang="en-US" sz="7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 </a:t>
            </a:r>
            <a:r>
              <a:rPr lang="en-US" altLang="en-US" sz="7800" u="sng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pushdown automaton (PDA)</a:t>
            </a:r>
            <a:r>
              <a:rPr lang="en-US" altLang="en-US" sz="7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consists of seven-tuple</a:t>
            </a:r>
            <a:r>
              <a:rPr lang="en-US" altLang="en-US" sz="7800" dirty="0" smtClean="0">
                <a:cs typeface="Times New Roman" panose="02020603050405020304" pitchFamily="18" charset="0"/>
              </a:rPr>
              <a:t>:</a:t>
            </a:r>
          </a:p>
          <a:p>
            <a:pPr eaLnBrk="1" hangingPunct="1"/>
            <a:endParaRPr lang="en-US" altLang="en-US" sz="5600" dirty="0" smtClean="0"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5600" dirty="0" smtClean="0">
                <a:cs typeface="Times New Roman" panose="02020603050405020304" pitchFamily="18" charset="0"/>
              </a:rPr>
              <a:t>	</a:t>
            </a:r>
            <a:r>
              <a:rPr lang="en-US" altLang="en-US" sz="7800" b="1" dirty="0" smtClean="0">
                <a:cs typeface="Times New Roman" panose="02020603050405020304" pitchFamily="18" charset="0"/>
              </a:rPr>
              <a:t>M = (Q, Σ, Г, δ, q</a:t>
            </a:r>
            <a:r>
              <a:rPr lang="en-US" altLang="en-US" sz="7800" b="1" baseline="-25000" dirty="0" smtClean="0">
                <a:cs typeface="Times New Roman" panose="02020603050405020304" pitchFamily="18" charset="0"/>
              </a:rPr>
              <a:t>0</a:t>
            </a:r>
            <a:r>
              <a:rPr lang="en-US" altLang="en-US" sz="7800" b="1" dirty="0" smtClean="0">
                <a:cs typeface="Times New Roman" panose="02020603050405020304" pitchFamily="18" charset="0"/>
              </a:rPr>
              <a:t>, z</a:t>
            </a:r>
            <a:r>
              <a:rPr lang="en-US" altLang="en-US" sz="7800" b="1" baseline="-25000" dirty="0" smtClean="0">
                <a:cs typeface="Times New Roman" panose="02020603050405020304" pitchFamily="18" charset="0"/>
              </a:rPr>
              <a:t>0</a:t>
            </a:r>
            <a:r>
              <a:rPr lang="en-US" altLang="en-US" sz="7800" b="1" dirty="0" smtClean="0">
                <a:cs typeface="Times New Roman" panose="02020603050405020304" pitchFamily="18" charset="0"/>
              </a:rPr>
              <a:t>, F)</a:t>
            </a:r>
          </a:p>
          <a:p>
            <a:pPr eaLnBrk="1" hangingPunct="1">
              <a:buFontTx/>
              <a:buNone/>
            </a:pPr>
            <a:endParaRPr lang="en-US" altLang="en-US" sz="7800" dirty="0" smtClean="0"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7800" dirty="0" smtClean="0">
                <a:cs typeface="Times New Roman" panose="02020603050405020304" pitchFamily="18" charset="0"/>
              </a:rPr>
              <a:t>	Q	A </a:t>
            </a:r>
            <a:r>
              <a:rPr lang="en-US" altLang="en-US" sz="7800" u="sng" dirty="0" smtClean="0">
                <a:cs typeface="Times New Roman" panose="02020603050405020304" pitchFamily="18" charset="0"/>
              </a:rPr>
              <a:t>finite</a:t>
            </a:r>
            <a:r>
              <a:rPr lang="en-US" altLang="en-US" sz="7800" dirty="0" smtClean="0">
                <a:cs typeface="Times New Roman" panose="02020603050405020304" pitchFamily="18" charset="0"/>
              </a:rPr>
              <a:t> set of states</a:t>
            </a:r>
          </a:p>
          <a:p>
            <a:pPr eaLnBrk="1" hangingPunct="1">
              <a:buFontTx/>
              <a:buNone/>
            </a:pPr>
            <a:r>
              <a:rPr lang="en-US" altLang="en-US" sz="7800" dirty="0" smtClean="0">
                <a:cs typeface="Times New Roman" panose="02020603050405020304" pitchFamily="18" charset="0"/>
              </a:rPr>
              <a:t>	Σ	A </a:t>
            </a:r>
            <a:r>
              <a:rPr lang="en-US" altLang="en-US" sz="7800" u="sng" dirty="0" smtClean="0">
                <a:cs typeface="Times New Roman" panose="02020603050405020304" pitchFamily="18" charset="0"/>
              </a:rPr>
              <a:t>finite</a:t>
            </a:r>
            <a:r>
              <a:rPr lang="en-US" altLang="en-US" sz="7800" dirty="0" smtClean="0">
                <a:cs typeface="Times New Roman" panose="02020603050405020304" pitchFamily="18" charset="0"/>
              </a:rPr>
              <a:t> input alphabet</a:t>
            </a:r>
          </a:p>
          <a:p>
            <a:pPr eaLnBrk="1" hangingPunct="1">
              <a:buFontTx/>
              <a:buNone/>
            </a:pPr>
            <a:r>
              <a:rPr lang="en-US" altLang="en-US" sz="7800" dirty="0" smtClean="0">
                <a:cs typeface="Times New Roman" panose="02020603050405020304" pitchFamily="18" charset="0"/>
              </a:rPr>
              <a:t>	Г	A </a:t>
            </a:r>
            <a:r>
              <a:rPr lang="en-US" altLang="en-US" sz="7800" u="sng" dirty="0" smtClean="0">
                <a:cs typeface="Times New Roman" panose="02020603050405020304" pitchFamily="18" charset="0"/>
              </a:rPr>
              <a:t>finite</a:t>
            </a:r>
            <a:r>
              <a:rPr lang="en-US" altLang="en-US" sz="7800" dirty="0" smtClean="0">
                <a:cs typeface="Times New Roman" panose="02020603050405020304" pitchFamily="18" charset="0"/>
              </a:rPr>
              <a:t> stack alphabet</a:t>
            </a:r>
          </a:p>
          <a:p>
            <a:pPr eaLnBrk="1" hangingPunct="1">
              <a:buFontTx/>
              <a:buNone/>
            </a:pPr>
            <a:r>
              <a:rPr lang="en-US" altLang="en-US" sz="7800" dirty="0" smtClean="0">
                <a:cs typeface="Times New Roman" panose="02020603050405020304" pitchFamily="18" charset="0"/>
              </a:rPr>
              <a:t>	q</a:t>
            </a:r>
            <a:r>
              <a:rPr lang="en-US" altLang="en-US" sz="7800" baseline="-25000" dirty="0" smtClean="0">
                <a:cs typeface="Times New Roman" panose="02020603050405020304" pitchFamily="18" charset="0"/>
              </a:rPr>
              <a:t>0	</a:t>
            </a:r>
            <a:r>
              <a:rPr lang="en-US" altLang="en-US" sz="7800" dirty="0" smtClean="0">
                <a:cs typeface="Times New Roman" panose="02020603050405020304" pitchFamily="18" charset="0"/>
              </a:rPr>
              <a:t>The initial/starting state, q</a:t>
            </a:r>
            <a:r>
              <a:rPr lang="en-US" altLang="en-US" sz="7800" baseline="-25000" dirty="0" smtClean="0">
                <a:cs typeface="Times New Roman" panose="02020603050405020304" pitchFamily="18" charset="0"/>
              </a:rPr>
              <a:t>0</a:t>
            </a:r>
            <a:r>
              <a:rPr lang="en-US" altLang="en-US" sz="7800" dirty="0" smtClean="0">
                <a:cs typeface="Times New Roman" panose="02020603050405020304" pitchFamily="18" charset="0"/>
              </a:rPr>
              <a:t> is in Q</a:t>
            </a:r>
          </a:p>
          <a:p>
            <a:pPr eaLnBrk="1" hangingPunct="1">
              <a:buFontTx/>
              <a:buNone/>
            </a:pPr>
            <a:r>
              <a:rPr lang="en-US" altLang="en-US" sz="7800" dirty="0" smtClean="0">
                <a:cs typeface="Times New Roman" panose="02020603050405020304" pitchFamily="18" charset="0"/>
              </a:rPr>
              <a:t>	z</a:t>
            </a:r>
            <a:r>
              <a:rPr lang="en-US" altLang="en-US" sz="7800" baseline="-25000" dirty="0" smtClean="0">
                <a:cs typeface="Times New Roman" panose="02020603050405020304" pitchFamily="18" charset="0"/>
              </a:rPr>
              <a:t>0</a:t>
            </a:r>
            <a:r>
              <a:rPr lang="en-US" altLang="en-US" sz="7800" dirty="0" smtClean="0">
                <a:cs typeface="Times New Roman" panose="02020603050405020304" pitchFamily="18" charset="0"/>
              </a:rPr>
              <a:t>	A starting stack symbol, </a:t>
            </a:r>
          </a:p>
          <a:p>
            <a:pPr eaLnBrk="1" hangingPunct="1">
              <a:buFontTx/>
              <a:buNone/>
            </a:pPr>
            <a:r>
              <a:rPr lang="en-US" altLang="en-US" sz="7800" dirty="0" smtClean="0">
                <a:cs typeface="Times New Roman" panose="02020603050405020304" pitchFamily="18" charset="0"/>
              </a:rPr>
              <a:t>	F	A set of final/accepting states, which is a subset </a:t>
            </a:r>
            <a:r>
              <a:rPr lang="en-US" altLang="en-US" sz="7800" smtClean="0">
                <a:cs typeface="Times New Roman" panose="02020603050405020304" pitchFamily="18" charset="0"/>
              </a:rPr>
              <a:t>of </a:t>
            </a:r>
            <a:endParaRPr lang="en-US" altLang="en-US" sz="7800" dirty="0" smtClean="0"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7800" dirty="0" smtClean="0">
                <a:cs typeface="Times New Roman" panose="02020603050405020304" pitchFamily="18" charset="0"/>
              </a:rPr>
              <a:t>	δ	A transition function, where</a:t>
            </a:r>
          </a:p>
          <a:p>
            <a:pPr eaLnBrk="1" hangingPunct="1">
              <a:buFontTx/>
              <a:buNone/>
            </a:pPr>
            <a:endParaRPr lang="en-US" altLang="en-US" sz="3600" dirty="0" smtClean="0"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3600" dirty="0" smtClean="0">
                <a:cs typeface="Times New Roman" panose="02020603050405020304" pitchFamily="18" charset="0"/>
              </a:rPr>
              <a:t>	</a:t>
            </a:r>
            <a:r>
              <a:rPr lang="en-US" altLang="en-US" sz="5900" b="1" dirty="0" smtClean="0">
                <a:cs typeface="Times New Roman" panose="02020603050405020304" pitchFamily="18" charset="0"/>
              </a:rPr>
              <a:t> δ: </a:t>
            </a:r>
            <a:r>
              <a:rPr lang="en-US" altLang="en-US" sz="63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Q x (Σ U {ε}) x Г –</a:t>
            </a:r>
            <a:r>
              <a:rPr lang="en-US" altLang="en-US" sz="6300" b="1" baseline="-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&gt;</a:t>
            </a:r>
            <a:r>
              <a:rPr lang="en-US" altLang="en-US" sz="63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Q x Г*</a:t>
            </a:r>
          </a:p>
          <a:p>
            <a:pPr eaLnBrk="1" hangingPunct="1">
              <a:buFontTx/>
              <a:buNone/>
            </a:pPr>
            <a:r>
              <a:rPr lang="en-US" altLang="en-US" sz="5900" b="1" dirty="0" smtClean="0">
                <a:cs typeface="Times New Roman" panose="02020603050405020304" pitchFamily="18" charset="0"/>
              </a:rPr>
              <a:t> 	 δ: </a:t>
            </a:r>
            <a:r>
              <a:rPr lang="en-US" altLang="en-US" sz="63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Q x (Σ U {ε}) x Г –</a:t>
            </a:r>
            <a:r>
              <a:rPr lang="en-US" altLang="en-US" sz="6300" b="1" baseline="-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&gt;</a:t>
            </a:r>
            <a:r>
              <a:rPr lang="en-US" altLang="en-US" sz="63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6300" b="1" dirty="0" smtClean="0">
                <a:solidFill>
                  <a:srgbClr val="FF0000"/>
                </a:solidFill>
              </a:rPr>
              <a:t>2</a:t>
            </a:r>
            <a:r>
              <a:rPr lang="en-US" altLang="en-US" sz="6300" b="1" baseline="30000" dirty="0" smtClean="0">
                <a:solidFill>
                  <a:srgbClr val="FF0000"/>
                </a:solidFill>
              </a:rPr>
              <a:t>Q x Г* </a:t>
            </a:r>
            <a:r>
              <a:rPr lang="en-US" altLang="en-US" sz="6300" b="1" dirty="0" smtClean="0">
                <a:solidFill>
                  <a:srgbClr val="FF0000"/>
                </a:solidFill>
              </a:rPr>
              <a:t> (case of NPDA)</a:t>
            </a:r>
            <a:endParaRPr lang="en-US" altLang="en-US" sz="6300" dirty="0" smtClean="0">
              <a:solidFill>
                <a:srgbClr val="FF0000"/>
              </a:solidFill>
            </a:endParaRPr>
          </a:p>
          <a:p>
            <a:pPr eaLnBrk="1" hangingPunct="1">
              <a:buFontTx/>
              <a:buNone/>
            </a:pPr>
            <a:endParaRPr lang="en-US" altLang="en-US" sz="5900" b="1" dirty="0" smtClean="0"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6720" y="5733168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7396613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C00000"/>
                </a:solidFill>
              </a:rPr>
              <a:t>Model of PDA</a:t>
            </a:r>
          </a:p>
        </p:txBody>
      </p:sp>
      <p:sp>
        <p:nvSpPr>
          <p:cNvPr id="1056" name="Text Box 41"/>
          <p:cNvSpPr txBox="1">
            <a:spLocks noChangeArrowheads="1"/>
          </p:cNvSpPr>
          <p:nvPr/>
        </p:nvSpPr>
        <p:spPr bwMode="auto">
          <a:xfrm>
            <a:off x="1905000" y="1371600"/>
            <a:ext cx="2574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1" dirty="0"/>
              <a:t>Input String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14400" y="1905000"/>
            <a:ext cx="8201025" cy="4343400"/>
            <a:chOff x="914400" y="1905000"/>
            <a:chExt cx="8201025" cy="4343400"/>
          </a:xfrm>
        </p:grpSpPr>
        <p:sp>
          <p:nvSpPr>
            <p:cNvPr id="1029" name="Rectangle 3"/>
            <p:cNvSpPr>
              <a:spLocks noChangeArrowheads="1"/>
            </p:cNvSpPr>
            <p:nvPr/>
          </p:nvSpPr>
          <p:spPr bwMode="auto">
            <a:xfrm>
              <a:off x="1066800" y="3581400"/>
              <a:ext cx="3886200" cy="2667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3" name="Rectangle 18"/>
            <p:cNvSpPr>
              <a:spLocks noChangeArrowheads="1"/>
            </p:cNvSpPr>
            <p:nvPr/>
          </p:nvSpPr>
          <p:spPr bwMode="auto">
            <a:xfrm>
              <a:off x="914400" y="1905000"/>
              <a:ext cx="41910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4" name="Line 19"/>
            <p:cNvSpPr>
              <a:spLocks noChangeShapeType="1"/>
            </p:cNvSpPr>
            <p:nvPr/>
          </p:nvSpPr>
          <p:spPr bwMode="auto">
            <a:xfrm>
              <a:off x="1295400" y="1905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45" name="Line 20"/>
            <p:cNvSpPr>
              <a:spLocks noChangeShapeType="1"/>
            </p:cNvSpPr>
            <p:nvPr/>
          </p:nvSpPr>
          <p:spPr bwMode="auto">
            <a:xfrm>
              <a:off x="1676400" y="1905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46" name="Line 21"/>
            <p:cNvSpPr>
              <a:spLocks noChangeShapeType="1"/>
            </p:cNvSpPr>
            <p:nvPr/>
          </p:nvSpPr>
          <p:spPr bwMode="auto">
            <a:xfrm>
              <a:off x="2057400" y="1905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47" name="Line 22"/>
            <p:cNvSpPr>
              <a:spLocks noChangeShapeType="1"/>
            </p:cNvSpPr>
            <p:nvPr/>
          </p:nvSpPr>
          <p:spPr bwMode="auto">
            <a:xfrm>
              <a:off x="2438400" y="1905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48" name="Line 23"/>
            <p:cNvSpPr>
              <a:spLocks noChangeShapeType="1"/>
            </p:cNvSpPr>
            <p:nvPr/>
          </p:nvSpPr>
          <p:spPr bwMode="auto">
            <a:xfrm>
              <a:off x="2819400" y="1905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49" name="Line 24"/>
            <p:cNvSpPr>
              <a:spLocks noChangeShapeType="1"/>
            </p:cNvSpPr>
            <p:nvPr/>
          </p:nvSpPr>
          <p:spPr bwMode="auto">
            <a:xfrm>
              <a:off x="3200400" y="1905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50" name="Line 25"/>
            <p:cNvSpPr>
              <a:spLocks noChangeShapeType="1"/>
            </p:cNvSpPr>
            <p:nvPr/>
          </p:nvSpPr>
          <p:spPr bwMode="auto">
            <a:xfrm>
              <a:off x="3581400" y="1905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51" name="Line 26"/>
            <p:cNvSpPr>
              <a:spLocks noChangeShapeType="1"/>
            </p:cNvSpPr>
            <p:nvPr/>
          </p:nvSpPr>
          <p:spPr bwMode="auto">
            <a:xfrm>
              <a:off x="3962400" y="1905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52" name="Line 27"/>
            <p:cNvSpPr>
              <a:spLocks noChangeShapeType="1"/>
            </p:cNvSpPr>
            <p:nvPr/>
          </p:nvSpPr>
          <p:spPr bwMode="auto">
            <a:xfrm>
              <a:off x="4343400" y="1905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53" name="Line 28"/>
            <p:cNvSpPr>
              <a:spLocks noChangeShapeType="1"/>
            </p:cNvSpPr>
            <p:nvPr/>
          </p:nvSpPr>
          <p:spPr bwMode="auto">
            <a:xfrm>
              <a:off x="4724400" y="1905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54" name="Line 39"/>
            <p:cNvSpPr>
              <a:spLocks noChangeShapeType="1"/>
            </p:cNvSpPr>
            <p:nvPr/>
          </p:nvSpPr>
          <p:spPr bwMode="auto">
            <a:xfrm>
              <a:off x="2971800" y="2438400"/>
              <a:ext cx="0" cy="1143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55" name="Line 40"/>
            <p:cNvSpPr>
              <a:spLocks noChangeShapeType="1"/>
            </p:cNvSpPr>
            <p:nvPr/>
          </p:nvSpPr>
          <p:spPr bwMode="auto">
            <a:xfrm flipH="1">
              <a:off x="4953000" y="6019800"/>
              <a:ext cx="1752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58" name="Text Box 43"/>
            <p:cNvSpPr txBox="1">
              <a:spLocks noChangeArrowheads="1"/>
            </p:cNvSpPr>
            <p:nvPr/>
          </p:nvSpPr>
          <p:spPr bwMode="auto">
            <a:xfrm>
              <a:off x="1749779" y="4728519"/>
              <a:ext cx="25202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 b="1" dirty="0" smtClean="0"/>
                <a:t>Finite Control</a:t>
              </a:r>
              <a:endParaRPr lang="en-US" altLang="en-US" sz="2800" b="1" dirty="0"/>
            </a:p>
          </p:txBody>
        </p:sp>
        <p:sp>
          <p:nvSpPr>
            <p:cNvPr id="1059" name="Rectangle 9"/>
            <p:cNvSpPr>
              <a:spLocks noChangeArrowheads="1"/>
            </p:cNvSpPr>
            <p:nvPr/>
          </p:nvSpPr>
          <p:spPr bwMode="auto">
            <a:xfrm>
              <a:off x="6707188" y="4381500"/>
              <a:ext cx="838200" cy="1828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60" name="Line 10"/>
            <p:cNvSpPr>
              <a:spLocks noChangeShapeType="1"/>
            </p:cNvSpPr>
            <p:nvPr/>
          </p:nvSpPr>
          <p:spPr bwMode="auto">
            <a:xfrm>
              <a:off x="6707188" y="48387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  <p:sp>
          <p:nvSpPr>
            <p:cNvPr id="1061" name="Line 11"/>
            <p:cNvSpPr>
              <a:spLocks noChangeShapeType="1"/>
            </p:cNvSpPr>
            <p:nvPr/>
          </p:nvSpPr>
          <p:spPr bwMode="auto">
            <a:xfrm>
              <a:off x="6707188" y="52959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62" name="Line 12"/>
            <p:cNvSpPr>
              <a:spLocks noChangeShapeType="1"/>
            </p:cNvSpPr>
            <p:nvPr/>
          </p:nvSpPr>
          <p:spPr bwMode="auto">
            <a:xfrm>
              <a:off x="6707188" y="57531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1063" name="Text Box 13"/>
            <p:cNvSpPr txBox="1">
              <a:spLocks noChangeArrowheads="1"/>
            </p:cNvSpPr>
            <p:nvPr/>
          </p:nvSpPr>
          <p:spPr bwMode="auto">
            <a:xfrm>
              <a:off x="6669088" y="3767138"/>
              <a:ext cx="114486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 b="1" dirty="0"/>
                <a:t>Stack</a:t>
              </a:r>
            </a:p>
          </p:txBody>
        </p:sp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6999288" y="5861050"/>
            <a:ext cx="254000" cy="203200"/>
          </p:xfrm>
          <a:graphic>
            <a:graphicData uri="http://schemas.openxmlformats.org/presentationml/2006/ole">
              <p:oleObj spid="_x0000_s276594" name="Equation" r:id="rId3" imgW="253780" imgH="203024" progId="">
                <p:embed/>
              </p:oleObj>
            </a:graphicData>
          </a:graphic>
        </p:graphicFrame>
        <p:sp>
          <p:nvSpPr>
            <p:cNvPr id="1064" name="Line 21"/>
            <p:cNvSpPr>
              <a:spLocks noChangeShapeType="1"/>
            </p:cNvSpPr>
            <p:nvPr/>
          </p:nvSpPr>
          <p:spPr bwMode="auto">
            <a:xfrm flipH="1">
              <a:off x="7545388" y="59055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sp>
          <p:nvSpPr>
            <p:cNvPr id="1065" name="Text Box 22"/>
            <p:cNvSpPr txBox="1">
              <a:spLocks noChangeArrowheads="1"/>
            </p:cNvSpPr>
            <p:nvPr/>
          </p:nvSpPr>
          <p:spPr bwMode="auto">
            <a:xfrm>
              <a:off x="8307388" y="5600700"/>
              <a:ext cx="808037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top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075909" y="3106638"/>
            <a:ext cx="21636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 smtClean="0"/>
              <a:t>R-Head</a:t>
            </a:r>
            <a:endParaRPr lang="en-IN" sz="2100" dirty="0"/>
          </a:p>
        </p:txBody>
      </p:sp>
      <p:sp>
        <p:nvSpPr>
          <p:cNvPr id="30" name="TextBox 29"/>
          <p:cNvSpPr txBox="1"/>
          <p:nvPr/>
        </p:nvSpPr>
        <p:spPr>
          <a:xfrm>
            <a:off x="5076056" y="5593318"/>
            <a:ext cx="21636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 smtClean="0"/>
              <a:t>R/W  -Head</a:t>
            </a:r>
            <a:endParaRPr lang="en-IN" sz="21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2158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500" smtClean="0"/>
              <a:t>The States</a:t>
            </a:r>
          </a:p>
        </p:txBody>
      </p:sp>
      <p:sp>
        <p:nvSpPr>
          <p:cNvPr id="1032" name="Oval 3"/>
          <p:cNvSpPr>
            <a:spLocks noChangeArrowheads="1"/>
          </p:cNvSpPr>
          <p:nvPr/>
        </p:nvSpPr>
        <p:spPr bwMode="auto">
          <a:xfrm>
            <a:off x="3124200" y="3886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3" name="Oval 4"/>
          <p:cNvSpPr>
            <a:spLocks noChangeArrowheads="1"/>
          </p:cNvSpPr>
          <p:nvPr/>
        </p:nvSpPr>
        <p:spPr bwMode="auto">
          <a:xfrm>
            <a:off x="5943600" y="3886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" name="Line 5"/>
          <p:cNvSpPr>
            <a:spLocks noChangeShapeType="1"/>
          </p:cNvSpPr>
          <p:nvPr/>
        </p:nvSpPr>
        <p:spPr bwMode="auto">
          <a:xfrm>
            <a:off x="3810000" y="42672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276600" y="4038600"/>
          <a:ext cx="381000" cy="457200"/>
        </p:xfrm>
        <a:graphic>
          <a:graphicData uri="http://schemas.openxmlformats.org/presentationml/2006/ole">
            <p:oleObj spid="_x0000_s253410" name="Equation" r:id="rId3" imgW="381000" imgH="457200" progId="Equation.3">
              <p:embed/>
            </p:oleObj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6070600" y="4038600"/>
          <a:ext cx="431800" cy="457200"/>
        </p:xfrm>
        <a:graphic>
          <a:graphicData uri="http://schemas.openxmlformats.org/presentationml/2006/ole">
            <p:oleObj spid="_x0000_s253411" name="Equation" r:id="rId4" imgW="431800" imgH="457200" progId="Equation.3">
              <p:embed/>
            </p:oleObj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3962400" y="3810000"/>
          <a:ext cx="1663700" cy="444500"/>
        </p:xfrm>
        <a:graphic>
          <a:graphicData uri="http://schemas.openxmlformats.org/presentationml/2006/ole">
            <p:oleObj spid="_x0000_s253412" name="Equation" r:id="rId5" imgW="1663700" imgH="444500" progId="Equation.3">
              <p:embed/>
            </p:oleObj>
          </a:graphicData>
        </a:graphic>
      </p:graphicFrame>
      <p:sp>
        <p:nvSpPr>
          <p:cNvPr id="1035" name="Line 9"/>
          <p:cNvSpPr>
            <a:spLocks noChangeShapeType="1"/>
          </p:cNvSpPr>
          <p:nvPr/>
        </p:nvSpPr>
        <p:spPr bwMode="auto">
          <a:xfrm>
            <a:off x="2971800" y="2819400"/>
            <a:ext cx="990600" cy="990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1036" name="Text Box 10"/>
          <p:cNvSpPr txBox="1">
            <a:spLocks noChangeArrowheads="1"/>
          </p:cNvSpPr>
          <p:nvPr/>
        </p:nvSpPr>
        <p:spPr bwMode="auto">
          <a:xfrm>
            <a:off x="1752600" y="1447800"/>
            <a:ext cx="1476375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Input</a:t>
            </a:r>
          </a:p>
          <a:p>
            <a:pPr eaLnBrk="1" hangingPunct="1"/>
            <a:r>
              <a:rPr lang="en-US" altLang="en-US"/>
              <a:t>symbol</a:t>
            </a:r>
          </a:p>
        </p:txBody>
      </p:sp>
      <p:sp>
        <p:nvSpPr>
          <p:cNvPr id="1037" name="Line 11"/>
          <p:cNvSpPr>
            <a:spLocks noChangeShapeType="1"/>
          </p:cNvSpPr>
          <p:nvPr/>
        </p:nvSpPr>
        <p:spPr bwMode="auto">
          <a:xfrm flipH="1">
            <a:off x="4648200" y="2819400"/>
            <a:ext cx="0" cy="838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1038" name="Text Box 12"/>
          <p:cNvSpPr txBox="1">
            <a:spLocks noChangeArrowheads="1"/>
          </p:cNvSpPr>
          <p:nvPr/>
        </p:nvSpPr>
        <p:spPr bwMode="auto">
          <a:xfrm>
            <a:off x="4191000" y="1371600"/>
            <a:ext cx="1476375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Pop</a:t>
            </a:r>
          </a:p>
          <a:p>
            <a:pPr eaLnBrk="1" hangingPunct="1"/>
            <a:r>
              <a:rPr lang="en-US" altLang="en-US"/>
              <a:t>symbol</a:t>
            </a:r>
          </a:p>
        </p:txBody>
      </p:sp>
      <p:sp>
        <p:nvSpPr>
          <p:cNvPr id="1039" name="Text Box 13"/>
          <p:cNvSpPr txBox="1">
            <a:spLocks noChangeArrowheads="1"/>
          </p:cNvSpPr>
          <p:nvPr/>
        </p:nvSpPr>
        <p:spPr bwMode="auto">
          <a:xfrm>
            <a:off x="6629400" y="1447800"/>
            <a:ext cx="1476375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Push</a:t>
            </a:r>
          </a:p>
          <a:p>
            <a:pPr eaLnBrk="1" hangingPunct="1"/>
            <a:r>
              <a:rPr lang="en-US" altLang="en-US"/>
              <a:t>symbol</a:t>
            </a:r>
          </a:p>
        </p:txBody>
      </p:sp>
      <p:sp>
        <p:nvSpPr>
          <p:cNvPr id="1040" name="Line 14"/>
          <p:cNvSpPr>
            <a:spLocks noChangeShapeType="1"/>
          </p:cNvSpPr>
          <p:nvPr/>
        </p:nvSpPr>
        <p:spPr bwMode="auto">
          <a:xfrm flipH="1">
            <a:off x="5638800" y="2819400"/>
            <a:ext cx="1066800" cy="990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3962400" y="4343400"/>
          <a:ext cx="1812925" cy="568325"/>
        </p:xfrm>
        <a:graphic>
          <a:graphicData uri="http://schemas.openxmlformats.org/presentationml/2006/ole">
            <p:oleObj spid="_x0000_s253413" name="Equation" r:id="rId6" imgW="647419" imgH="203112" progId="">
              <p:embed/>
            </p:oleObj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9077091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TextBox 2"/>
          <p:cNvSpPr txBox="1">
            <a:spLocks noChangeArrowheads="1"/>
          </p:cNvSpPr>
          <p:nvPr/>
        </p:nvSpPr>
        <p:spPr bwMode="auto">
          <a:xfrm>
            <a:off x="914400" y="304800"/>
            <a:ext cx="754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 b="1">
                <a:solidFill>
                  <a:srgbClr val="C00000"/>
                </a:solidFill>
              </a:rPr>
              <a:t>State Representation &amp; Execution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590800" y="2743200"/>
          <a:ext cx="503238" cy="628650"/>
        </p:xfrm>
        <a:graphic>
          <a:graphicData uri="http://schemas.openxmlformats.org/presentationml/2006/ole">
            <p:oleObj spid="_x0000_s254434" name="Equation" r:id="rId3" imgW="152334" imgH="190417" progId="Equation.3">
              <p:embed/>
            </p:oleObj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5181600" y="2895600"/>
          <a:ext cx="461963" cy="503238"/>
        </p:xfrm>
        <a:graphic>
          <a:graphicData uri="http://schemas.openxmlformats.org/presentationml/2006/ole">
            <p:oleObj spid="_x0000_s254435" name="Equation" r:id="rId4" imgW="139639" imgH="152334" progId="Equation.3">
              <p:embed/>
            </p:oleObj>
          </a:graphicData>
        </a:graphic>
      </p:graphicFrame>
      <p:sp>
        <p:nvSpPr>
          <p:cNvPr id="2056" name="Oval 2"/>
          <p:cNvSpPr>
            <a:spLocks noChangeArrowheads="1"/>
          </p:cNvSpPr>
          <p:nvPr/>
        </p:nvSpPr>
        <p:spPr bwMode="auto">
          <a:xfrm>
            <a:off x="2514600" y="2743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57" name="Oval 2"/>
          <p:cNvSpPr>
            <a:spLocks noChangeArrowheads="1"/>
          </p:cNvSpPr>
          <p:nvPr/>
        </p:nvSpPr>
        <p:spPr bwMode="auto">
          <a:xfrm>
            <a:off x="51054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2963863" y="2414588"/>
          <a:ext cx="1990725" cy="461962"/>
        </p:xfrm>
        <a:graphic>
          <a:graphicData uri="http://schemas.openxmlformats.org/presentationml/2006/ole">
            <p:oleObj spid="_x0000_s254436" name="Equation" r:id="rId5" imgW="710891" imgH="165028" progId="">
              <p:embed/>
            </p:oleObj>
          </a:graphicData>
        </a:graphic>
      </p:graphicFrame>
      <p:sp>
        <p:nvSpPr>
          <p:cNvPr id="2058" name="Line 15"/>
          <p:cNvSpPr>
            <a:spLocks noChangeShapeType="1"/>
          </p:cNvSpPr>
          <p:nvPr/>
        </p:nvSpPr>
        <p:spPr bwMode="auto">
          <a:xfrm>
            <a:off x="3200400" y="31242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3200400" y="1905000"/>
          <a:ext cx="1671638" cy="568325"/>
        </p:xfrm>
        <a:graphic>
          <a:graphicData uri="http://schemas.openxmlformats.org/presentationml/2006/ole">
            <p:oleObj spid="_x0000_s254437" name="Equation" r:id="rId6" imgW="596641" imgH="203112" progId="">
              <p:embed/>
            </p:oleObj>
          </a:graphicData>
        </a:graphic>
      </p:graphicFrame>
      <p:sp>
        <p:nvSpPr>
          <p:cNvPr id="2059" name="Line 21"/>
          <p:cNvSpPr>
            <a:spLocks noChangeShapeType="1"/>
          </p:cNvSpPr>
          <p:nvPr/>
        </p:nvSpPr>
        <p:spPr bwMode="auto">
          <a:xfrm>
            <a:off x="1676400" y="3200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sp>
        <p:nvSpPr>
          <p:cNvPr id="2060" name="Oval 23"/>
          <p:cNvSpPr>
            <a:spLocks noChangeArrowheads="1"/>
          </p:cNvSpPr>
          <p:nvPr/>
        </p:nvSpPr>
        <p:spPr bwMode="auto">
          <a:xfrm>
            <a:off x="4972050" y="2667000"/>
            <a:ext cx="11430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46720" y="567649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6577227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Oval 2"/>
          <p:cNvSpPr>
            <a:spLocks noChangeArrowheads="1"/>
          </p:cNvSpPr>
          <p:nvPr/>
        </p:nvSpPr>
        <p:spPr bwMode="auto">
          <a:xfrm>
            <a:off x="2895600" y="609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0" name="Oval 3"/>
          <p:cNvSpPr>
            <a:spLocks noChangeArrowheads="1"/>
          </p:cNvSpPr>
          <p:nvPr/>
        </p:nvSpPr>
        <p:spPr bwMode="auto">
          <a:xfrm>
            <a:off x="5715000" y="609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1" name="Line 4"/>
          <p:cNvSpPr>
            <a:spLocks noChangeShapeType="1"/>
          </p:cNvSpPr>
          <p:nvPr/>
        </p:nvSpPr>
        <p:spPr bwMode="auto">
          <a:xfrm>
            <a:off x="3581400" y="9906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3048000" y="762000"/>
          <a:ext cx="381000" cy="457200"/>
        </p:xfrm>
        <a:graphic>
          <a:graphicData uri="http://schemas.openxmlformats.org/presentationml/2006/ole">
            <p:oleObj spid="_x0000_s309906" name="Equation" r:id="rId3" imgW="381000" imgH="457200" progId="Equation.3">
              <p:embed/>
            </p:oleObj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5842000" y="762000"/>
          <a:ext cx="431800" cy="457200"/>
        </p:xfrm>
        <a:graphic>
          <a:graphicData uri="http://schemas.openxmlformats.org/presentationml/2006/ole">
            <p:oleObj spid="_x0000_s309907" name="Equation" r:id="rId4" imgW="431800" imgH="457200" progId="Equation.3">
              <p:embed/>
            </p:oleObj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3810000" y="457200"/>
          <a:ext cx="1663700" cy="444500"/>
        </p:xfrm>
        <a:graphic>
          <a:graphicData uri="http://schemas.openxmlformats.org/presentationml/2006/ole">
            <p:oleObj spid="_x0000_s309908" name="Equation" r:id="rId5" imgW="1663700" imgH="444500" progId="Equation.3">
              <p:embed/>
            </p:oleObj>
          </a:graphicData>
        </a:graphic>
      </p:graphicFrame>
      <p:sp>
        <p:nvSpPr>
          <p:cNvPr id="3092" name="Rectangle 8"/>
          <p:cNvSpPr>
            <a:spLocks noChangeArrowheads="1"/>
          </p:cNvSpPr>
          <p:nvPr/>
        </p:nvSpPr>
        <p:spPr bwMode="auto">
          <a:xfrm>
            <a:off x="931863" y="2743200"/>
            <a:ext cx="2819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3" name="Line 9"/>
          <p:cNvSpPr>
            <a:spLocks noChangeShapeType="1"/>
          </p:cNvSpPr>
          <p:nvPr/>
        </p:nvSpPr>
        <p:spPr bwMode="auto">
          <a:xfrm>
            <a:off x="2074863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3094" name="Line 10"/>
          <p:cNvSpPr>
            <a:spLocks noChangeShapeType="1"/>
          </p:cNvSpPr>
          <p:nvPr/>
        </p:nvSpPr>
        <p:spPr bwMode="auto">
          <a:xfrm>
            <a:off x="2608263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3095" name="Rectangle 11"/>
          <p:cNvSpPr>
            <a:spLocks noChangeArrowheads="1"/>
          </p:cNvSpPr>
          <p:nvPr/>
        </p:nvSpPr>
        <p:spPr bwMode="auto">
          <a:xfrm>
            <a:off x="838200" y="4648200"/>
            <a:ext cx="8382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6" name="Line 12"/>
          <p:cNvSpPr>
            <a:spLocks noChangeShapeType="1"/>
          </p:cNvSpPr>
          <p:nvPr/>
        </p:nvSpPr>
        <p:spPr bwMode="auto">
          <a:xfrm>
            <a:off x="838200" y="5181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2227263" y="2971800"/>
          <a:ext cx="254000" cy="254000"/>
        </p:xfrm>
        <a:graphic>
          <a:graphicData uri="http://schemas.openxmlformats.org/presentationml/2006/ole">
            <p:oleObj spid="_x0000_s309909" name="Equation" r:id="rId6" imgW="254000" imgH="254000" progId="Equation.3">
              <p:embed/>
            </p:oleObj>
          </a:graphicData>
        </a:graphic>
      </p:graphicFrame>
      <p:sp>
        <p:nvSpPr>
          <p:cNvPr id="3097" name="Line 14"/>
          <p:cNvSpPr>
            <a:spLocks noChangeShapeType="1"/>
          </p:cNvSpPr>
          <p:nvPr/>
        </p:nvSpPr>
        <p:spPr bwMode="auto">
          <a:xfrm>
            <a:off x="23622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1223963" y="3036888"/>
          <a:ext cx="419100" cy="112712"/>
        </p:xfrm>
        <a:graphic>
          <a:graphicData uri="http://schemas.openxmlformats.org/presentationml/2006/ole">
            <p:oleObj spid="_x0000_s309910" name="Equation" r:id="rId7" imgW="418918" imgH="114250" progId="Equation.3">
              <p:embed/>
            </p:oleObj>
          </a:graphicData>
        </a:graphic>
      </p:graphicFrame>
      <p:graphicFrame>
        <p:nvGraphicFramePr>
          <p:cNvPr id="3079" name="Object 7"/>
          <p:cNvGraphicFramePr>
            <a:graphicFrameLocks noChangeAspect="1"/>
          </p:cNvGraphicFramePr>
          <p:nvPr/>
        </p:nvGraphicFramePr>
        <p:xfrm>
          <a:off x="3052763" y="3036888"/>
          <a:ext cx="419100" cy="112712"/>
        </p:xfrm>
        <a:graphic>
          <a:graphicData uri="http://schemas.openxmlformats.org/presentationml/2006/ole">
            <p:oleObj spid="_x0000_s309911" name="Equation" r:id="rId8" imgW="418918" imgH="114250" progId="Equation.3">
              <p:embed/>
            </p:oleObj>
          </a:graphicData>
        </a:graphic>
      </p:graphicFrame>
      <p:graphicFrame>
        <p:nvGraphicFramePr>
          <p:cNvPr id="3080" name="Object 8"/>
          <p:cNvGraphicFramePr>
            <a:graphicFrameLocks noChangeAspect="1"/>
          </p:cNvGraphicFramePr>
          <p:nvPr/>
        </p:nvGraphicFramePr>
        <p:xfrm>
          <a:off x="1143000" y="4724400"/>
          <a:ext cx="254000" cy="355600"/>
        </p:xfrm>
        <a:graphic>
          <a:graphicData uri="http://schemas.openxmlformats.org/presentationml/2006/ole">
            <p:oleObj spid="_x0000_s309912" name="Equation" r:id="rId9" imgW="254000" imgH="355600" progId="Equation.3">
              <p:embed/>
            </p:oleObj>
          </a:graphicData>
        </a:graphic>
      </p:graphicFrame>
      <p:sp>
        <p:nvSpPr>
          <p:cNvPr id="3098" name="Line 18"/>
          <p:cNvSpPr>
            <a:spLocks noChangeShapeType="1"/>
          </p:cNvSpPr>
          <p:nvPr/>
        </p:nvSpPr>
        <p:spPr bwMode="auto">
          <a:xfrm flipH="1">
            <a:off x="1676400" y="4953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3099" name="Text Box 19"/>
          <p:cNvSpPr txBox="1">
            <a:spLocks noChangeArrowheads="1"/>
          </p:cNvSpPr>
          <p:nvPr/>
        </p:nvSpPr>
        <p:spPr bwMode="auto">
          <a:xfrm>
            <a:off x="2286000" y="4724400"/>
            <a:ext cx="8080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top</a:t>
            </a:r>
          </a:p>
        </p:txBody>
      </p:sp>
      <p:sp>
        <p:nvSpPr>
          <p:cNvPr id="3100" name="Text Box 20"/>
          <p:cNvSpPr txBox="1">
            <a:spLocks noChangeArrowheads="1"/>
          </p:cNvSpPr>
          <p:nvPr/>
        </p:nvSpPr>
        <p:spPr bwMode="auto">
          <a:xfrm>
            <a:off x="1905000" y="1676400"/>
            <a:ext cx="11318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input</a:t>
            </a:r>
          </a:p>
        </p:txBody>
      </p:sp>
      <p:sp>
        <p:nvSpPr>
          <p:cNvPr id="3101" name="Text Box 21"/>
          <p:cNvSpPr txBox="1">
            <a:spLocks noChangeArrowheads="1"/>
          </p:cNvSpPr>
          <p:nvPr/>
        </p:nvSpPr>
        <p:spPr bwMode="auto">
          <a:xfrm>
            <a:off x="685800" y="4038600"/>
            <a:ext cx="12112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stack</a:t>
            </a:r>
          </a:p>
        </p:txBody>
      </p:sp>
      <p:sp>
        <p:nvSpPr>
          <p:cNvPr id="3102" name="AutoShape 29"/>
          <p:cNvSpPr>
            <a:spLocks noChangeArrowheads="1"/>
          </p:cNvSpPr>
          <p:nvPr/>
        </p:nvSpPr>
        <p:spPr bwMode="auto">
          <a:xfrm>
            <a:off x="3735388" y="4810125"/>
            <a:ext cx="1847850" cy="1077913"/>
          </a:xfrm>
          <a:prstGeom prst="rightArrow">
            <a:avLst>
              <a:gd name="adj1" fmla="val 50000"/>
              <a:gd name="adj2" fmla="val 4285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0000"/>
                </a:solidFill>
              </a:rPr>
              <a:t>Replace</a:t>
            </a:r>
          </a:p>
        </p:txBody>
      </p:sp>
      <p:sp>
        <p:nvSpPr>
          <p:cNvPr id="3103" name="Line 30"/>
          <p:cNvSpPr>
            <a:spLocks noChangeShapeType="1"/>
          </p:cNvSpPr>
          <p:nvPr/>
        </p:nvSpPr>
        <p:spPr bwMode="auto">
          <a:xfrm>
            <a:off x="838200" y="5715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3104" name="Line 31"/>
          <p:cNvSpPr>
            <a:spLocks noChangeShapeType="1"/>
          </p:cNvSpPr>
          <p:nvPr/>
        </p:nvSpPr>
        <p:spPr bwMode="auto">
          <a:xfrm>
            <a:off x="838200" y="6172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3081" name="Object 12"/>
          <p:cNvGraphicFramePr>
            <a:graphicFrameLocks noChangeAspect="1"/>
          </p:cNvGraphicFramePr>
          <p:nvPr/>
        </p:nvGraphicFramePr>
        <p:xfrm>
          <a:off x="1143000" y="5791200"/>
          <a:ext cx="215900" cy="254000"/>
        </p:xfrm>
        <a:graphic>
          <a:graphicData uri="http://schemas.openxmlformats.org/presentationml/2006/ole">
            <p:oleObj spid="_x0000_s309913" name="Equation" r:id="rId10" imgW="215900" imgH="254000" progId="Equation.3">
              <p:embed/>
            </p:oleObj>
          </a:graphicData>
        </a:graphic>
      </p:graphicFrame>
      <p:graphicFrame>
        <p:nvGraphicFramePr>
          <p:cNvPr id="3082" name="Object 13"/>
          <p:cNvGraphicFramePr>
            <a:graphicFrameLocks noChangeAspect="1"/>
          </p:cNvGraphicFramePr>
          <p:nvPr/>
        </p:nvGraphicFramePr>
        <p:xfrm>
          <a:off x="1143000" y="5257800"/>
          <a:ext cx="254000" cy="355600"/>
        </p:xfrm>
        <a:graphic>
          <a:graphicData uri="http://schemas.openxmlformats.org/presentationml/2006/ole">
            <p:oleObj spid="_x0000_s309914" name="Equation" r:id="rId11" imgW="254000" imgH="355600" progId="Equation.3">
              <p:embed/>
            </p:oleObj>
          </a:graphicData>
        </a:graphic>
      </p:graphicFrame>
      <p:graphicFrame>
        <p:nvGraphicFramePr>
          <p:cNvPr id="3083" name="Object 14"/>
          <p:cNvGraphicFramePr>
            <a:graphicFrameLocks noChangeAspect="1"/>
          </p:cNvGraphicFramePr>
          <p:nvPr/>
        </p:nvGraphicFramePr>
        <p:xfrm>
          <a:off x="1143000" y="6172200"/>
          <a:ext cx="239713" cy="430213"/>
        </p:xfrm>
        <a:graphic>
          <a:graphicData uri="http://schemas.openxmlformats.org/presentationml/2006/ole">
            <p:oleObj spid="_x0000_s309915" name="Equation" r:id="rId12" imgW="241195" imgH="431613" progId="Equation.3">
              <p:embed/>
            </p:oleObj>
          </a:graphicData>
        </a:graphic>
      </p:graphicFrame>
      <p:sp>
        <p:nvSpPr>
          <p:cNvPr id="4129" name="Rectangle 35"/>
          <p:cNvSpPr>
            <a:spLocks noChangeArrowheads="1"/>
          </p:cNvSpPr>
          <p:nvPr/>
        </p:nvSpPr>
        <p:spPr bwMode="auto">
          <a:xfrm>
            <a:off x="6248400" y="4648200"/>
            <a:ext cx="8382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30" name="Line 36"/>
          <p:cNvSpPr>
            <a:spLocks noChangeShapeType="1"/>
          </p:cNvSpPr>
          <p:nvPr/>
        </p:nvSpPr>
        <p:spPr bwMode="auto">
          <a:xfrm>
            <a:off x="6248400" y="5181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4131" name="Line 37"/>
          <p:cNvSpPr>
            <a:spLocks noChangeShapeType="1"/>
          </p:cNvSpPr>
          <p:nvPr/>
        </p:nvSpPr>
        <p:spPr bwMode="auto">
          <a:xfrm>
            <a:off x="6248400" y="5715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4132" name="Line 38"/>
          <p:cNvSpPr>
            <a:spLocks noChangeShapeType="1"/>
          </p:cNvSpPr>
          <p:nvPr/>
        </p:nvSpPr>
        <p:spPr bwMode="auto">
          <a:xfrm>
            <a:off x="6248400" y="6172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4108" name="Object 15"/>
          <p:cNvGraphicFramePr>
            <a:graphicFrameLocks noChangeAspect="1"/>
          </p:cNvGraphicFramePr>
          <p:nvPr/>
        </p:nvGraphicFramePr>
        <p:xfrm>
          <a:off x="6553200" y="5791200"/>
          <a:ext cx="215900" cy="254000"/>
        </p:xfrm>
        <a:graphic>
          <a:graphicData uri="http://schemas.openxmlformats.org/presentationml/2006/ole">
            <p:oleObj spid="_x0000_s309916" name="Equation" r:id="rId13" imgW="215900" imgH="254000" progId="Equation.3">
              <p:embed/>
            </p:oleObj>
          </a:graphicData>
        </a:graphic>
      </p:graphicFrame>
      <p:graphicFrame>
        <p:nvGraphicFramePr>
          <p:cNvPr id="4109" name="Object 16"/>
          <p:cNvGraphicFramePr>
            <a:graphicFrameLocks noChangeAspect="1"/>
          </p:cNvGraphicFramePr>
          <p:nvPr/>
        </p:nvGraphicFramePr>
        <p:xfrm>
          <a:off x="6553200" y="5257800"/>
          <a:ext cx="254000" cy="355600"/>
        </p:xfrm>
        <a:graphic>
          <a:graphicData uri="http://schemas.openxmlformats.org/presentationml/2006/ole">
            <p:oleObj spid="_x0000_s309917" name="Equation" r:id="rId14" imgW="254000" imgH="355600" progId="Equation.3">
              <p:embed/>
            </p:oleObj>
          </a:graphicData>
        </a:graphic>
      </p:graphicFrame>
      <p:graphicFrame>
        <p:nvGraphicFramePr>
          <p:cNvPr id="4110" name="Object 17"/>
          <p:cNvGraphicFramePr>
            <a:graphicFrameLocks noChangeAspect="1"/>
          </p:cNvGraphicFramePr>
          <p:nvPr/>
        </p:nvGraphicFramePr>
        <p:xfrm>
          <a:off x="6553200" y="6172200"/>
          <a:ext cx="239713" cy="430213"/>
        </p:xfrm>
        <a:graphic>
          <a:graphicData uri="http://schemas.openxmlformats.org/presentationml/2006/ole">
            <p:oleObj spid="_x0000_s309918" name="Equation" r:id="rId15" imgW="241195" imgH="431613" progId="Equation.3">
              <p:embed/>
            </p:oleObj>
          </a:graphicData>
        </a:graphic>
      </p:graphicFrame>
      <p:graphicFrame>
        <p:nvGraphicFramePr>
          <p:cNvPr id="4111" name="Object 18"/>
          <p:cNvGraphicFramePr>
            <a:graphicFrameLocks noChangeAspect="1"/>
          </p:cNvGraphicFramePr>
          <p:nvPr/>
        </p:nvGraphicFramePr>
        <p:xfrm>
          <a:off x="6553200" y="4800600"/>
          <a:ext cx="239713" cy="279400"/>
        </p:xfrm>
        <a:graphic>
          <a:graphicData uri="http://schemas.openxmlformats.org/presentationml/2006/ole">
            <p:oleObj spid="_x0000_s309919" name="Equation" r:id="rId16" imgW="241195" imgH="279279" progId="Equation.3">
              <p:embed/>
            </p:oleObj>
          </a:graphicData>
        </a:graphic>
      </p:graphicFrame>
      <p:sp>
        <p:nvSpPr>
          <p:cNvPr id="4133" name="Line 43"/>
          <p:cNvSpPr>
            <a:spLocks noChangeShapeType="1"/>
          </p:cNvSpPr>
          <p:nvPr/>
        </p:nvSpPr>
        <p:spPr bwMode="auto">
          <a:xfrm flipH="1">
            <a:off x="7086600" y="48768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3711760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4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4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10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9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Oval 2"/>
          <p:cNvSpPr>
            <a:spLocks noChangeArrowheads="1"/>
          </p:cNvSpPr>
          <p:nvPr/>
        </p:nvSpPr>
        <p:spPr bwMode="auto">
          <a:xfrm>
            <a:off x="2895600" y="609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5" name="Oval 3"/>
          <p:cNvSpPr>
            <a:spLocks noChangeArrowheads="1"/>
          </p:cNvSpPr>
          <p:nvPr/>
        </p:nvSpPr>
        <p:spPr bwMode="auto">
          <a:xfrm>
            <a:off x="5715000" y="609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6" name="Line 4"/>
          <p:cNvSpPr>
            <a:spLocks noChangeShapeType="1"/>
          </p:cNvSpPr>
          <p:nvPr/>
        </p:nvSpPr>
        <p:spPr bwMode="auto">
          <a:xfrm>
            <a:off x="3581400" y="9906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3048000" y="762000"/>
          <a:ext cx="381000" cy="457200"/>
        </p:xfrm>
        <a:graphic>
          <a:graphicData uri="http://schemas.openxmlformats.org/presentationml/2006/ole">
            <p:oleObj spid="_x0000_s309002" name="Equation" r:id="rId3" imgW="381000" imgH="457200" progId="Equation.3">
              <p:embed/>
            </p:oleObj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5842000" y="762000"/>
          <a:ext cx="431800" cy="457200"/>
        </p:xfrm>
        <a:graphic>
          <a:graphicData uri="http://schemas.openxmlformats.org/presentationml/2006/ole">
            <p:oleObj spid="_x0000_s309003" name="Equation" r:id="rId4" imgW="431800" imgH="457200" progId="Equation.3">
              <p:embed/>
            </p:oleObj>
          </a:graphicData>
        </a:graphic>
      </p:graphicFrame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4116388" y="552450"/>
          <a:ext cx="1293812" cy="354013"/>
        </p:xfrm>
        <a:graphic>
          <a:graphicData uri="http://schemas.openxmlformats.org/presentationml/2006/ole">
            <p:oleObj spid="_x0000_s309004" name="Equation" r:id="rId5" imgW="875920" imgH="253890" progId="">
              <p:embed/>
            </p:oleObj>
          </a:graphicData>
        </a:graphic>
      </p:graphicFrame>
      <p:sp>
        <p:nvSpPr>
          <p:cNvPr id="4117" name="Rectangle 8"/>
          <p:cNvSpPr>
            <a:spLocks noChangeArrowheads="1"/>
          </p:cNvSpPr>
          <p:nvPr/>
        </p:nvSpPr>
        <p:spPr bwMode="auto">
          <a:xfrm>
            <a:off x="1406525" y="2743200"/>
            <a:ext cx="2819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8" name="Line 9"/>
          <p:cNvSpPr>
            <a:spLocks noChangeShapeType="1"/>
          </p:cNvSpPr>
          <p:nvPr/>
        </p:nvSpPr>
        <p:spPr bwMode="auto">
          <a:xfrm>
            <a:off x="2549525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4119" name="Line 10"/>
          <p:cNvSpPr>
            <a:spLocks noChangeShapeType="1"/>
          </p:cNvSpPr>
          <p:nvPr/>
        </p:nvSpPr>
        <p:spPr bwMode="auto">
          <a:xfrm>
            <a:off x="3082925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2701925" y="2971800"/>
          <a:ext cx="254000" cy="254000"/>
        </p:xfrm>
        <a:graphic>
          <a:graphicData uri="http://schemas.openxmlformats.org/presentationml/2006/ole">
            <p:oleObj spid="_x0000_s309005" name="Equation" r:id="rId6" imgW="254000" imgH="254000" progId="Equation.3">
              <p:embed/>
            </p:oleObj>
          </a:graphicData>
        </a:graphic>
      </p:graphicFrame>
      <p:sp>
        <p:nvSpPr>
          <p:cNvPr id="4120" name="Line 12"/>
          <p:cNvSpPr>
            <a:spLocks noChangeShapeType="1"/>
          </p:cNvSpPr>
          <p:nvPr/>
        </p:nvSpPr>
        <p:spPr bwMode="auto">
          <a:xfrm>
            <a:off x="28194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graphicFrame>
        <p:nvGraphicFramePr>
          <p:cNvPr id="4102" name="Object 6"/>
          <p:cNvGraphicFramePr>
            <a:graphicFrameLocks noChangeAspect="1"/>
          </p:cNvGraphicFramePr>
          <p:nvPr/>
        </p:nvGraphicFramePr>
        <p:xfrm>
          <a:off x="1698625" y="3036888"/>
          <a:ext cx="419100" cy="112712"/>
        </p:xfrm>
        <a:graphic>
          <a:graphicData uri="http://schemas.openxmlformats.org/presentationml/2006/ole">
            <p:oleObj spid="_x0000_s309006" name="Equation" r:id="rId7" imgW="418918" imgH="114250" progId="Equation.3">
              <p:embed/>
            </p:oleObj>
          </a:graphicData>
        </a:graphic>
      </p:graphicFrame>
      <p:graphicFrame>
        <p:nvGraphicFramePr>
          <p:cNvPr id="4103" name="Object 7"/>
          <p:cNvGraphicFramePr>
            <a:graphicFrameLocks noChangeAspect="1"/>
          </p:cNvGraphicFramePr>
          <p:nvPr/>
        </p:nvGraphicFramePr>
        <p:xfrm>
          <a:off x="3527425" y="3036888"/>
          <a:ext cx="419100" cy="112712"/>
        </p:xfrm>
        <a:graphic>
          <a:graphicData uri="http://schemas.openxmlformats.org/presentationml/2006/ole">
            <p:oleObj spid="_x0000_s309007" name="Equation" r:id="rId8" imgW="418918" imgH="114250" progId="Equation.3">
              <p:embed/>
            </p:oleObj>
          </a:graphicData>
        </a:graphic>
      </p:graphicFrame>
      <p:sp>
        <p:nvSpPr>
          <p:cNvPr id="4121" name="AutoShape 22"/>
          <p:cNvSpPr>
            <a:spLocks noChangeArrowheads="1"/>
          </p:cNvSpPr>
          <p:nvPr/>
        </p:nvSpPr>
        <p:spPr bwMode="auto">
          <a:xfrm>
            <a:off x="4351338" y="4810125"/>
            <a:ext cx="1171575" cy="1077913"/>
          </a:xfrm>
          <a:prstGeom prst="rightArrow">
            <a:avLst>
              <a:gd name="adj1" fmla="val 50000"/>
              <a:gd name="adj2" fmla="val 27172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4122" name="Rectangle 23"/>
          <p:cNvSpPr>
            <a:spLocks noChangeArrowheads="1"/>
          </p:cNvSpPr>
          <p:nvPr/>
        </p:nvSpPr>
        <p:spPr bwMode="auto">
          <a:xfrm>
            <a:off x="1158875" y="4648200"/>
            <a:ext cx="8382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3" name="Line 24"/>
          <p:cNvSpPr>
            <a:spLocks noChangeShapeType="1"/>
          </p:cNvSpPr>
          <p:nvPr/>
        </p:nvSpPr>
        <p:spPr bwMode="auto">
          <a:xfrm>
            <a:off x="1158875" y="5181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graphicFrame>
        <p:nvGraphicFramePr>
          <p:cNvPr id="4104" name="Object 11"/>
          <p:cNvGraphicFramePr>
            <a:graphicFrameLocks noChangeAspect="1"/>
          </p:cNvGraphicFramePr>
          <p:nvPr/>
        </p:nvGraphicFramePr>
        <p:xfrm>
          <a:off x="1463675" y="4724400"/>
          <a:ext cx="254000" cy="355600"/>
        </p:xfrm>
        <a:graphic>
          <a:graphicData uri="http://schemas.openxmlformats.org/presentationml/2006/ole">
            <p:oleObj spid="_x0000_s309008" name="Equation" r:id="rId9" imgW="254000" imgH="355600" progId="Equation.3">
              <p:embed/>
            </p:oleObj>
          </a:graphicData>
        </a:graphic>
      </p:graphicFrame>
      <p:sp>
        <p:nvSpPr>
          <p:cNvPr id="4124" name="Line 26"/>
          <p:cNvSpPr>
            <a:spLocks noChangeShapeType="1"/>
          </p:cNvSpPr>
          <p:nvPr/>
        </p:nvSpPr>
        <p:spPr bwMode="auto">
          <a:xfrm>
            <a:off x="1158875" y="5715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4125" name="Line 27"/>
          <p:cNvSpPr>
            <a:spLocks noChangeShapeType="1"/>
          </p:cNvSpPr>
          <p:nvPr/>
        </p:nvSpPr>
        <p:spPr bwMode="auto">
          <a:xfrm>
            <a:off x="1158875" y="6172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4105" name="Object 12"/>
          <p:cNvGraphicFramePr>
            <a:graphicFrameLocks noChangeAspect="1"/>
          </p:cNvGraphicFramePr>
          <p:nvPr/>
        </p:nvGraphicFramePr>
        <p:xfrm>
          <a:off x="1463675" y="5791200"/>
          <a:ext cx="215900" cy="254000"/>
        </p:xfrm>
        <a:graphic>
          <a:graphicData uri="http://schemas.openxmlformats.org/presentationml/2006/ole">
            <p:oleObj spid="_x0000_s309009" name="Equation" r:id="rId10" imgW="215900" imgH="254000" progId="Equation.3">
              <p:embed/>
            </p:oleObj>
          </a:graphicData>
        </a:graphic>
      </p:graphicFrame>
      <p:graphicFrame>
        <p:nvGraphicFramePr>
          <p:cNvPr id="4106" name="Object 13"/>
          <p:cNvGraphicFramePr>
            <a:graphicFrameLocks noChangeAspect="1"/>
          </p:cNvGraphicFramePr>
          <p:nvPr/>
        </p:nvGraphicFramePr>
        <p:xfrm>
          <a:off x="1463675" y="5257800"/>
          <a:ext cx="254000" cy="355600"/>
        </p:xfrm>
        <a:graphic>
          <a:graphicData uri="http://schemas.openxmlformats.org/presentationml/2006/ole">
            <p:oleObj spid="_x0000_s309010" name="Equation" r:id="rId11" imgW="254000" imgH="355600" progId="Equation.3">
              <p:embed/>
            </p:oleObj>
          </a:graphicData>
        </a:graphic>
      </p:graphicFrame>
      <p:graphicFrame>
        <p:nvGraphicFramePr>
          <p:cNvPr id="4107" name="Object 14"/>
          <p:cNvGraphicFramePr>
            <a:graphicFrameLocks noChangeAspect="1"/>
          </p:cNvGraphicFramePr>
          <p:nvPr/>
        </p:nvGraphicFramePr>
        <p:xfrm>
          <a:off x="1463675" y="6172200"/>
          <a:ext cx="239713" cy="430213"/>
        </p:xfrm>
        <a:graphic>
          <a:graphicData uri="http://schemas.openxmlformats.org/presentationml/2006/ole">
            <p:oleObj spid="_x0000_s309011" name="Equation" r:id="rId12" imgW="241195" imgH="431613" progId="Equation.3">
              <p:embed/>
            </p:oleObj>
          </a:graphicData>
        </a:graphic>
      </p:graphicFrame>
      <p:sp>
        <p:nvSpPr>
          <p:cNvPr id="5150" name="Rectangle 31"/>
          <p:cNvSpPr>
            <a:spLocks noChangeArrowheads="1"/>
          </p:cNvSpPr>
          <p:nvPr/>
        </p:nvSpPr>
        <p:spPr bwMode="auto">
          <a:xfrm>
            <a:off x="6569075" y="4114800"/>
            <a:ext cx="838200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51" name="Line 32"/>
          <p:cNvSpPr>
            <a:spLocks noChangeShapeType="1"/>
          </p:cNvSpPr>
          <p:nvPr/>
        </p:nvSpPr>
        <p:spPr bwMode="auto">
          <a:xfrm>
            <a:off x="6569075" y="5181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5152" name="Line 33"/>
          <p:cNvSpPr>
            <a:spLocks noChangeShapeType="1"/>
          </p:cNvSpPr>
          <p:nvPr/>
        </p:nvSpPr>
        <p:spPr bwMode="auto">
          <a:xfrm>
            <a:off x="6569075" y="5715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5153" name="Line 34"/>
          <p:cNvSpPr>
            <a:spLocks noChangeShapeType="1"/>
          </p:cNvSpPr>
          <p:nvPr/>
        </p:nvSpPr>
        <p:spPr bwMode="auto">
          <a:xfrm>
            <a:off x="6569075" y="6172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5132" name="Object 15"/>
          <p:cNvGraphicFramePr>
            <a:graphicFrameLocks noChangeAspect="1"/>
          </p:cNvGraphicFramePr>
          <p:nvPr/>
        </p:nvGraphicFramePr>
        <p:xfrm>
          <a:off x="6873875" y="5791200"/>
          <a:ext cx="215900" cy="254000"/>
        </p:xfrm>
        <a:graphic>
          <a:graphicData uri="http://schemas.openxmlformats.org/presentationml/2006/ole">
            <p:oleObj spid="_x0000_s309012" name="Equation" r:id="rId13" imgW="215900" imgH="254000" progId="Equation.3">
              <p:embed/>
            </p:oleObj>
          </a:graphicData>
        </a:graphic>
      </p:graphicFrame>
      <p:graphicFrame>
        <p:nvGraphicFramePr>
          <p:cNvPr id="5133" name="Object 16"/>
          <p:cNvGraphicFramePr>
            <a:graphicFrameLocks noChangeAspect="1"/>
          </p:cNvGraphicFramePr>
          <p:nvPr/>
        </p:nvGraphicFramePr>
        <p:xfrm>
          <a:off x="6873875" y="5257800"/>
          <a:ext cx="254000" cy="355600"/>
        </p:xfrm>
        <a:graphic>
          <a:graphicData uri="http://schemas.openxmlformats.org/presentationml/2006/ole">
            <p:oleObj spid="_x0000_s309013" name="Equation" r:id="rId14" imgW="254000" imgH="355600" progId="Equation.3">
              <p:embed/>
            </p:oleObj>
          </a:graphicData>
        </a:graphic>
      </p:graphicFrame>
      <p:graphicFrame>
        <p:nvGraphicFramePr>
          <p:cNvPr id="5134" name="Object 17"/>
          <p:cNvGraphicFramePr>
            <a:graphicFrameLocks noChangeAspect="1"/>
          </p:cNvGraphicFramePr>
          <p:nvPr/>
        </p:nvGraphicFramePr>
        <p:xfrm>
          <a:off x="6873875" y="6172200"/>
          <a:ext cx="239713" cy="430213"/>
        </p:xfrm>
        <a:graphic>
          <a:graphicData uri="http://schemas.openxmlformats.org/presentationml/2006/ole">
            <p:oleObj spid="_x0000_s309014" name="Equation" r:id="rId15" imgW="241195" imgH="431613" progId="Equation.3">
              <p:embed/>
            </p:oleObj>
          </a:graphicData>
        </a:graphic>
      </p:graphicFrame>
      <p:graphicFrame>
        <p:nvGraphicFramePr>
          <p:cNvPr id="5135" name="Object 18"/>
          <p:cNvGraphicFramePr>
            <a:graphicFrameLocks noChangeAspect="1"/>
          </p:cNvGraphicFramePr>
          <p:nvPr/>
        </p:nvGraphicFramePr>
        <p:xfrm>
          <a:off x="6873875" y="4724400"/>
          <a:ext cx="254000" cy="355600"/>
        </p:xfrm>
        <a:graphic>
          <a:graphicData uri="http://schemas.openxmlformats.org/presentationml/2006/ole">
            <p:oleObj spid="_x0000_s309015" name="Equation" r:id="rId16" imgW="254000" imgH="355600" progId="Equation.3">
              <p:embed/>
            </p:oleObj>
          </a:graphicData>
        </a:graphic>
      </p:graphicFrame>
      <p:sp>
        <p:nvSpPr>
          <p:cNvPr id="5154" name="Line 39"/>
          <p:cNvSpPr>
            <a:spLocks noChangeShapeType="1"/>
          </p:cNvSpPr>
          <p:nvPr/>
        </p:nvSpPr>
        <p:spPr bwMode="auto">
          <a:xfrm>
            <a:off x="6569075" y="4648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graphicFrame>
        <p:nvGraphicFramePr>
          <p:cNvPr id="5136" name="Object 19"/>
          <p:cNvGraphicFramePr>
            <a:graphicFrameLocks noChangeAspect="1"/>
          </p:cNvGraphicFramePr>
          <p:nvPr/>
        </p:nvGraphicFramePr>
        <p:xfrm>
          <a:off x="6873875" y="4267200"/>
          <a:ext cx="239713" cy="279400"/>
        </p:xfrm>
        <a:graphic>
          <a:graphicData uri="http://schemas.openxmlformats.org/presentationml/2006/ole">
            <p:oleObj spid="_x0000_s309016" name="Equation" r:id="rId17" imgW="241195" imgH="279279" progId="Equation.3">
              <p:embed/>
            </p:oleObj>
          </a:graphicData>
        </a:graphic>
      </p:graphicFrame>
      <p:sp>
        <p:nvSpPr>
          <p:cNvPr id="4131" name="Line 41"/>
          <p:cNvSpPr>
            <a:spLocks noChangeShapeType="1"/>
          </p:cNvSpPr>
          <p:nvPr/>
        </p:nvSpPr>
        <p:spPr bwMode="auto">
          <a:xfrm flipH="1">
            <a:off x="1997075" y="4953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4132" name="Text Box 42"/>
          <p:cNvSpPr txBox="1">
            <a:spLocks noChangeArrowheads="1"/>
          </p:cNvSpPr>
          <p:nvPr/>
        </p:nvSpPr>
        <p:spPr bwMode="auto">
          <a:xfrm>
            <a:off x="2606675" y="4724400"/>
            <a:ext cx="8080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top</a:t>
            </a:r>
          </a:p>
        </p:txBody>
      </p:sp>
      <p:sp>
        <p:nvSpPr>
          <p:cNvPr id="4133" name="Text Box 43"/>
          <p:cNvSpPr txBox="1">
            <a:spLocks noChangeArrowheads="1"/>
          </p:cNvSpPr>
          <p:nvPr/>
        </p:nvSpPr>
        <p:spPr bwMode="auto">
          <a:xfrm>
            <a:off x="2286000" y="1752600"/>
            <a:ext cx="11318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input</a:t>
            </a:r>
          </a:p>
        </p:txBody>
      </p:sp>
      <p:sp>
        <p:nvSpPr>
          <p:cNvPr id="4134" name="Text Box 44"/>
          <p:cNvSpPr txBox="1">
            <a:spLocks noChangeArrowheads="1"/>
          </p:cNvSpPr>
          <p:nvPr/>
        </p:nvSpPr>
        <p:spPr bwMode="auto">
          <a:xfrm>
            <a:off x="1077913" y="4038600"/>
            <a:ext cx="12112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stack</a:t>
            </a:r>
          </a:p>
        </p:txBody>
      </p:sp>
      <p:sp>
        <p:nvSpPr>
          <p:cNvPr id="5159" name="Line 45"/>
          <p:cNvSpPr>
            <a:spLocks noChangeShapeType="1"/>
          </p:cNvSpPr>
          <p:nvPr/>
        </p:nvSpPr>
        <p:spPr bwMode="auto">
          <a:xfrm flipH="1">
            <a:off x="7407275" y="4419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2930427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5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10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10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1000"/>
                                        <p:tgtEl>
                                          <p:spTgt spid="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0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Oval 2"/>
          <p:cNvSpPr>
            <a:spLocks noChangeArrowheads="1"/>
          </p:cNvSpPr>
          <p:nvPr/>
        </p:nvSpPr>
        <p:spPr bwMode="auto">
          <a:xfrm>
            <a:off x="2895600" y="609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37" name="Oval 3"/>
          <p:cNvSpPr>
            <a:spLocks noChangeArrowheads="1"/>
          </p:cNvSpPr>
          <p:nvPr/>
        </p:nvSpPr>
        <p:spPr bwMode="auto">
          <a:xfrm>
            <a:off x="5715000" y="609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38" name="Line 4"/>
          <p:cNvSpPr>
            <a:spLocks noChangeShapeType="1"/>
          </p:cNvSpPr>
          <p:nvPr/>
        </p:nvSpPr>
        <p:spPr bwMode="auto">
          <a:xfrm>
            <a:off x="3581400" y="9906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3048000" y="762000"/>
          <a:ext cx="381000" cy="457200"/>
        </p:xfrm>
        <a:graphic>
          <a:graphicData uri="http://schemas.openxmlformats.org/presentationml/2006/ole">
            <p:oleObj spid="_x0000_s316954" name="Equation" r:id="rId3" imgW="381000" imgH="457200" progId="Equation.3">
              <p:embed/>
            </p:oleObj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5842000" y="762000"/>
          <a:ext cx="431800" cy="457200"/>
        </p:xfrm>
        <a:graphic>
          <a:graphicData uri="http://schemas.openxmlformats.org/presentationml/2006/ole">
            <p:oleObj spid="_x0000_s316955" name="Equation" r:id="rId4" imgW="431800" imgH="457200" progId="Equation.3">
              <p:embed/>
            </p:oleObj>
          </a:graphicData>
        </a:graphic>
      </p:graphicFrame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4235450" y="552450"/>
          <a:ext cx="812800" cy="254000"/>
        </p:xfrm>
        <a:graphic>
          <a:graphicData uri="http://schemas.openxmlformats.org/presentationml/2006/ole">
            <p:oleObj spid="_x0000_s316956" name="Equation" r:id="rId5" imgW="812447" imgH="253890" progId="">
              <p:embed/>
            </p:oleObj>
          </a:graphicData>
        </a:graphic>
      </p:graphicFrame>
      <p:sp>
        <p:nvSpPr>
          <p:cNvPr id="5139" name="Rectangle 15"/>
          <p:cNvSpPr>
            <a:spLocks noChangeArrowheads="1"/>
          </p:cNvSpPr>
          <p:nvPr/>
        </p:nvSpPr>
        <p:spPr bwMode="auto">
          <a:xfrm>
            <a:off x="5715000" y="2743200"/>
            <a:ext cx="2819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40" name="Line 16"/>
          <p:cNvSpPr>
            <a:spLocks noChangeShapeType="1"/>
          </p:cNvSpPr>
          <p:nvPr/>
        </p:nvSpPr>
        <p:spPr bwMode="auto">
          <a:xfrm>
            <a:off x="68580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5141" name="Line 17"/>
          <p:cNvSpPr>
            <a:spLocks noChangeShapeType="1"/>
          </p:cNvSpPr>
          <p:nvPr/>
        </p:nvSpPr>
        <p:spPr bwMode="auto">
          <a:xfrm>
            <a:off x="73914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5125" name="Object 8"/>
          <p:cNvGraphicFramePr>
            <a:graphicFrameLocks noChangeAspect="1"/>
          </p:cNvGraphicFramePr>
          <p:nvPr/>
        </p:nvGraphicFramePr>
        <p:xfrm>
          <a:off x="7010400" y="2971800"/>
          <a:ext cx="254000" cy="254000"/>
        </p:xfrm>
        <a:graphic>
          <a:graphicData uri="http://schemas.openxmlformats.org/presentationml/2006/ole">
            <p:oleObj spid="_x0000_s316957" name="Equation" r:id="rId6" imgW="254000" imgH="254000" progId="Equation.3">
              <p:embed/>
            </p:oleObj>
          </a:graphicData>
        </a:graphic>
      </p:graphicFrame>
      <p:sp>
        <p:nvSpPr>
          <p:cNvPr id="5142" name="Line 19"/>
          <p:cNvSpPr>
            <a:spLocks noChangeShapeType="1"/>
          </p:cNvSpPr>
          <p:nvPr/>
        </p:nvSpPr>
        <p:spPr bwMode="auto">
          <a:xfrm>
            <a:off x="70866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graphicFrame>
        <p:nvGraphicFramePr>
          <p:cNvPr id="5126" name="Object 9"/>
          <p:cNvGraphicFramePr>
            <a:graphicFrameLocks noChangeAspect="1"/>
          </p:cNvGraphicFramePr>
          <p:nvPr/>
        </p:nvGraphicFramePr>
        <p:xfrm>
          <a:off x="6007100" y="3036888"/>
          <a:ext cx="419100" cy="112712"/>
        </p:xfrm>
        <a:graphic>
          <a:graphicData uri="http://schemas.openxmlformats.org/presentationml/2006/ole">
            <p:oleObj spid="_x0000_s316958" name="Equation" r:id="rId7" imgW="418918" imgH="114250" progId="Equation.3">
              <p:embed/>
            </p:oleObj>
          </a:graphicData>
        </a:graphic>
      </p:graphicFrame>
      <p:graphicFrame>
        <p:nvGraphicFramePr>
          <p:cNvPr id="5127" name="Object 10"/>
          <p:cNvGraphicFramePr>
            <a:graphicFrameLocks noChangeAspect="1"/>
          </p:cNvGraphicFramePr>
          <p:nvPr/>
        </p:nvGraphicFramePr>
        <p:xfrm>
          <a:off x="7835900" y="3036888"/>
          <a:ext cx="419100" cy="112712"/>
        </p:xfrm>
        <a:graphic>
          <a:graphicData uri="http://schemas.openxmlformats.org/presentationml/2006/ole">
            <p:oleObj spid="_x0000_s316959" name="Equation" r:id="rId8" imgW="418918" imgH="114250" progId="Equation.3">
              <p:embed/>
            </p:oleObj>
          </a:graphicData>
        </a:graphic>
      </p:graphicFrame>
      <p:sp>
        <p:nvSpPr>
          <p:cNvPr id="5143" name="AutoShape 22"/>
          <p:cNvSpPr>
            <a:spLocks noChangeArrowheads="1"/>
          </p:cNvSpPr>
          <p:nvPr/>
        </p:nvSpPr>
        <p:spPr bwMode="auto">
          <a:xfrm>
            <a:off x="4137025" y="4157663"/>
            <a:ext cx="928688" cy="1077912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0000"/>
                </a:solidFill>
              </a:rPr>
              <a:t>Pop</a:t>
            </a:r>
          </a:p>
        </p:txBody>
      </p:sp>
      <p:sp>
        <p:nvSpPr>
          <p:cNvPr id="5144" name="Rectangle 23"/>
          <p:cNvSpPr>
            <a:spLocks noChangeArrowheads="1"/>
          </p:cNvSpPr>
          <p:nvPr/>
        </p:nvSpPr>
        <p:spPr bwMode="auto">
          <a:xfrm>
            <a:off x="838200" y="3995738"/>
            <a:ext cx="8382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45" name="Line 24"/>
          <p:cNvSpPr>
            <a:spLocks noChangeShapeType="1"/>
          </p:cNvSpPr>
          <p:nvPr/>
        </p:nvSpPr>
        <p:spPr bwMode="auto">
          <a:xfrm>
            <a:off x="838200" y="452913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graphicFrame>
        <p:nvGraphicFramePr>
          <p:cNvPr id="5128" name="Object 11"/>
          <p:cNvGraphicFramePr>
            <a:graphicFrameLocks noChangeAspect="1"/>
          </p:cNvGraphicFramePr>
          <p:nvPr/>
        </p:nvGraphicFramePr>
        <p:xfrm>
          <a:off x="1143000" y="4071938"/>
          <a:ext cx="254000" cy="355600"/>
        </p:xfrm>
        <a:graphic>
          <a:graphicData uri="http://schemas.openxmlformats.org/presentationml/2006/ole">
            <p:oleObj spid="_x0000_s316960" name="Equation" r:id="rId9" imgW="254000" imgH="355600" progId="Equation.3">
              <p:embed/>
            </p:oleObj>
          </a:graphicData>
        </a:graphic>
      </p:graphicFrame>
      <p:sp>
        <p:nvSpPr>
          <p:cNvPr id="5146" name="Line 26"/>
          <p:cNvSpPr>
            <a:spLocks noChangeShapeType="1"/>
          </p:cNvSpPr>
          <p:nvPr/>
        </p:nvSpPr>
        <p:spPr bwMode="auto">
          <a:xfrm>
            <a:off x="838200" y="506253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5147" name="Line 27"/>
          <p:cNvSpPr>
            <a:spLocks noChangeShapeType="1"/>
          </p:cNvSpPr>
          <p:nvPr/>
        </p:nvSpPr>
        <p:spPr bwMode="auto">
          <a:xfrm>
            <a:off x="838200" y="551973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5129" name="Object 12"/>
          <p:cNvGraphicFramePr>
            <a:graphicFrameLocks noChangeAspect="1"/>
          </p:cNvGraphicFramePr>
          <p:nvPr/>
        </p:nvGraphicFramePr>
        <p:xfrm>
          <a:off x="1143000" y="5138738"/>
          <a:ext cx="215900" cy="254000"/>
        </p:xfrm>
        <a:graphic>
          <a:graphicData uri="http://schemas.openxmlformats.org/presentationml/2006/ole">
            <p:oleObj spid="_x0000_s316961" name="Equation" r:id="rId10" imgW="215900" imgH="254000" progId="Equation.3">
              <p:embed/>
            </p:oleObj>
          </a:graphicData>
        </a:graphic>
      </p:graphicFrame>
      <p:graphicFrame>
        <p:nvGraphicFramePr>
          <p:cNvPr id="5130" name="Object 13"/>
          <p:cNvGraphicFramePr>
            <a:graphicFrameLocks noChangeAspect="1"/>
          </p:cNvGraphicFramePr>
          <p:nvPr/>
        </p:nvGraphicFramePr>
        <p:xfrm>
          <a:off x="1143000" y="4605338"/>
          <a:ext cx="254000" cy="355600"/>
        </p:xfrm>
        <a:graphic>
          <a:graphicData uri="http://schemas.openxmlformats.org/presentationml/2006/ole">
            <p:oleObj spid="_x0000_s316962" name="Equation" r:id="rId11" imgW="254000" imgH="355600" progId="Equation.3">
              <p:embed/>
            </p:oleObj>
          </a:graphicData>
        </a:graphic>
      </p:graphicFrame>
      <p:graphicFrame>
        <p:nvGraphicFramePr>
          <p:cNvPr id="5131" name="Object 14"/>
          <p:cNvGraphicFramePr>
            <a:graphicFrameLocks noChangeAspect="1"/>
          </p:cNvGraphicFramePr>
          <p:nvPr/>
        </p:nvGraphicFramePr>
        <p:xfrm>
          <a:off x="1143000" y="5519738"/>
          <a:ext cx="239713" cy="430212"/>
        </p:xfrm>
        <a:graphic>
          <a:graphicData uri="http://schemas.openxmlformats.org/presentationml/2006/ole">
            <p:oleObj spid="_x0000_s316963" name="Equation" r:id="rId12" imgW="241195" imgH="431613" progId="Equation.3">
              <p:embed/>
            </p:oleObj>
          </a:graphicData>
        </a:graphic>
      </p:graphicFrame>
      <p:sp>
        <p:nvSpPr>
          <p:cNvPr id="5148" name="Rectangle 31"/>
          <p:cNvSpPr>
            <a:spLocks noChangeArrowheads="1"/>
          </p:cNvSpPr>
          <p:nvPr/>
        </p:nvSpPr>
        <p:spPr bwMode="auto">
          <a:xfrm>
            <a:off x="6248400" y="4529138"/>
            <a:ext cx="8382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49" name="Line 32"/>
          <p:cNvSpPr>
            <a:spLocks noChangeShapeType="1"/>
          </p:cNvSpPr>
          <p:nvPr/>
        </p:nvSpPr>
        <p:spPr bwMode="auto">
          <a:xfrm>
            <a:off x="6248400" y="506253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5150" name="Line 33"/>
          <p:cNvSpPr>
            <a:spLocks noChangeShapeType="1"/>
          </p:cNvSpPr>
          <p:nvPr/>
        </p:nvSpPr>
        <p:spPr bwMode="auto">
          <a:xfrm>
            <a:off x="6248400" y="551973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5132" name="Object 15"/>
          <p:cNvGraphicFramePr>
            <a:graphicFrameLocks noChangeAspect="1"/>
          </p:cNvGraphicFramePr>
          <p:nvPr/>
        </p:nvGraphicFramePr>
        <p:xfrm>
          <a:off x="6553200" y="5138738"/>
          <a:ext cx="215900" cy="254000"/>
        </p:xfrm>
        <a:graphic>
          <a:graphicData uri="http://schemas.openxmlformats.org/presentationml/2006/ole">
            <p:oleObj spid="_x0000_s316964" name="Equation" r:id="rId13" imgW="215900" imgH="254000" progId="Equation.3">
              <p:embed/>
            </p:oleObj>
          </a:graphicData>
        </a:graphic>
      </p:graphicFrame>
      <p:graphicFrame>
        <p:nvGraphicFramePr>
          <p:cNvPr id="5133" name="Object 16"/>
          <p:cNvGraphicFramePr>
            <a:graphicFrameLocks noChangeAspect="1"/>
          </p:cNvGraphicFramePr>
          <p:nvPr/>
        </p:nvGraphicFramePr>
        <p:xfrm>
          <a:off x="6553200" y="4605338"/>
          <a:ext cx="254000" cy="355600"/>
        </p:xfrm>
        <a:graphic>
          <a:graphicData uri="http://schemas.openxmlformats.org/presentationml/2006/ole">
            <p:oleObj spid="_x0000_s316965" name="Equation" r:id="rId14" imgW="254000" imgH="355600" progId="Equation.3">
              <p:embed/>
            </p:oleObj>
          </a:graphicData>
        </a:graphic>
      </p:graphicFrame>
      <p:graphicFrame>
        <p:nvGraphicFramePr>
          <p:cNvPr id="5134" name="Object 17"/>
          <p:cNvGraphicFramePr>
            <a:graphicFrameLocks noChangeAspect="1"/>
          </p:cNvGraphicFramePr>
          <p:nvPr/>
        </p:nvGraphicFramePr>
        <p:xfrm>
          <a:off x="6553200" y="5519738"/>
          <a:ext cx="239713" cy="430212"/>
        </p:xfrm>
        <a:graphic>
          <a:graphicData uri="http://schemas.openxmlformats.org/presentationml/2006/ole">
            <p:oleObj spid="_x0000_s316966" name="Equation" r:id="rId15" imgW="241195" imgH="431613" progId="Equation.3">
              <p:embed/>
            </p:oleObj>
          </a:graphicData>
        </a:graphic>
      </p:graphicFrame>
      <p:sp>
        <p:nvSpPr>
          <p:cNvPr id="5151" name="Line 37"/>
          <p:cNvSpPr>
            <a:spLocks noChangeShapeType="1"/>
          </p:cNvSpPr>
          <p:nvPr/>
        </p:nvSpPr>
        <p:spPr bwMode="auto">
          <a:xfrm flipH="1">
            <a:off x="1676400" y="430053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5152" name="Text Box 38"/>
          <p:cNvSpPr txBox="1">
            <a:spLocks noChangeArrowheads="1"/>
          </p:cNvSpPr>
          <p:nvPr/>
        </p:nvSpPr>
        <p:spPr bwMode="auto">
          <a:xfrm>
            <a:off x="2286000" y="4071938"/>
            <a:ext cx="8080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top</a:t>
            </a:r>
          </a:p>
        </p:txBody>
      </p:sp>
      <p:sp>
        <p:nvSpPr>
          <p:cNvPr id="5153" name="Text Box 39"/>
          <p:cNvSpPr txBox="1">
            <a:spLocks noChangeArrowheads="1"/>
          </p:cNvSpPr>
          <p:nvPr/>
        </p:nvSpPr>
        <p:spPr bwMode="auto">
          <a:xfrm>
            <a:off x="6553200" y="1676400"/>
            <a:ext cx="11318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input</a:t>
            </a:r>
          </a:p>
        </p:txBody>
      </p:sp>
      <p:sp>
        <p:nvSpPr>
          <p:cNvPr id="5154" name="Text Box 40"/>
          <p:cNvSpPr txBox="1">
            <a:spLocks noChangeArrowheads="1"/>
          </p:cNvSpPr>
          <p:nvPr/>
        </p:nvSpPr>
        <p:spPr bwMode="auto">
          <a:xfrm>
            <a:off x="685800" y="3386138"/>
            <a:ext cx="12112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stack</a:t>
            </a:r>
          </a:p>
        </p:txBody>
      </p:sp>
      <p:sp>
        <p:nvSpPr>
          <p:cNvPr id="5155" name="Line 41"/>
          <p:cNvSpPr>
            <a:spLocks noChangeShapeType="1"/>
          </p:cNvSpPr>
          <p:nvPr/>
        </p:nvSpPr>
        <p:spPr bwMode="auto">
          <a:xfrm flipH="1">
            <a:off x="7086600" y="475773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6576949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057400" y="6248400"/>
            <a:ext cx="434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981200" y="5410200"/>
            <a:ext cx="4343400" cy="369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752600" y="1438275"/>
            <a:ext cx="6891338" cy="2795588"/>
            <a:chOff x="1752600" y="1438275"/>
            <a:chExt cx="6891338" cy="2795588"/>
          </a:xfrm>
        </p:grpSpPr>
        <p:graphicFrame>
          <p:nvGraphicFramePr>
            <p:cNvPr id="7170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4164844878"/>
                </p:ext>
              </p:extLst>
            </p:nvPr>
          </p:nvGraphicFramePr>
          <p:xfrm>
            <a:off x="2506663" y="3146425"/>
            <a:ext cx="671512" cy="669925"/>
          </p:xfrm>
          <a:graphic>
            <a:graphicData uri="http://schemas.openxmlformats.org/presentationml/2006/ole">
              <p:oleObj spid="_x0000_s259010" name="Equation" r:id="rId3" imgW="203024" imgH="203024" progId="">
                <p:embed/>
              </p:oleObj>
            </a:graphicData>
          </a:graphic>
        </p:graphicFrame>
        <p:sp>
          <p:nvSpPr>
            <p:cNvPr id="7181" name="Oval 2"/>
            <p:cNvSpPr>
              <a:spLocks noChangeArrowheads="1"/>
            </p:cNvSpPr>
            <p:nvPr/>
          </p:nvSpPr>
          <p:spPr bwMode="auto">
            <a:xfrm>
              <a:off x="2573338" y="3119438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82" name="Line 21"/>
            <p:cNvSpPr>
              <a:spLocks noChangeShapeType="1"/>
            </p:cNvSpPr>
            <p:nvPr/>
          </p:nvSpPr>
          <p:spPr bwMode="auto">
            <a:xfrm>
              <a:off x="1752600" y="3481388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graphicFrame>
          <p:nvGraphicFramePr>
            <p:cNvPr id="7171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487853512"/>
                </p:ext>
              </p:extLst>
            </p:nvPr>
          </p:nvGraphicFramePr>
          <p:xfrm>
            <a:off x="1909763" y="1901825"/>
            <a:ext cx="1957387" cy="568325"/>
          </p:xfrm>
          <a:graphic>
            <a:graphicData uri="http://schemas.openxmlformats.org/presentationml/2006/ole">
              <p:oleObj spid="_x0000_s259011" name="Equation" r:id="rId4" imgW="698197" imgH="203112" progId="">
                <p:embed/>
              </p:oleObj>
            </a:graphicData>
          </a:graphic>
        </p:graphicFrame>
        <p:pic>
          <p:nvPicPr>
            <p:cNvPr id="7183" name="Picture 6" descr="Exampl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8182" t="11955" r="68687" b="55168"/>
            <a:stretch>
              <a:fillRect/>
            </a:stretch>
          </p:blipFill>
          <p:spPr bwMode="auto">
            <a:xfrm>
              <a:off x="2514600" y="2328863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7172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651101901"/>
                </p:ext>
              </p:extLst>
            </p:nvPr>
          </p:nvGraphicFramePr>
          <p:xfrm>
            <a:off x="2176463" y="1438275"/>
            <a:ext cx="1743075" cy="568325"/>
          </p:xfrm>
          <a:graphic>
            <a:graphicData uri="http://schemas.openxmlformats.org/presentationml/2006/ole">
              <p:oleObj spid="_x0000_s259012" name="Equation" r:id="rId6" imgW="622030" imgH="203112" progId="">
                <p:embed/>
              </p:oleObj>
            </a:graphicData>
          </a:graphic>
        </p:graphicFrame>
        <p:sp>
          <p:nvSpPr>
            <p:cNvPr id="7184" name="Line 15"/>
            <p:cNvSpPr>
              <a:spLocks noChangeShapeType="1"/>
            </p:cNvSpPr>
            <p:nvPr/>
          </p:nvSpPr>
          <p:spPr bwMode="auto">
            <a:xfrm>
              <a:off x="3276600" y="3548063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sp>
          <p:nvSpPr>
            <p:cNvPr id="7185" name="Oval 2"/>
            <p:cNvSpPr>
              <a:spLocks noChangeArrowheads="1"/>
            </p:cNvSpPr>
            <p:nvPr/>
          </p:nvSpPr>
          <p:spPr bwMode="auto">
            <a:xfrm>
              <a:off x="5054600" y="3271838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7186" name="Picture 11" descr="Exampl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8182" t="11955" r="68687" b="55168"/>
            <a:stretch>
              <a:fillRect/>
            </a:stretch>
          </p:blipFill>
          <p:spPr bwMode="auto">
            <a:xfrm>
              <a:off x="4994275" y="2481263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717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880322857"/>
                </p:ext>
              </p:extLst>
            </p:nvPr>
          </p:nvGraphicFramePr>
          <p:xfrm>
            <a:off x="5140325" y="3298825"/>
            <a:ext cx="587375" cy="669925"/>
          </p:xfrm>
          <a:graphic>
            <a:graphicData uri="http://schemas.openxmlformats.org/presentationml/2006/ole">
              <p:oleObj spid="_x0000_s259013" name="Equation" r:id="rId7" imgW="177569" imgH="202936" progId="">
                <p:embed/>
              </p:oleObj>
            </a:graphicData>
          </a:graphic>
        </p:graphicFrame>
        <p:graphicFrame>
          <p:nvGraphicFramePr>
            <p:cNvPr id="7174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33925470"/>
                </p:ext>
              </p:extLst>
            </p:nvPr>
          </p:nvGraphicFramePr>
          <p:xfrm>
            <a:off x="4719638" y="2019300"/>
            <a:ext cx="1566862" cy="568325"/>
          </p:xfrm>
          <a:graphic>
            <a:graphicData uri="http://schemas.openxmlformats.org/presentationml/2006/ole">
              <p:oleObj spid="_x0000_s259014" name="Equation" r:id="rId8" imgW="558558" imgH="203112" progId="">
                <p:embed/>
              </p:oleObj>
            </a:graphicData>
          </a:graphic>
        </p:graphicFrame>
        <p:graphicFrame>
          <p:nvGraphicFramePr>
            <p:cNvPr id="7175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3722127837"/>
                </p:ext>
              </p:extLst>
            </p:nvPr>
          </p:nvGraphicFramePr>
          <p:xfrm>
            <a:off x="3375025" y="2938463"/>
            <a:ext cx="1566863" cy="568325"/>
          </p:xfrm>
          <a:graphic>
            <a:graphicData uri="http://schemas.openxmlformats.org/presentationml/2006/ole">
              <p:oleObj spid="_x0000_s259015" name="Equation" r:id="rId9" imgW="558558" imgH="203112" progId="">
                <p:embed/>
              </p:oleObj>
            </a:graphicData>
          </a:graphic>
        </p:graphicFrame>
        <p:sp>
          <p:nvSpPr>
            <p:cNvPr id="7187" name="Line 15"/>
            <p:cNvSpPr>
              <a:spLocks noChangeShapeType="1"/>
            </p:cNvSpPr>
            <p:nvPr/>
          </p:nvSpPr>
          <p:spPr bwMode="auto">
            <a:xfrm>
              <a:off x="5715000" y="3624263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graphicFrame>
          <p:nvGraphicFramePr>
            <p:cNvPr id="7176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166380467"/>
                </p:ext>
              </p:extLst>
            </p:nvPr>
          </p:nvGraphicFramePr>
          <p:xfrm>
            <a:off x="7605713" y="3235325"/>
            <a:ext cx="671512" cy="671513"/>
          </p:xfrm>
          <a:graphic>
            <a:graphicData uri="http://schemas.openxmlformats.org/presentationml/2006/ole">
              <p:oleObj spid="_x0000_s259016" name="Equation" r:id="rId10" imgW="203024" imgH="203024" progId="">
                <p:embed/>
              </p:oleObj>
            </a:graphicData>
          </a:graphic>
        </p:graphicFrame>
        <p:sp>
          <p:nvSpPr>
            <p:cNvPr id="7188" name="Oval 2"/>
            <p:cNvSpPr>
              <a:spLocks noChangeArrowheads="1"/>
            </p:cNvSpPr>
            <p:nvPr/>
          </p:nvSpPr>
          <p:spPr bwMode="auto">
            <a:xfrm>
              <a:off x="7634288" y="3243263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89" name="Oval 23"/>
            <p:cNvSpPr>
              <a:spLocks noChangeArrowheads="1"/>
            </p:cNvSpPr>
            <p:nvPr/>
          </p:nvSpPr>
          <p:spPr bwMode="auto">
            <a:xfrm>
              <a:off x="7500938" y="3090863"/>
              <a:ext cx="1143000" cy="1143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7177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32048664"/>
                </p:ext>
              </p:extLst>
            </p:nvPr>
          </p:nvGraphicFramePr>
          <p:xfrm>
            <a:off x="5743575" y="3014663"/>
            <a:ext cx="1816100" cy="568325"/>
          </p:xfrm>
          <a:graphic>
            <a:graphicData uri="http://schemas.openxmlformats.org/presentationml/2006/ole">
              <p:oleObj spid="_x0000_s259017" name="Equation" r:id="rId11" imgW="647419" imgH="203112" progId="">
                <p:embed/>
              </p:oleObj>
            </a:graphicData>
          </a:graphic>
        </p:graphicFrame>
      </p:grpSp>
      <p:sp>
        <p:nvSpPr>
          <p:cNvPr id="6166" name="Rectangle 21"/>
          <p:cNvSpPr>
            <a:spLocks noChangeArrowheads="1"/>
          </p:cNvSpPr>
          <p:nvPr/>
        </p:nvSpPr>
        <p:spPr bwMode="auto">
          <a:xfrm>
            <a:off x="1752600" y="533400"/>
            <a:ext cx="54721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PDA for L={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a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b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: </a:t>
            </a:r>
            <a:r>
              <a:rPr lang="en-US" altLang="en-US" sz="3200" b="1" i="1" dirty="0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  <a:sym typeface="Symbol" panose="05050102010706020507" pitchFamily="18" charset="2"/>
              </a:rPr>
              <a:t>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1}</a:t>
            </a:r>
          </a:p>
        </p:txBody>
      </p:sp>
      <p:sp>
        <p:nvSpPr>
          <p:cNvPr id="7191" name="Rectangle 20"/>
          <p:cNvSpPr>
            <a:spLocks noChangeArrowheads="1"/>
          </p:cNvSpPr>
          <p:nvPr/>
        </p:nvSpPr>
        <p:spPr bwMode="auto">
          <a:xfrm>
            <a:off x="2057400" y="4281488"/>
            <a:ext cx="64008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41313" eaLnBrk="0" hangingPunct="0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1313" eaLnBrk="0" hangingPunct="0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1313" eaLnBrk="0" hangingPunct="0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1313" eaLnBrk="0" hangingPunct="0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1313" eaLnBrk="0" hangingPunct="0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1313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1313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1313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1313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δ(q</a:t>
            </a:r>
            <a:r>
              <a:rPr lang="en-US" altLang="en-US" baseline="-25000" dirty="0">
                <a:cs typeface="Times New Roman" panose="02020603050405020304" pitchFamily="18" charset="0"/>
              </a:rPr>
              <a:t>0</a:t>
            </a:r>
            <a:r>
              <a:rPr lang="en-US" altLang="en-US" dirty="0">
                <a:cs typeface="Times New Roman" panose="02020603050405020304" pitchFamily="18" charset="0"/>
              </a:rPr>
              <a:t>, a, </a:t>
            </a:r>
            <a:r>
              <a:rPr lang="en-US" altLang="en-US" dirty="0"/>
              <a:t>Z</a:t>
            </a:r>
            <a:r>
              <a:rPr lang="en-US" altLang="en-US" baseline="-25000" dirty="0"/>
              <a:t>0</a:t>
            </a:r>
            <a:r>
              <a:rPr lang="en-US" altLang="en-US" dirty="0">
                <a:cs typeface="Times New Roman" panose="02020603050405020304" pitchFamily="18" charset="0"/>
              </a:rPr>
              <a:t>) = (q</a:t>
            </a:r>
            <a:r>
              <a:rPr lang="en-US" altLang="en-US" baseline="-25000" dirty="0">
                <a:cs typeface="Times New Roman" panose="02020603050405020304" pitchFamily="18" charset="0"/>
              </a:rPr>
              <a:t>0</a:t>
            </a:r>
            <a:r>
              <a:rPr lang="en-US" altLang="en-US" dirty="0">
                <a:cs typeface="Times New Roman" panose="02020603050405020304" pitchFamily="18" charset="0"/>
              </a:rPr>
              <a:t>, a</a:t>
            </a:r>
            <a:r>
              <a:rPr lang="en-US" altLang="en-US" dirty="0"/>
              <a:t>Z</a:t>
            </a:r>
            <a:r>
              <a:rPr lang="en-US" altLang="en-US" baseline="-25000" dirty="0"/>
              <a:t>0</a:t>
            </a:r>
            <a:r>
              <a:rPr lang="en-US" altLang="en-US" dirty="0">
                <a:cs typeface="Times New Roman" panose="02020603050405020304" pitchFamily="18" charset="0"/>
              </a:rPr>
              <a:t>)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δ(q</a:t>
            </a:r>
            <a:r>
              <a:rPr lang="en-US" altLang="en-US" baseline="-25000" dirty="0">
                <a:cs typeface="Times New Roman" panose="02020603050405020304" pitchFamily="18" charset="0"/>
              </a:rPr>
              <a:t>0</a:t>
            </a:r>
            <a:r>
              <a:rPr lang="en-US" altLang="en-US" dirty="0">
                <a:cs typeface="Times New Roman" panose="02020603050405020304" pitchFamily="18" charset="0"/>
              </a:rPr>
              <a:t>, a, </a:t>
            </a:r>
            <a:r>
              <a:rPr lang="en-US" altLang="en-US" dirty="0"/>
              <a:t>a</a:t>
            </a:r>
            <a:r>
              <a:rPr lang="en-US" altLang="en-US" dirty="0">
                <a:cs typeface="Times New Roman" panose="02020603050405020304" pitchFamily="18" charset="0"/>
              </a:rPr>
              <a:t>)   = (q</a:t>
            </a:r>
            <a:r>
              <a:rPr lang="en-US" altLang="en-US" baseline="-25000" dirty="0">
                <a:cs typeface="Times New Roman" panose="02020603050405020304" pitchFamily="18" charset="0"/>
              </a:rPr>
              <a:t>0</a:t>
            </a:r>
            <a:r>
              <a:rPr lang="en-US" altLang="en-US" dirty="0">
                <a:cs typeface="Times New Roman" panose="02020603050405020304" pitchFamily="18" charset="0"/>
              </a:rPr>
              <a:t>, aa)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δ(q</a:t>
            </a:r>
            <a:r>
              <a:rPr lang="en-US" altLang="en-US" baseline="-25000" dirty="0">
                <a:cs typeface="Times New Roman" panose="02020603050405020304" pitchFamily="18" charset="0"/>
              </a:rPr>
              <a:t>0</a:t>
            </a:r>
            <a:r>
              <a:rPr lang="en-US" altLang="en-US" dirty="0">
                <a:cs typeface="Times New Roman" panose="02020603050405020304" pitchFamily="18" charset="0"/>
              </a:rPr>
              <a:t>, b, </a:t>
            </a:r>
            <a:r>
              <a:rPr lang="en-US" altLang="en-US" dirty="0"/>
              <a:t>a</a:t>
            </a:r>
            <a:r>
              <a:rPr lang="en-US" altLang="en-US" dirty="0">
                <a:cs typeface="Times New Roman" panose="02020603050405020304" pitchFamily="18" charset="0"/>
              </a:rPr>
              <a:t>)   = (q</a:t>
            </a:r>
            <a:r>
              <a:rPr lang="en-US" altLang="en-US" baseline="-25000" dirty="0">
                <a:cs typeface="Times New Roman" panose="02020603050405020304" pitchFamily="18" charset="0"/>
              </a:rPr>
              <a:t>1</a:t>
            </a:r>
            <a:r>
              <a:rPr lang="en-US" altLang="en-US" dirty="0">
                <a:cs typeface="Times New Roman" panose="02020603050405020304" pitchFamily="18" charset="0"/>
              </a:rPr>
              <a:t>, ε)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δ(q</a:t>
            </a:r>
            <a:r>
              <a:rPr lang="en-US" altLang="en-US" baseline="-25000" dirty="0">
                <a:cs typeface="Times New Roman" panose="02020603050405020304" pitchFamily="18" charset="0"/>
              </a:rPr>
              <a:t>1</a:t>
            </a:r>
            <a:r>
              <a:rPr lang="en-US" altLang="en-US" dirty="0">
                <a:cs typeface="Times New Roman" panose="02020603050405020304" pitchFamily="18" charset="0"/>
              </a:rPr>
              <a:t>, b, </a:t>
            </a:r>
            <a:r>
              <a:rPr lang="en-US" altLang="en-US" dirty="0"/>
              <a:t>a</a:t>
            </a:r>
            <a:r>
              <a:rPr lang="en-US" altLang="en-US" dirty="0">
                <a:cs typeface="Times New Roman" panose="02020603050405020304" pitchFamily="18" charset="0"/>
              </a:rPr>
              <a:t>)   = (q</a:t>
            </a:r>
            <a:r>
              <a:rPr lang="en-US" altLang="en-US" baseline="-25000" dirty="0">
                <a:cs typeface="Times New Roman" panose="02020603050405020304" pitchFamily="18" charset="0"/>
              </a:rPr>
              <a:t>1</a:t>
            </a:r>
            <a:r>
              <a:rPr lang="en-US" altLang="en-US" dirty="0">
                <a:cs typeface="Times New Roman" panose="02020603050405020304" pitchFamily="18" charset="0"/>
              </a:rPr>
              <a:t>, ε)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δ(q</a:t>
            </a:r>
            <a:r>
              <a:rPr lang="en-US" altLang="en-US" baseline="-25000" dirty="0">
                <a:cs typeface="Times New Roman" panose="02020603050405020304" pitchFamily="18" charset="0"/>
              </a:rPr>
              <a:t>1</a:t>
            </a:r>
            <a:r>
              <a:rPr lang="en-US" altLang="en-US" dirty="0">
                <a:cs typeface="Times New Roman" panose="02020603050405020304" pitchFamily="18" charset="0"/>
              </a:rPr>
              <a:t>, ε, </a:t>
            </a:r>
            <a:r>
              <a:rPr lang="en-US" altLang="en-US" dirty="0"/>
              <a:t>Z</a:t>
            </a:r>
            <a:r>
              <a:rPr lang="en-US" altLang="en-US" baseline="-25000" dirty="0"/>
              <a:t>0</a:t>
            </a:r>
            <a:r>
              <a:rPr lang="en-US" altLang="en-US" dirty="0">
                <a:cs typeface="Times New Roman" panose="02020603050405020304" pitchFamily="18" charset="0"/>
              </a:rPr>
              <a:t>)   = (</a:t>
            </a:r>
            <a:r>
              <a:rPr lang="en-US" altLang="en-US" dirty="0" err="1">
                <a:cs typeface="Times New Roman" panose="02020603050405020304" pitchFamily="18" charset="0"/>
              </a:rPr>
              <a:t>q</a:t>
            </a:r>
            <a:r>
              <a:rPr lang="en-US" altLang="en-US" baseline="-25000" dirty="0" err="1">
                <a:cs typeface="Times New Roman" panose="02020603050405020304" pitchFamily="18" charset="0"/>
              </a:rPr>
              <a:t>f</a:t>
            </a:r>
            <a:r>
              <a:rPr lang="en-US" altLang="en-US" dirty="0">
                <a:cs typeface="Times New Roman" panose="02020603050405020304" pitchFamily="18" charset="0"/>
              </a:rPr>
              <a:t>, </a:t>
            </a:r>
            <a:r>
              <a:rPr lang="en-US" altLang="en-US" dirty="0"/>
              <a:t>Z</a:t>
            </a:r>
            <a:r>
              <a:rPr lang="en-US" altLang="en-US" baseline="-25000" dirty="0"/>
              <a:t>0</a:t>
            </a:r>
            <a:r>
              <a:rPr lang="en-US" altLang="en-US" dirty="0">
                <a:cs typeface="Times New Roman" panose="02020603050405020304" pitchFamily="18" charset="0"/>
              </a:rPr>
              <a:t>)    // By Final State</a:t>
            </a:r>
          </a:p>
          <a:p>
            <a:pPr eaLnBrk="1" hangingPunct="1"/>
            <a:endParaRPr lang="en-US" altLang="en-US" dirty="0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                         OR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δ(q</a:t>
            </a:r>
            <a:r>
              <a:rPr lang="en-US" altLang="en-US" baseline="-25000" dirty="0">
                <a:cs typeface="Times New Roman" panose="02020603050405020304" pitchFamily="18" charset="0"/>
              </a:rPr>
              <a:t>1</a:t>
            </a:r>
            <a:r>
              <a:rPr lang="en-US" altLang="en-US" dirty="0">
                <a:cs typeface="Times New Roman" panose="02020603050405020304" pitchFamily="18" charset="0"/>
              </a:rPr>
              <a:t>, ε, </a:t>
            </a:r>
            <a:r>
              <a:rPr lang="en-US" altLang="en-US" dirty="0"/>
              <a:t>Z</a:t>
            </a:r>
            <a:r>
              <a:rPr lang="en-US" altLang="en-US" baseline="-25000" dirty="0"/>
              <a:t>0</a:t>
            </a:r>
            <a:r>
              <a:rPr lang="en-US" altLang="en-US" dirty="0">
                <a:cs typeface="Times New Roman" panose="02020603050405020304" pitchFamily="18" charset="0"/>
              </a:rPr>
              <a:t>)   = (q</a:t>
            </a:r>
            <a:r>
              <a:rPr lang="en-US" altLang="en-US" baseline="-25000" dirty="0">
                <a:cs typeface="Times New Roman" panose="02020603050405020304" pitchFamily="18" charset="0"/>
              </a:rPr>
              <a:t>1</a:t>
            </a:r>
            <a:r>
              <a:rPr lang="en-US" altLang="en-US" dirty="0">
                <a:cs typeface="Times New Roman" panose="02020603050405020304" pitchFamily="18" charset="0"/>
              </a:rPr>
              <a:t>, ε)// by empty stack</a:t>
            </a:r>
          </a:p>
          <a:p>
            <a:pPr eaLnBrk="1" hangingPunct="1"/>
            <a:endParaRPr lang="en-US" altLang="en-US" dirty="0">
              <a:cs typeface="Times New Roman" panose="02020603050405020304" pitchFamily="18" charset="0"/>
            </a:endParaRPr>
          </a:p>
          <a:p>
            <a:pPr eaLnBrk="1" hangingPunct="1"/>
            <a:endParaRPr lang="en-US" altLang="en-US" dirty="0">
              <a:cs typeface="Times New Roman" panose="02020603050405020304" pitchFamily="18" charset="0"/>
            </a:endParaRPr>
          </a:p>
          <a:p>
            <a:pPr eaLnBrk="1" hangingPunct="1"/>
            <a:endParaRPr lang="en-US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22729111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3000"/>
                                        <p:tgtEl>
                                          <p:spTgt spid="7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3000"/>
                                        <p:tgtEl>
                                          <p:spTgt spid="7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3000"/>
                                        <p:tgtEl>
                                          <p:spTgt spid="7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3000"/>
                                        <p:tgtEl>
                                          <p:spTgt spid="7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3000"/>
                                        <p:tgtEl>
                                          <p:spTgt spid="7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3000"/>
                                        <p:tgtEl>
                                          <p:spTgt spid="7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3000"/>
                                        <p:tgtEl>
                                          <p:spTgt spid="7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7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2000"/>
                                        <p:tgtEl>
                                          <p:spTgt spid="7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2000"/>
                                        <p:tgtEl>
                                          <p:spTgt spid="7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7" dur="2000"/>
                                        <p:tgtEl>
                                          <p:spTgt spid="7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2" dur="2000"/>
                                        <p:tgtEl>
                                          <p:spTgt spid="7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7" dur="2000"/>
                                        <p:tgtEl>
                                          <p:spTgt spid="7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2" dur="2000"/>
                                        <p:tgtEl>
                                          <p:spTgt spid="7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2506663" y="3443288"/>
          <a:ext cx="671512" cy="669925"/>
        </p:xfrm>
        <a:graphic>
          <a:graphicData uri="http://schemas.openxmlformats.org/presentationml/2006/ole">
            <p:oleObj spid="_x0000_s260034" name="Equation" r:id="rId3" imgW="203024" imgH="203024" progId="">
              <p:embed/>
            </p:oleObj>
          </a:graphicData>
        </a:graphic>
      </p:graphicFrame>
      <p:sp>
        <p:nvSpPr>
          <p:cNvPr id="8203" name="Oval 2"/>
          <p:cNvSpPr>
            <a:spLocks noChangeArrowheads="1"/>
          </p:cNvSpPr>
          <p:nvPr/>
        </p:nvSpPr>
        <p:spPr bwMode="auto">
          <a:xfrm>
            <a:off x="2573338" y="34163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4" name="Line 21"/>
          <p:cNvSpPr>
            <a:spLocks noChangeShapeType="1"/>
          </p:cNvSpPr>
          <p:nvPr/>
        </p:nvSpPr>
        <p:spPr bwMode="auto">
          <a:xfrm>
            <a:off x="1752600" y="377825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1803400" y="2198688"/>
          <a:ext cx="2171700" cy="568325"/>
        </p:xfrm>
        <a:graphic>
          <a:graphicData uri="http://schemas.openxmlformats.org/presentationml/2006/ole">
            <p:oleObj spid="_x0000_s260035" name="Equation" r:id="rId4" imgW="774364" imgH="203112" progId="">
              <p:embed/>
            </p:oleObj>
          </a:graphicData>
        </a:graphic>
      </p:graphicFrame>
      <p:pic>
        <p:nvPicPr>
          <p:cNvPr id="8205" name="Picture 6" descr="Exampl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182" t="11955" r="68687" b="55168"/>
          <a:stretch>
            <a:fillRect/>
          </a:stretch>
        </p:blipFill>
        <p:spPr bwMode="auto">
          <a:xfrm>
            <a:off x="2514600" y="2625725"/>
            <a:ext cx="99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2070100" y="1735138"/>
          <a:ext cx="1955800" cy="568325"/>
        </p:xfrm>
        <a:graphic>
          <a:graphicData uri="http://schemas.openxmlformats.org/presentationml/2006/ole">
            <p:oleObj spid="_x0000_s260036" name="Equation" r:id="rId6" imgW="698197" imgH="203112" progId="">
              <p:embed/>
            </p:oleObj>
          </a:graphicData>
        </a:graphic>
      </p:graphicFrame>
      <p:sp>
        <p:nvSpPr>
          <p:cNvPr id="8206" name="Line 15"/>
          <p:cNvSpPr>
            <a:spLocks noChangeShapeType="1"/>
          </p:cNvSpPr>
          <p:nvPr/>
        </p:nvSpPr>
        <p:spPr bwMode="auto">
          <a:xfrm>
            <a:off x="3276600" y="3844925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sp>
        <p:nvSpPr>
          <p:cNvPr id="8207" name="Oval 2"/>
          <p:cNvSpPr>
            <a:spLocks noChangeArrowheads="1"/>
          </p:cNvSpPr>
          <p:nvPr/>
        </p:nvSpPr>
        <p:spPr bwMode="auto">
          <a:xfrm>
            <a:off x="5054600" y="35687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8208" name="Picture 10" descr="Exampl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182" t="11955" r="68687" b="55168"/>
          <a:stretch>
            <a:fillRect/>
          </a:stretch>
        </p:blipFill>
        <p:spPr bwMode="auto">
          <a:xfrm>
            <a:off x="4994275" y="2778125"/>
            <a:ext cx="99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5140325" y="3595688"/>
          <a:ext cx="587375" cy="669925"/>
        </p:xfrm>
        <a:graphic>
          <a:graphicData uri="http://schemas.openxmlformats.org/presentationml/2006/ole">
            <p:oleObj spid="_x0000_s260037" name="Equation" r:id="rId7" imgW="177569" imgH="202936" progId="">
              <p:embed/>
            </p:oleObj>
          </a:graphicData>
        </a:graphic>
      </p:graphicFrame>
      <p:graphicFrame>
        <p:nvGraphicFramePr>
          <p:cNvPr id="8198" name="Object 6"/>
          <p:cNvGraphicFramePr>
            <a:graphicFrameLocks noChangeAspect="1"/>
          </p:cNvGraphicFramePr>
          <p:nvPr/>
        </p:nvGraphicFramePr>
        <p:xfrm>
          <a:off x="4719638" y="2316163"/>
          <a:ext cx="1566862" cy="568325"/>
        </p:xfrm>
        <a:graphic>
          <a:graphicData uri="http://schemas.openxmlformats.org/presentationml/2006/ole">
            <p:oleObj spid="_x0000_s260038" name="Equation" r:id="rId8" imgW="558558" imgH="203112" progId="">
              <p:embed/>
            </p:oleObj>
          </a:graphicData>
        </a:graphic>
      </p:graphicFrame>
      <p:graphicFrame>
        <p:nvGraphicFramePr>
          <p:cNvPr id="8199" name="Object 7"/>
          <p:cNvGraphicFramePr>
            <a:graphicFrameLocks noChangeAspect="1"/>
          </p:cNvGraphicFramePr>
          <p:nvPr/>
        </p:nvGraphicFramePr>
        <p:xfrm>
          <a:off x="3375025" y="3235325"/>
          <a:ext cx="1566863" cy="568325"/>
        </p:xfrm>
        <a:graphic>
          <a:graphicData uri="http://schemas.openxmlformats.org/presentationml/2006/ole">
            <p:oleObj spid="_x0000_s260039" name="Equation" r:id="rId9" imgW="558558" imgH="203112" progId="">
              <p:embed/>
            </p:oleObj>
          </a:graphicData>
        </a:graphic>
      </p:graphicFrame>
      <p:sp>
        <p:nvSpPr>
          <p:cNvPr id="8209" name="Line 15"/>
          <p:cNvSpPr>
            <a:spLocks noChangeShapeType="1"/>
          </p:cNvSpPr>
          <p:nvPr/>
        </p:nvSpPr>
        <p:spPr bwMode="auto">
          <a:xfrm>
            <a:off x="5715000" y="3921125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8200" name="Object 8"/>
          <p:cNvGraphicFramePr>
            <a:graphicFrameLocks noChangeAspect="1"/>
          </p:cNvGraphicFramePr>
          <p:nvPr/>
        </p:nvGraphicFramePr>
        <p:xfrm>
          <a:off x="7605713" y="3532188"/>
          <a:ext cx="671512" cy="671512"/>
        </p:xfrm>
        <a:graphic>
          <a:graphicData uri="http://schemas.openxmlformats.org/presentationml/2006/ole">
            <p:oleObj spid="_x0000_s260040" name="Equation" r:id="rId10" imgW="203024" imgH="203024" progId="">
              <p:embed/>
            </p:oleObj>
          </a:graphicData>
        </a:graphic>
      </p:graphicFrame>
      <p:sp>
        <p:nvSpPr>
          <p:cNvPr id="8210" name="Oval 2"/>
          <p:cNvSpPr>
            <a:spLocks noChangeArrowheads="1"/>
          </p:cNvSpPr>
          <p:nvPr/>
        </p:nvSpPr>
        <p:spPr bwMode="auto">
          <a:xfrm>
            <a:off x="7634288" y="3540125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1" name="Oval 23"/>
          <p:cNvSpPr>
            <a:spLocks noChangeArrowheads="1"/>
          </p:cNvSpPr>
          <p:nvPr/>
        </p:nvSpPr>
        <p:spPr bwMode="auto">
          <a:xfrm>
            <a:off x="7500938" y="3387725"/>
            <a:ext cx="11430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8201" name="Object 9"/>
          <p:cNvGraphicFramePr>
            <a:graphicFrameLocks noChangeAspect="1"/>
          </p:cNvGraphicFramePr>
          <p:nvPr/>
        </p:nvGraphicFramePr>
        <p:xfrm>
          <a:off x="5743575" y="3311525"/>
          <a:ext cx="1816100" cy="568325"/>
        </p:xfrm>
        <a:graphic>
          <a:graphicData uri="http://schemas.openxmlformats.org/presentationml/2006/ole">
            <p:oleObj spid="_x0000_s260041" name="Equation" r:id="rId11" imgW="647419" imgH="203112" progId="">
              <p:embed/>
            </p:oleObj>
          </a:graphicData>
        </a:graphic>
      </p:graphicFrame>
      <p:sp>
        <p:nvSpPr>
          <p:cNvPr id="7188" name="Rectangle 19"/>
          <p:cNvSpPr>
            <a:spLocks noChangeArrowheads="1"/>
          </p:cNvSpPr>
          <p:nvPr/>
        </p:nvSpPr>
        <p:spPr bwMode="auto">
          <a:xfrm>
            <a:off x="1752600" y="332656"/>
            <a:ext cx="49319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PDA for L={a</a:t>
            </a:r>
            <a:r>
              <a:rPr lang="en-US" altLang="en-US" sz="3200" b="1" i="1" baseline="30000" dirty="0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b</a:t>
            </a:r>
            <a:r>
              <a:rPr lang="en-US" altLang="en-US" sz="3200" b="1" i="1" baseline="30000" dirty="0">
                <a:latin typeface="Aharoni" pitchFamily="2" charset="0"/>
                <a:cs typeface="Aharoni" pitchFamily="2" charset="0"/>
              </a:rPr>
              <a:t>2n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: </a:t>
            </a:r>
            <a:r>
              <a:rPr lang="en-US" altLang="en-US" sz="3200" b="1" i="1" dirty="0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  <a:sym typeface="Symbol" panose="05050102010706020507" pitchFamily="18" charset="2"/>
              </a:rPr>
              <a:t>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1}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2417999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3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30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30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3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30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3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3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30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30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3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3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30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30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30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30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30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30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3" grpId="0" animBg="1"/>
      <p:bldP spid="8207" grpId="0" animBg="1"/>
      <p:bldP spid="8210" grpId="0" animBg="1"/>
      <p:bldP spid="82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  <a:ea typeface="新細明體" pitchFamily="18" charset="-120"/>
              </a:rPr>
              <a:t>Transition Function </a:t>
            </a:r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5072066" y="428604"/>
          <a:ext cx="571504" cy="558801"/>
        </p:xfrm>
        <a:graphic>
          <a:graphicData uri="http://schemas.openxmlformats.org/presentationml/2006/ole">
            <p:oleObj spid="_x0000_s327908" name="Equation" r:id="rId3" imgW="7924800" imgH="10058400" progId="Equation.3">
              <p:embed/>
            </p:oleObj>
          </a:graphicData>
        </a:graphic>
      </p:graphicFrame>
      <p:sp>
        <p:nvSpPr>
          <p:cNvPr id="51205" name="Oval 5"/>
          <p:cNvSpPr>
            <a:spLocks noChangeArrowheads="1"/>
          </p:cNvSpPr>
          <p:nvPr/>
        </p:nvSpPr>
        <p:spPr bwMode="auto">
          <a:xfrm>
            <a:off x="19050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06" name="Oval 6"/>
          <p:cNvSpPr>
            <a:spLocks noChangeArrowheads="1"/>
          </p:cNvSpPr>
          <p:nvPr/>
        </p:nvSpPr>
        <p:spPr bwMode="auto">
          <a:xfrm>
            <a:off x="44958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07" name="Oval 7"/>
          <p:cNvSpPr>
            <a:spLocks noChangeArrowheads="1"/>
          </p:cNvSpPr>
          <p:nvPr/>
        </p:nvSpPr>
        <p:spPr bwMode="auto">
          <a:xfrm>
            <a:off x="57912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08" name="Oval 8"/>
          <p:cNvSpPr>
            <a:spLocks noChangeArrowheads="1"/>
          </p:cNvSpPr>
          <p:nvPr/>
        </p:nvSpPr>
        <p:spPr bwMode="auto">
          <a:xfrm>
            <a:off x="71628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09" name="Oval 9"/>
          <p:cNvSpPr>
            <a:spLocks noChangeArrowheads="1"/>
          </p:cNvSpPr>
          <p:nvPr/>
        </p:nvSpPr>
        <p:spPr bwMode="auto">
          <a:xfrm>
            <a:off x="7010400" y="51816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1295400" y="56642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3733800" y="5638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5029200" y="5638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13" name="Line 13"/>
          <p:cNvSpPr>
            <a:spLocks noChangeShapeType="1"/>
          </p:cNvSpPr>
          <p:nvPr/>
        </p:nvSpPr>
        <p:spPr bwMode="auto">
          <a:xfrm>
            <a:off x="6324600" y="5638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214" name="Object 14"/>
          <p:cNvGraphicFramePr>
            <a:graphicFrameLocks noChangeAspect="1"/>
          </p:cNvGraphicFramePr>
          <p:nvPr/>
        </p:nvGraphicFramePr>
        <p:xfrm>
          <a:off x="1981200" y="5334000"/>
          <a:ext cx="419100" cy="469900"/>
        </p:xfrm>
        <a:graphic>
          <a:graphicData uri="http://schemas.openxmlformats.org/presentationml/2006/ole">
            <p:oleObj spid="_x0000_s327909" name="Equation" r:id="rId4" imgW="10058400" imgH="11277600" progId="Equation.3">
              <p:embed/>
            </p:oleObj>
          </a:graphicData>
        </a:graphic>
      </p:graphicFrame>
      <p:sp>
        <p:nvSpPr>
          <p:cNvPr id="51215" name="Oval 15"/>
          <p:cNvSpPr>
            <a:spLocks noChangeArrowheads="1"/>
          </p:cNvSpPr>
          <p:nvPr/>
        </p:nvSpPr>
        <p:spPr bwMode="auto">
          <a:xfrm>
            <a:off x="32004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216" name="Object 16"/>
          <p:cNvGraphicFramePr>
            <a:graphicFrameLocks noChangeAspect="1"/>
          </p:cNvGraphicFramePr>
          <p:nvPr/>
        </p:nvGraphicFramePr>
        <p:xfrm>
          <a:off x="3314700" y="5334000"/>
          <a:ext cx="341313" cy="469900"/>
        </p:xfrm>
        <a:graphic>
          <a:graphicData uri="http://schemas.openxmlformats.org/presentationml/2006/ole">
            <p:oleObj spid="_x0000_s327910" name="Equation" r:id="rId5" imgW="8229600" imgH="11277600" progId="Equation.3">
              <p:embed/>
            </p:oleObj>
          </a:graphicData>
        </a:graphic>
      </p:graphicFrame>
      <p:graphicFrame>
        <p:nvGraphicFramePr>
          <p:cNvPr id="51217" name="Object 17"/>
          <p:cNvGraphicFramePr>
            <a:graphicFrameLocks noChangeAspect="1"/>
          </p:cNvGraphicFramePr>
          <p:nvPr/>
        </p:nvGraphicFramePr>
        <p:xfrm>
          <a:off x="4584700" y="5334000"/>
          <a:ext cx="392113" cy="469900"/>
        </p:xfrm>
        <a:graphic>
          <a:graphicData uri="http://schemas.openxmlformats.org/presentationml/2006/ole">
            <p:oleObj spid="_x0000_s327911" name="Equation" r:id="rId6" imgW="9448800" imgH="11277600" progId="Equation.3">
              <p:embed/>
            </p:oleObj>
          </a:graphicData>
        </a:graphic>
      </p:graphicFrame>
      <p:graphicFrame>
        <p:nvGraphicFramePr>
          <p:cNvPr id="51218" name="Object 18"/>
          <p:cNvGraphicFramePr>
            <a:graphicFrameLocks noChangeAspect="1"/>
          </p:cNvGraphicFramePr>
          <p:nvPr/>
        </p:nvGraphicFramePr>
        <p:xfrm>
          <a:off x="5880100" y="5334000"/>
          <a:ext cx="392113" cy="469900"/>
        </p:xfrm>
        <a:graphic>
          <a:graphicData uri="http://schemas.openxmlformats.org/presentationml/2006/ole">
            <p:oleObj spid="_x0000_s327912" name="Equation" r:id="rId7" imgW="9448800" imgH="11277600" progId="Equation.3">
              <p:embed/>
            </p:oleObj>
          </a:graphicData>
        </a:graphic>
      </p:graphicFrame>
      <p:graphicFrame>
        <p:nvGraphicFramePr>
          <p:cNvPr id="51219" name="Object 19"/>
          <p:cNvGraphicFramePr>
            <a:graphicFrameLocks noChangeAspect="1"/>
          </p:cNvGraphicFramePr>
          <p:nvPr/>
        </p:nvGraphicFramePr>
        <p:xfrm>
          <a:off x="7239000" y="5334000"/>
          <a:ext cx="419100" cy="469900"/>
        </p:xfrm>
        <a:graphic>
          <a:graphicData uri="http://schemas.openxmlformats.org/presentationml/2006/ole">
            <p:oleObj spid="_x0000_s327913" name="Equation" r:id="rId8" imgW="10058400" imgH="11277600" progId="Equation.3">
              <p:embed/>
            </p:oleObj>
          </a:graphicData>
        </a:graphic>
      </p:graphicFrame>
      <p:sp>
        <p:nvSpPr>
          <p:cNvPr id="51220" name="Line 20"/>
          <p:cNvSpPr>
            <a:spLocks noChangeShapeType="1"/>
          </p:cNvSpPr>
          <p:nvPr/>
        </p:nvSpPr>
        <p:spPr bwMode="auto">
          <a:xfrm>
            <a:off x="2438400" y="5638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221" name="Object 21"/>
          <p:cNvGraphicFramePr>
            <a:graphicFrameLocks noChangeAspect="1"/>
          </p:cNvGraphicFramePr>
          <p:nvPr/>
        </p:nvGraphicFramePr>
        <p:xfrm>
          <a:off x="2667000" y="5334000"/>
          <a:ext cx="265113" cy="279400"/>
        </p:xfrm>
        <a:graphic>
          <a:graphicData uri="http://schemas.openxmlformats.org/presentationml/2006/ole">
            <p:oleObj spid="_x0000_s327914" name="Equation" r:id="rId9" imgW="6400800" imgH="6705600" progId="Equation.3">
              <p:embed/>
            </p:oleObj>
          </a:graphicData>
        </a:graphic>
      </p:graphicFrame>
      <p:graphicFrame>
        <p:nvGraphicFramePr>
          <p:cNvPr id="51222" name="Object 22"/>
          <p:cNvGraphicFramePr>
            <a:graphicFrameLocks noChangeAspect="1"/>
          </p:cNvGraphicFramePr>
          <p:nvPr/>
        </p:nvGraphicFramePr>
        <p:xfrm>
          <a:off x="3962400" y="5257800"/>
          <a:ext cx="279400" cy="381000"/>
        </p:xfrm>
        <a:graphic>
          <a:graphicData uri="http://schemas.openxmlformats.org/presentationml/2006/ole">
            <p:oleObj spid="_x0000_s327915" name="Equation" r:id="rId10" imgW="6705600" imgH="9144000" progId="Equation.3">
              <p:embed/>
            </p:oleObj>
          </a:graphicData>
        </a:graphic>
      </p:graphicFrame>
      <p:graphicFrame>
        <p:nvGraphicFramePr>
          <p:cNvPr id="51223" name="Object 23"/>
          <p:cNvGraphicFramePr>
            <a:graphicFrameLocks noChangeAspect="1"/>
          </p:cNvGraphicFramePr>
          <p:nvPr/>
        </p:nvGraphicFramePr>
        <p:xfrm>
          <a:off x="5257800" y="5257800"/>
          <a:ext cx="279400" cy="381000"/>
        </p:xfrm>
        <a:graphic>
          <a:graphicData uri="http://schemas.openxmlformats.org/presentationml/2006/ole">
            <p:oleObj spid="_x0000_s327916" name="Equation" r:id="rId11" imgW="6705600" imgH="9144000" progId="Equation.3">
              <p:embed/>
            </p:oleObj>
          </a:graphicData>
        </a:graphic>
      </p:graphicFrame>
      <p:graphicFrame>
        <p:nvGraphicFramePr>
          <p:cNvPr id="51224" name="Object 24"/>
          <p:cNvGraphicFramePr>
            <a:graphicFrameLocks noChangeAspect="1"/>
          </p:cNvGraphicFramePr>
          <p:nvPr/>
        </p:nvGraphicFramePr>
        <p:xfrm>
          <a:off x="6553200" y="5334000"/>
          <a:ext cx="265113" cy="279400"/>
        </p:xfrm>
        <a:graphic>
          <a:graphicData uri="http://schemas.openxmlformats.org/presentationml/2006/ole">
            <p:oleObj spid="_x0000_s327917" name="Equation" r:id="rId12" imgW="6400800" imgH="6705600" progId="Equation.3">
              <p:embed/>
            </p:oleObj>
          </a:graphicData>
        </a:graphic>
      </p:graphicFrame>
      <p:sp>
        <p:nvSpPr>
          <p:cNvPr id="51226" name="Oval 26"/>
          <p:cNvSpPr>
            <a:spLocks noChangeArrowheads="1"/>
          </p:cNvSpPr>
          <p:nvPr/>
        </p:nvSpPr>
        <p:spPr bwMode="auto">
          <a:xfrm>
            <a:off x="6565900" y="40513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227" name="Object 27"/>
          <p:cNvGraphicFramePr>
            <a:graphicFrameLocks noChangeAspect="1"/>
          </p:cNvGraphicFramePr>
          <p:nvPr/>
        </p:nvGraphicFramePr>
        <p:xfrm>
          <a:off x="6642100" y="4051300"/>
          <a:ext cx="404813" cy="469900"/>
        </p:xfrm>
        <a:graphic>
          <a:graphicData uri="http://schemas.openxmlformats.org/presentationml/2006/ole">
            <p:oleObj spid="_x0000_s327918" name="Equation" r:id="rId13" imgW="9753600" imgH="11277600" progId="Equation.3">
              <p:embed/>
            </p:oleObj>
          </a:graphicData>
        </a:graphic>
      </p:graphicFrame>
      <p:graphicFrame>
        <p:nvGraphicFramePr>
          <p:cNvPr id="51228" name="Object 28"/>
          <p:cNvGraphicFramePr>
            <a:graphicFrameLocks noChangeAspect="1"/>
          </p:cNvGraphicFramePr>
          <p:nvPr/>
        </p:nvGraphicFramePr>
        <p:xfrm>
          <a:off x="3505200" y="4876800"/>
          <a:ext cx="265113" cy="279400"/>
        </p:xfrm>
        <a:graphic>
          <a:graphicData uri="http://schemas.openxmlformats.org/presentationml/2006/ole">
            <p:oleObj spid="_x0000_s327919" name="Equation" r:id="rId14" imgW="6400800" imgH="6705600" progId="Equation.3">
              <p:embed/>
            </p:oleObj>
          </a:graphicData>
        </a:graphic>
      </p:graphicFrame>
      <p:graphicFrame>
        <p:nvGraphicFramePr>
          <p:cNvPr id="51229" name="Object 29"/>
          <p:cNvGraphicFramePr>
            <a:graphicFrameLocks noChangeAspect="1"/>
          </p:cNvGraphicFramePr>
          <p:nvPr/>
        </p:nvGraphicFramePr>
        <p:xfrm>
          <a:off x="4724400" y="4953000"/>
          <a:ext cx="265113" cy="279400"/>
        </p:xfrm>
        <a:graphic>
          <a:graphicData uri="http://schemas.openxmlformats.org/presentationml/2006/ole">
            <p:oleObj spid="_x0000_s327920" name="Equation" r:id="rId15" imgW="6400800" imgH="6705600" progId="Equation.3">
              <p:embed/>
            </p:oleObj>
          </a:graphicData>
        </a:graphic>
      </p:graphicFrame>
      <p:graphicFrame>
        <p:nvGraphicFramePr>
          <p:cNvPr id="51230" name="Object 30"/>
          <p:cNvGraphicFramePr>
            <a:graphicFrameLocks noChangeAspect="1"/>
          </p:cNvGraphicFramePr>
          <p:nvPr/>
        </p:nvGraphicFramePr>
        <p:xfrm>
          <a:off x="6019800" y="4876800"/>
          <a:ext cx="279400" cy="381000"/>
        </p:xfrm>
        <a:graphic>
          <a:graphicData uri="http://schemas.openxmlformats.org/presentationml/2006/ole">
            <p:oleObj spid="_x0000_s327921" name="Equation" r:id="rId16" imgW="6705600" imgH="9144000" progId="Equation.3">
              <p:embed/>
            </p:oleObj>
          </a:graphicData>
        </a:graphic>
      </p:graphicFrame>
      <p:graphicFrame>
        <p:nvGraphicFramePr>
          <p:cNvPr id="51231" name="Object 31"/>
          <p:cNvGraphicFramePr>
            <a:graphicFrameLocks noChangeAspect="1"/>
          </p:cNvGraphicFramePr>
          <p:nvPr/>
        </p:nvGraphicFramePr>
        <p:xfrm>
          <a:off x="2133600" y="4800600"/>
          <a:ext cx="279400" cy="381000"/>
        </p:xfrm>
        <a:graphic>
          <a:graphicData uri="http://schemas.openxmlformats.org/presentationml/2006/ole">
            <p:oleObj spid="_x0000_s327922" name="Equation" r:id="rId17" imgW="6705600" imgH="9144000" progId="Equation.3">
              <p:embed/>
            </p:oleObj>
          </a:graphicData>
        </a:graphic>
      </p:graphicFrame>
      <p:sp>
        <p:nvSpPr>
          <p:cNvPr id="51232" name="Freeform 32"/>
          <p:cNvSpPr>
            <a:spLocks/>
          </p:cNvSpPr>
          <p:nvPr/>
        </p:nvSpPr>
        <p:spPr bwMode="auto">
          <a:xfrm>
            <a:off x="6400800" y="32766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233" name="Object 33"/>
          <p:cNvGraphicFramePr>
            <a:graphicFrameLocks noChangeAspect="1"/>
          </p:cNvGraphicFramePr>
          <p:nvPr/>
        </p:nvGraphicFramePr>
        <p:xfrm>
          <a:off x="6413500" y="2832100"/>
          <a:ext cx="671513" cy="442913"/>
        </p:xfrm>
        <a:graphic>
          <a:graphicData uri="http://schemas.openxmlformats.org/presentationml/2006/ole">
            <p:oleObj spid="_x0000_s327923" name="Equation" r:id="rId18" imgW="16154400" imgH="10668000" progId="Equation.3">
              <p:embed/>
            </p:oleObj>
          </a:graphicData>
        </a:graphic>
      </p:graphicFrame>
      <p:sp>
        <p:nvSpPr>
          <p:cNvPr id="51234" name="Line 34"/>
          <p:cNvSpPr>
            <a:spLocks noChangeShapeType="1"/>
          </p:cNvSpPr>
          <p:nvPr/>
        </p:nvSpPr>
        <p:spPr bwMode="auto">
          <a:xfrm flipV="1">
            <a:off x="6172200" y="45720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35" name="Freeform 35"/>
          <p:cNvSpPr>
            <a:spLocks/>
          </p:cNvSpPr>
          <p:nvPr/>
        </p:nvSpPr>
        <p:spPr bwMode="auto">
          <a:xfrm>
            <a:off x="4876800" y="44196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36" name="Freeform 36"/>
          <p:cNvSpPr>
            <a:spLocks/>
          </p:cNvSpPr>
          <p:nvPr/>
        </p:nvSpPr>
        <p:spPr bwMode="auto">
          <a:xfrm>
            <a:off x="3581400" y="42291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37" name="Freeform 37"/>
          <p:cNvSpPr>
            <a:spLocks/>
          </p:cNvSpPr>
          <p:nvPr/>
        </p:nvSpPr>
        <p:spPr bwMode="auto">
          <a:xfrm>
            <a:off x="2286000" y="36068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239" name="Object 39"/>
          <p:cNvGraphicFramePr>
            <a:graphicFrameLocks noChangeAspect="1"/>
          </p:cNvGraphicFramePr>
          <p:nvPr/>
        </p:nvGraphicFramePr>
        <p:xfrm>
          <a:off x="3214688" y="1857375"/>
          <a:ext cx="2755900" cy="519113"/>
        </p:xfrm>
        <a:graphic>
          <a:graphicData uri="http://schemas.openxmlformats.org/presentationml/2006/ole">
            <p:oleObj spid="_x0000_s327924" name="Equation" r:id="rId19" imgW="66141600" imgH="12496800" progId="Equation.3">
              <p:embed/>
            </p:oleObj>
          </a:graphicData>
        </a:graphic>
      </p:graphicFrame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7010400" y="4597400"/>
            <a:ext cx="900113" cy="609600"/>
            <a:chOff x="4224" y="1824"/>
            <a:chExt cx="567" cy="384"/>
          </a:xfrm>
        </p:grpSpPr>
        <p:graphicFrame>
          <p:nvGraphicFramePr>
            <p:cNvPr id="51242" name="Object 42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p:oleObj spid="_x0000_s327925" name="Equation" r:id="rId20" imgW="16154400" imgH="10668000" progId="Equation.3">
                <p:embed/>
              </p:oleObj>
            </a:graphicData>
          </a:graphic>
        </p:graphicFrame>
        <p:sp>
          <p:nvSpPr>
            <p:cNvPr id="51243" name="Line 43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506663" y="4108450"/>
          <a:ext cx="671512" cy="669925"/>
        </p:xfrm>
        <a:graphic>
          <a:graphicData uri="http://schemas.openxmlformats.org/presentationml/2006/ole">
            <p:oleObj spid="_x0000_s329786" name="Equation" r:id="rId3" imgW="203024" imgH="203024" progId="">
              <p:embed/>
            </p:oleObj>
          </a:graphicData>
        </a:graphic>
      </p:graphicFrame>
      <p:sp>
        <p:nvSpPr>
          <p:cNvPr id="9228" name="Oval 2"/>
          <p:cNvSpPr>
            <a:spLocks noChangeArrowheads="1"/>
          </p:cNvSpPr>
          <p:nvPr/>
        </p:nvSpPr>
        <p:spPr bwMode="auto">
          <a:xfrm>
            <a:off x="2573338" y="4081463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29" name="Line 21"/>
          <p:cNvSpPr>
            <a:spLocks noChangeShapeType="1"/>
          </p:cNvSpPr>
          <p:nvPr/>
        </p:nvSpPr>
        <p:spPr bwMode="auto">
          <a:xfrm>
            <a:off x="1752600" y="4443413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1909763" y="2863850"/>
          <a:ext cx="1958975" cy="568325"/>
        </p:xfrm>
        <a:graphic>
          <a:graphicData uri="http://schemas.openxmlformats.org/presentationml/2006/ole">
            <p:oleObj spid="_x0000_s329787" name="Equation" r:id="rId4" imgW="698197" imgH="203112" progId="">
              <p:embed/>
            </p:oleObj>
          </a:graphicData>
        </a:graphic>
      </p:graphicFrame>
      <p:pic>
        <p:nvPicPr>
          <p:cNvPr id="9230" name="Picture 6" descr="Exampl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182" t="11955" r="68687" b="55168"/>
          <a:stretch>
            <a:fillRect/>
          </a:stretch>
        </p:blipFill>
        <p:spPr bwMode="auto">
          <a:xfrm>
            <a:off x="2514600" y="3290888"/>
            <a:ext cx="99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1" name="Line 15"/>
          <p:cNvSpPr>
            <a:spLocks noChangeShapeType="1"/>
          </p:cNvSpPr>
          <p:nvPr/>
        </p:nvSpPr>
        <p:spPr bwMode="auto">
          <a:xfrm flipV="1">
            <a:off x="3292475" y="4419600"/>
            <a:ext cx="2651125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graphicFrame>
        <p:nvGraphicFramePr>
          <p:cNvPr id="9220" name="Object 8"/>
          <p:cNvGraphicFramePr>
            <a:graphicFrameLocks noChangeAspect="1"/>
          </p:cNvGraphicFramePr>
          <p:nvPr/>
        </p:nvGraphicFramePr>
        <p:xfrm>
          <a:off x="6062663" y="4078288"/>
          <a:ext cx="671512" cy="671512"/>
        </p:xfrm>
        <a:graphic>
          <a:graphicData uri="http://schemas.openxmlformats.org/presentationml/2006/ole">
            <p:oleObj spid="_x0000_s329788" name="Equation" r:id="rId6" imgW="203024" imgH="203024" progId="">
              <p:embed/>
            </p:oleObj>
          </a:graphicData>
        </a:graphic>
      </p:graphicFrame>
      <p:sp>
        <p:nvSpPr>
          <p:cNvPr id="9232" name="Oval 2"/>
          <p:cNvSpPr>
            <a:spLocks noChangeArrowheads="1"/>
          </p:cNvSpPr>
          <p:nvPr/>
        </p:nvSpPr>
        <p:spPr bwMode="auto">
          <a:xfrm>
            <a:off x="6091238" y="4086225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33" name="Oval 23"/>
          <p:cNvSpPr>
            <a:spLocks noChangeArrowheads="1"/>
          </p:cNvSpPr>
          <p:nvPr/>
        </p:nvSpPr>
        <p:spPr bwMode="auto">
          <a:xfrm>
            <a:off x="5957888" y="3933825"/>
            <a:ext cx="11430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9221" name="Object 9"/>
          <p:cNvGraphicFramePr>
            <a:graphicFrameLocks noChangeAspect="1"/>
          </p:cNvGraphicFramePr>
          <p:nvPr/>
        </p:nvGraphicFramePr>
        <p:xfrm>
          <a:off x="3832225" y="3857625"/>
          <a:ext cx="1816100" cy="568325"/>
        </p:xfrm>
        <a:graphic>
          <a:graphicData uri="http://schemas.openxmlformats.org/presentationml/2006/ole">
            <p:oleObj spid="_x0000_s329789" name="Equation" r:id="rId7" imgW="647419" imgH="203112" progId="">
              <p:embed/>
            </p:oleObj>
          </a:graphicData>
        </a:graphic>
      </p:graphicFrame>
      <p:graphicFrame>
        <p:nvGraphicFramePr>
          <p:cNvPr id="9222" name="Object 10"/>
          <p:cNvGraphicFramePr>
            <a:graphicFrameLocks noChangeAspect="1"/>
          </p:cNvGraphicFramePr>
          <p:nvPr/>
        </p:nvGraphicFramePr>
        <p:xfrm>
          <a:off x="1981200" y="2493963"/>
          <a:ext cx="1922463" cy="568325"/>
        </p:xfrm>
        <a:graphic>
          <a:graphicData uri="http://schemas.openxmlformats.org/presentationml/2006/ole">
            <p:oleObj spid="_x0000_s329790" name="Equation" r:id="rId8" imgW="685800" imgH="203200" progId="">
              <p:embed/>
            </p:oleObj>
          </a:graphicData>
        </a:graphic>
      </p:graphicFrame>
      <p:graphicFrame>
        <p:nvGraphicFramePr>
          <p:cNvPr id="9223" name="Object 11"/>
          <p:cNvGraphicFramePr>
            <a:graphicFrameLocks noChangeAspect="1"/>
          </p:cNvGraphicFramePr>
          <p:nvPr/>
        </p:nvGraphicFramePr>
        <p:xfrm>
          <a:off x="2195513" y="1579563"/>
          <a:ext cx="1704975" cy="627062"/>
        </p:xfrm>
        <a:graphic>
          <a:graphicData uri="http://schemas.openxmlformats.org/presentationml/2006/ole">
            <p:oleObj spid="_x0000_s329791" name="Equation" r:id="rId9" imgW="609336" imgH="203112" progId="">
              <p:embed/>
            </p:oleObj>
          </a:graphicData>
        </a:graphic>
      </p:graphicFrame>
      <p:graphicFrame>
        <p:nvGraphicFramePr>
          <p:cNvPr id="9224" name="Object 12"/>
          <p:cNvGraphicFramePr>
            <a:graphicFrameLocks noChangeAspect="1"/>
          </p:cNvGraphicFramePr>
          <p:nvPr/>
        </p:nvGraphicFramePr>
        <p:xfrm>
          <a:off x="2133600" y="2036763"/>
          <a:ext cx="1741488" cy="568325"/>
        </p:xfrm>
        <a:graphic>
          <a:graphicData uri="http://schemas.openxmlformats.org/presentationml/2006/ole">
            <p:oleObj spid="_x0000_s329792" name="Equation" r:id="rId10" imgW="622030" imgH="203112" progId="">
              <p:embed/>
            </p:oleObj>
          </a:graphicData>
        </a:graphic>
      </p:graphicFrame>
      <p:pic>
        <p:nvPicPr>
          <p:cNvPr id="9234" name="Picture 22" descr="Exampl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8687" t="55168" r="18182" b="11955"/>
          <a:stretch>
            <a:fillRect/>
          </a:stretch>
        </p:blipFill>
        <p:spPr bwMode="auto">
          <a:xfrm>
            <a:off x="2514600" y="4703763"/>
            <a:ext cx="7207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225" name="Object 13"/>
          <p:cNvGraphicFramePr>
            <a:graphicFrameLocks noChangeAspect="1"/>
          </p:cNvGraphicFramePr>
          <p:nvPr/>
        </p:nvGraphicFramePr>
        <p:xfrm>
          <a:off x="2209800" y="5141913"/>
          <a:ext cx="1566863" cy="568325"/>
        </p:xfrm>
        <a:graphic>
          <a:graphicData uri="http://schemas.openxmlformats.org/presentationml/2006/ole">
            <p:oleObj spid="_x0000_s329793" name="Equation" r:id="rId12" imgW="558558" imgH="203112" progId="">
              <p:embed/>
            </p:oleObj>
          </a:graphicData>
        </a:graphic>
      </p:graphicFrame>
      <p:graphicFrame>
        <p:nvGraphicFramePr>
          <p:cNvPr id="9226" name="Object 14"/>
          <p:cNvGraphicFramePr>
            <a:graphicFrameLocks noChangeAspect="1"/>
          </p:cNvGraphicFramePr>
          <p:nvPr/>
        </p:nvGraphicFramePr>
        <p:xfrm>
          <a:off x="2057400" y="5573713"/>
          <a:ext cx="1566863" cy="568325"/>
        </p:xfrm>
        <a:graphic>
          <a:graphicData uri="http://schemas.openxmlformats.org/presentationml/2006/ole">
            <p:oleObj spid="_x0000_s329794" name="Equation" r:id="rId13" imgW="558558" imgH="203112" progId="">
              <p:embed/>
            </p:oleObj>
          </a:graphicData>
        </a:graphic>
      </p:graphicFrame>
      <p:sp>
        <p:nvSpPr>
          <p:cNvPr id="8211" name="Rectangle 25"/>
          <p:cNvSpPr>
            <a:spLocks noChangeArrowheads="1"/>
          </p:cNvSpPr>
          <p:nvPr/>
        </p:nvSpPr>
        <p:spPr bwMode="auto">
          <a:xfrm>
            <a:off x="179512" y="457200"/>
            <a:ext cx="89644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latin typeface="Arial Black" panose="020B0A04020102020204" pitchFamily="34" charset="0"/>
                <a:cs typeface="Aharoni" pitchFamily="2" charset="0"/>
              </a:rPr>
              <a:t>PDA for L={</a:t>
            </a:r>
            <a:r>
              <a:rPr lang="en-US" altLang="en-US" sz="3200" b="1" dirty="0" smtClean="0">
                <a:latin typeface="Arial Black" panose="020B0A04020102020204" pitchFamily="34" charset="0"/>
                <a:cs typeface="Aharoni" pitchFamily="2" charset="0"/>
              </a:rPr>
              <a:t>w </a:t>
            </a:r>
            <a:r>
              <a:rPr lang="en-US" altLang="en-US" sz="3200" b="1" dirty="0" smtClean="0">
                <a:solidFill>
                  <a:schemeClr val="tx2"/>
                </a:solidFill>
                <a:latin typeface="Arial Black" panose="020B0A04020102020204" pitchFamily="34" charset="0"/>
                <a:cs typeface="Aharoni" pitchFamily="2" charset="0"/>
              </a:rPr>
              <a:t>/</a:t>
            </a:r>
            <a:r>
              <a:rPr lang="en-IN" sz="3200" dirty="0" smtClean="0">
                <a:latin typeface="Arial Black" panose="020B0A04020102020204" pitchFamily="34" charset="0"/>
              </a:rPr>
              <a:t> </a:t>
            </a:r>
            <a:r>
              <a:rPr lang="en-IN" sz="3200" dirty="0" err="1">
                <a:latin typeface="Arial Black" panose="020B0A04020102020204" pitchFamily="34" charset="0"/>
              </a:rPr>
              <a:t>n</a:t>
            </a:r>
            <a:r>
              <a:rPr lang="en-IN" sz="3200" baseline="-25000" dirty="0" err="1">
                <a:latin typeface="Arial Black" panose="020B0A04020102020204" pitchFamily="34" charset="0"/>
              </a:rPr>
              <a:t>a</a:t>
            </a:r>
            <a:r>
              <a:rPr lang="en-IN" sz="3200" dirty="0">
                <a:latin typeface="Arial Black" panose="020B0A04020102020204" pitchFamily="34" charset="0"/>
              </a:rPr>
              <a:t>(w</a:t>
            </a:r>
            <a:r>
              <a:rPr lang="en-IN" sz="3200" dirty="0" smtClean="0">
                <a:latin typeface="Arial Black" panose="020B0A04020102020204" pitchFamily="34" charset="0"/>
              </a:rPr>
              <a:t>) = </a:t>
            </a:r>
            <a:r>
              <a:rPr lang="en-IN" sz="3200" dirty="0" err="1" smtClean="0">
                <a:latin typeface="Arial Black" panose="020B0A04020102020204" pitchFamily="34" charset="0"/>
              </a:rPr>
              <a:t>n</a:t>
            </a:r>
            <a:r>
              <a:rPr lang="en-IN" sz="3200" baseline="-25000" dirty="0" err="1" smtClean="0">
                <a:latin typeface="Arial Black" panose="020B0A04020102020204" pitchFamily="34" charset="0"/>
              </a:rPr>
              <a:t>b</a:t>
            </a:r>
            <a:r>
              <a:rPr lang="en-IN" sz="3200" dirty="0" smtClean="0">
                <a:latin typeface="Arial Black" panose="020B0A04020102020204" pitchFamily="34" charset="0"/>
              </a:rPr>
              <a:t>(w)</a:t>
            </a:r>
            <a:r>
              <a:rPr lang="en-US" altLang="en-US" sz="3200" b="1" dirty="0" smtClean="0">
                <a:latin typeface="Arial Black" panose="020B0A04020102020204" pitchFamily="34" charset="0"/>
                <a:cs typeface="Aharoni" pitchFamily="2" charset="0"/>
              </a:rPr>
              <a:t>}</a:t>
            </a:r>
            <a:endParaRPr lang="en-US" altLang="en-US" sz="3200" b="1" dirty="0">
              <a:latin typeface="Arial Black" panose="020B0A04020102020204" pitchFamily="34" charset="0"/>
              <a:cs typeface="Aharoni" pitchFamily="2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7522397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20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20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20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20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20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20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20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2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20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2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20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20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20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8" grpId="0" animBg="1"/>
      <p:bldP spid="9232" grpId="0" animBg="1"/>
      <p:bldP spid="9233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1319213" y="3443288"/>
          <a:ext cx="671512" cy="669925"/>
        </p:xfrm>
        <a:graphic>
          <a:graphicData uri="http://schemas.openxmlformats.org/presentationml/2006/ole">
            <p:oleObj spid="_x0000_s330810" name="Equation" r:id="rId3" imgW="203024" imgH="203024" progId="">
              <p:embed/>
            </p:oleObj>
          </a:graphicData>
        </a:graphic>
      </p:graphicFrame>
      <p:sp>
        <p:nvSpPr>
          <p:cNvPr id="10252" name="Oval 2"/>
          <p:cNvSpPr>
            <a:spLocks noChangeArrowheads="1"/>
          </p:cNvSpPr>
          <p:nvPr/>
        </p:nvSpPr>
        <p:spPr bwMode="auto">
          <a:xfrm>
            <a:off x="1385888" y="34163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3" name="Line 21"/>
          <p:cNvSpPr>
            <a:spLocks noChangeShapeType="1"/>
          </p:cNvSpPr>
          <p:nvPr/>
        </p:nvSpPr>
        <p:spPr bwMode="auto">
          <a:xfrm>
            <a:off x="565150" y="377825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722313" y="2198688"/>
          <a:ext cx="1957387" cy="568325"/>
        </p:xfrm>
        <a:graphic>
          <a:graphicData uri="http://schemas.openxmlformats.org/presentationml/2006/ole">
            <p:oleObj spid="_x0000_s330811" name="Equation" r:id="rId4" imgW="698197" imgH="203112" progId="">
              <p:embed/>
            </p:oleObj>
          </a:graphicData>
        </a:graphic>
      </p:graphicFrame>
      <p:pic>
        <p:nvPicPr>
          <p:cNvPr id="10254" name="Picture 6" descr="Exampl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182" t="11955" r="68687" b="55168"/>
          <a:stretch>
            <a:fillRect/>
          </a:stretch>
        </p:blipFill>
        <p:spPr bwMode="auto">
          <a:xfrm>
            <a:off x="1327150" y="2625725"/>
            <a:ext cx="99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989013" y="1735138"/>
          <a:ext cx="1743075" cy="568325"/>
        </p:xfrm>
        <a:graphic>
          <a:graphicData uri="http://schemas.openxmlformats.org/presentationml/2006/ole">
            <p:oleObj spid="_x0000_s330812" name="Equation" r:id="rId6" imgW="622030" imgH="203112" progId="">
              <p:embed/>
            </p:oleObj>
          </a:graphicData>
        </a:graphic>
      </p:graphicFrame>
      <p:sp>
        <p:nvSpPr>
          <p:cNvPr id="10255" name="Line 15"/>
          <p:cNvSpPr>
            <a:spLocks noChangeShapeType="1"/>
          </p:cNvSpPr>
          <p:nvPr/>
        </p:nvSpPr>
        <p:spPr bwMode="auto">
          <a:xfrm>
            <a:off x="2089150" y="3844925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sp>
        <p:nvSpPr>
          <p:cNvPr id="10256" name="Oval 2"/>
          <p:cNvSpPr>
            <a:spLocks noChangeArrowheads="1"/>
          </p:cNvSpPr>
          <p:nvPr/>
        </p:nvSpPr>
        <p:spPr bwMode="auto">
          <a:xfrm>
            <a:off x="3867150" y="35687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257" name="Picture 11" descr="Exampl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182" t="11955" r="68687" b="55168"/>
          <a:stretch>
            <a:fillRect/>
          </a:stretch>
        </p:blipFill>
        <p:spPr bwMode="auto">
          <a:xfrm>
            <a:off x="3806825" y="2778125"/>
            <a:ext cx="99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3952875" y="3595688"/>
          <a:ext cx="587375" cy="669925"/>
        </p:xfrm>
        <a:graphic>
          <a:graphicData uri="http://schemas.openxmlformats.org/presentationml/2006/ole">
            <p:oleObj spid="_x0000_s330813" name="Equation" r:id="rId7" imgW="177569" imgH="202936" progId="">
              <p:embed/>
            </p:oleObj>
          </a:graphicData>
        </a:graphic>
      </p:graphicFrame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3532188" y="2316163"/>
          <a:ext cx="1566862" cy="568325"/>
        </p:xfrm>
        <a:graphic>
          <a:graphicData uri="http://schemas.openxmlformats.org/presentationml/2006/ole">
            <p:oleObj spid="_x0000_s330814" name="Equation" r:id="rId8" imgW="558558" imgH="203112" progId="">
              <p:embed/>
            </p:oleObj>
          </a:graphicData>
        </a:graphic>
      </p:graphicFrame>
      <p:graphicFrame>
        <p:nvGraphicFramePr>
          <p:cNvPr id="10247" name="Object 7"/>
          <p:cNvGraphicFramePr>
            <a:graphicFrameLocks noChangeAspect="1"/>
          </p:cNvGraphicFramePr>
          <p:nvPr/>
        </p:nvGraphicFramePr>
        <p:xfrm>
          <a:off x="2187575" y="3235325"/>
          <a:ext cx="1566863" cy="568325"/>
        </p:xfrm>
        <a:graphic>
          <a:graphicData uri="http://schemas.openxmlformats.org/presentationml/2006/ole">
            <p:oleObj spid="_x0000_s330815" name="Equation" r:id="rId9" imgW="558558" imgH="203112" progId="">
              <p:embed/>
            </p:oleObj>
          </a:graphicData>
        </a:graphic>
      </p:graphicFrame>
      <p:sp>
        <p:nvSpPr>
          <p:cNvPr id="10258" name="Line 15"/>
          <p:cNvSpPr>
            <a:spLocks noChangeShapeType="1"/>
          </p:cNvSpPr>
          <p:nvPr/>
        </p:nvSpPr>
        <p:spPr bwMode="auto">
          <a:xfrm>
            <a:off x="4527550" y="3921125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10248" name="Object 8"/>
          <p:cNvGraphicFramePr>
            <a:graphicFrameLocks noChangeAspect="1"/>
          </p:cNvGraphicFramePr>
          <p:nvPr/>
        </p:nvGraphicFramePr>
        <p:xfrm>
          <a:off x="6275388" y="3532188"/>
          <a:ext cx="671512" cy="671512"/>
        </p:xfrm>
        <a:graphic>
          <a:graphicData uri="http://schemas.openxmlformats.org/presentationml/2006/ole">
            <p:oleObj spid="_x0000_s330816" name="Equation" r:id="rId10" imgW="203024" imgH="203024" progId="">
              <p:embed/>
            </p:oleObj>
          </a:graphicData>
        </a:graphic>
      </p:graphicFrame>
      <p:sp>
        <p:nvSpPr>
          <p:cNvPr id="10259" name="Oval 2"/>
          <p:cNvSpPr>
            <a:spLocks noChangeArrowheads="1"/>
          </p:cNvSpPr>
          <p:nvPr/>
        </p:nvSpPr>
        <p:spPr bwMode="auto">
          <a:xfrm>
            <a:off x="6292850" y="3540125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10249" name="Object 9"/>
          <p:cNvGraphicFramePr>
            <a:graphicFrameLocks noChangeAspect="1"/>
          </p:cNvGraphicFramePr>
          <p:nvPr/>
        </p:nvGraphicFramePr>
        <p:xfrm>
          <a:off x="4591050" y="3311525"/>
          <a:ext cx="1746250" cy="568325"/>
        </p:xfrm>
        <a:graphic>
          <a:graphicData uri="http://schemas.openxmlformats.org/presentationml/2006/ole">
            <p:oleObj spid="_x0000_s330817" name="Equation" r:id="rId11" imgW="622030" imgH="203112" progId="">
              <p:embed/>
            </p:oleObj>
          </a:graphicData>
        </a:graphic>
      </p:graphicFrame>
      <p:sp>
        <p:nvSpPr>
          <p:cNvPr id="9236" name="Rectangle 21"/>
          <p:cNvSpPr>
            <a:spLocks noChangeArrowheads="1"/>
          </p:cNvSpPr>
          <p:nvPr/>
        </p:nvSpPr>
        <p:spPr bwMode="auto">
          <a:xfrm>
            <a:off x="2002693" y="381000"/>
            <a:ext cx="55354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PDA for L={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a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b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c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m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:</a:t>
            </a:r>
            <a:r>
              <a:rPr lang="en-US" altLang="en-US" sz="3200" b="1" i="1" dirty="0" err="1">
                <a:latin typeface="Aharoni" pitchFamily="2" charset="0"/>
                <a:cs typeface="Aharoni" pitchFamily="2" charset="0"/>
              </a:rPr>
              <a:t>n,m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  <a:sym typeface="Symbol" panose="05050102010706020507" pitchFamily="18" charset="2"/>
              </a:rPr>
              <a:t>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1}</a:t>
            </a:r>
          </a:p>
        </p:txBody>
      </p:sp>
      <p:sp>
        <p:nvSpPr>
          <p:cNvPr id="10261" name="Oval 23"/>
          <p:cNvSpPr>
            <a:spLocks noChangeArrowheads="1"/>
          </p:cNvSpPr>
          <p:nvPr/>
        </p:nvSpPr>
        <p:spPr bwMode="auto">
          <a:xfrm>
            <a:off x="6248400" y="3352800"/>
            <a:ext cx="11430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262" name="Picture 25" descr="Exampl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182" t="11955" r="68687" b="55168"/>
          <a:stretch>
            <a:fillRect/>
          </a:stretch>
        </p:blipFill>
        <p:spPr bwMode="auto">
          <a:xfrm>
            <a:off x="6400800" y="2566988"/>
            <a:ext cx="99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50" name="Object 11"/>
          <p:cNvGraphicFramePr>
            <a:graphicFrameLocks noChangeAspect="1"/>
          </p:cNvGraphicFramePr>
          <p:nvPr/>
        </p:nvGraphicFramePr>
        <p:xfrm>
          <a:off x="6096000" y="2133600"/>
          <a:ext cx="1746250" cy="568325"/>
        </p:xfrm>
        <a:graphic>
          <a:graphicData uri="http://schemas.openxmlformats.org/presentationml/2006/ole">
            <p:oleObj spid="_x0000_s330818" name="Equation" r:id="rId12" imgW="622030" imgH="203112" progId="">
              <p:embed/>
            </p:oleObj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4758133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0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20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2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20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20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20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2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2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20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20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2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20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20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2000"/>
                                        <p:tgtEl>
                                          <p:spTgt spid="10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2000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2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 animBg="1"/>
      <p:bldP spid="10256" grpId="0" animBg="1"/>
      <p:bldP spid="10259" grpId="0" animBg="1"/>
      <p:bldP spid="10261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Rectangle 21"/>
          <p:cNvSpPr>
            <a:spLocks noChangeArrowheads="1"/>
          </p:cNvSpPr>
          <p:nvPr/>
        </p:nvSpPr>
        <p:spPr bwMode="auto">
          <a:xfrm>
            <a:off x="1208210" y="396560"/>
            <a:ext cx="55354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PDA for L={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a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b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m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c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:</a:t>
            </a:r>
            <a:r>
              <a:rPr lang="en-US" altLang="en-US" sz="3200" b="1" i="1" dirty="0" err="1">
                <a:latin typeface="Aharoni" pitchFamily="2" charset="0"/>
                <a:cs typeface="Aharoni" pitchFamily="2" charset="0"/>
              </a:rPr>
              <a:t>n,m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  <a:sym typeface="Symbol" panose="05050102010706020507" pitchFamily="18" charset="2"/>
              </a:rPr>
              <a:t>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1}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5150" y="2198688"/>
            <a:ext cx="8555038" cy="2870200"/>
            <a:chOff x="565150" y="2198688"/>
            <a:chExt cx="8555038" cy="2870200"/>
          </a:xfrm>
        </p:grpSpPr>
        <p:graphicFrame>
          <p:nvGraphicFramePr>
            <p:cNvPr id="10242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71012733"/>
                </p:ext>
              </p:extLst>
            </p:nvPr>
          </p:nvGraphicFramePr>
          <p:xfrm>
            <a:off x="1319213" y="3443288"/>
            <a:ext cx="671512" cy="669925"/>
          </p:xfrm>
          <a:graphic>
            <a:graphicData uri="http://schemas.openxmlformats.org/presentationml/2006/ole">
              <p:oleObj spid="_x0000_s321834" name="Equation" r:id="rId3" imgW="203024" imgH="203024" progId="">
                <p:embed/>
              </p:oleObj>
            </a:graphicData>
          </a:graphic>
        </p:graphicFrame>
        <p:sp>
          <p:nvSpPr>
            <p:cNvPr id="10254" name="Oval 2"/>
            <p:cNvSpPr>
              <a:spLocks noChangeArrowheads="1"/>
            </p:cNvSpPr>
            <p:nvPr/>
          </p:nvSpPr>
          <p:spPr bwMode="auto">
            <a:xfrm>
              <a:off x="1385888" y="3416300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55" name="Line 21"/>
            <p:cNvSpPr>
              <a:spLocks noChangeShapeType="1"/>
            </p:cNvSpPr>
            <p:nvPr/>
          </p:nvSpPr>
          <p:spPr bwMode="auto">
            <a:xfrm>
              <a:off x="565150" y="377825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graphicFrame>
          <p:nvGraphicFramePr>
            <p:cNvPr id="10243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1328611714"/>
                </p:ext>
              </p:extLst>
            </p:nvPr>
          </p:nvGraphicFramePr>
          <p:xfrm>
            <a:off x="722313" y="2198688"/>
            <a:ext cx="1957387" cy="568325"/>
          </p:xfrm>
          <a:graphic>
            <a:graphicData uri="http://schemas.openxmlformats.org/presentationml/2006/ole">
              <p:oleObj spid="_x0000_s321835" name="Equation" r:id="rId4" imgW="698197" imgH="203112" progId="">
                <p:embed/>
              </p:oleObj>
            </a:graphicData>
          </a:graphic>
        </p:graphicFrame>
        <p:pic>
          <p:nvPicPr>
            <p:cNvPr id="10256" name="Picture 6" descr="Exampl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8182" t="11955" r="68687" b="55168"/>
            <a:stretch>
              <a:fillRect/>
            </a:stretch>
          </p:blipFill>
          <p:spPr bwMode="auto">
            <a:xfrm>
              <a:off x="1327150" y="2625725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7" name="Line 15"/>
            <p:cNvSpPr>
              <a:spLocks noChangeShapeType="1"/>
            </p:cNvSpPr>
            <p:nvPr/>
          </p:nvSpPr>
          <p:spPr bwMode="auto">
            <a:xfrm>
              <a:off x="2089150" y="3844925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sp>
          <p:nvSpPr>
            <p:cNvPr id="10258" name="Oval 2"/>
            <p:cNvSpPr>
              <a:spLocks noChangeArrowheads="1"/>
            </p:cNvSpPr>
            <p:nvPr/>
          </p:nvSpPr>
          <p:spPr bwMode="auto">
            <a:xfrm>
              <a:off x="3867150" y="3568700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10259" name="Picture 11" descr="Exampl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8182" t="11955" r="68687" b="55168"/>
            <a:stretch>
              <a:fillRect/>
            </a:stretch>
          </p:blipFill>
          <p:spPr bwMode="auto">
            <a:xfrm>
              <a:off x="3806825" y="2778125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0244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523451623"/>
                </p:ext>
              </p:extLst>
            </p:nvPr>
          </p:nvGraphicFramePr>
          <p:xfrm>
            <a:off x="3952875" y="3595688"/>
            <a:ext cx="587375" cy="669925"/>
          </p:xfrm>
          <a:graphic>
            <a:graphicData uri="http://schemas.openxmlformats.org/presentationml/2006/ole">
              <p:oleObj spid="_x0000_s321836" name="Equation" r:id="rId6" imgW="177569" imgH="202936" progId="">
                <p:embed/>
              </p:oleObj>
            </a:graphicData>
          </a:graphic>
        </p:graphicFrame>
        <p:graphicFrame>
          <p:nvGraphicFramePr>
            <p:cNvPr id="10245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923786274"/>
                </p:ext>
              </p:extLst>
            </p:nvPr>
          </p:nvGraphicFramePr>
          <p:xfrm>
            <a:off x="3549650" y="2316163"/>
            <a:ext cx="1531938" cy="568325"/>
          </p:xfrm>
          <a:graphic>
            <a:graphicData uri="http://schemas.openxmlformats.org/presentationml/2006/ole">
              <p:oleObj spid="_x0000_s321837" name="Equation" r:id="rId7" imgW="545626" imgH="203024" progId="">
                <p:embed/>
              </p:oleObj>
            </a:graphicData>
          </a:graphic>
        </p:graphicFrame>
        <p:graphicFrame>
          <p:nvGraphicFramePr>
            <p:cNvPr id="10246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487628586"/>
                </p:ext>
              </p:extLst>
            </p:nvPr>
          </p:nvGraphicFramePr>
          <p:xfrm>
            <a:off x="2205038" y="3235325"/>
            <a:ext cx="1530350" cy="568325"/>
          </p:xfrm>
          <a:graphic>
            <a:graphicData uri="http://schemas.openxmlformats.org/presentationml/2006/ole">
              <p:oleObj spid="_x0000_s321838" name="Equation" r:id="rId8" imgW="545626" imgH="203024" progId="">
                <p:embed/>
              </p:oleObj>
            </a:graphicData>
          </a:graphic>
        </p:graphicFrame>
        <p:sp>
          <p:nvSpPr>
            <p:cNvPr id="10260" name="Line 15"/>
            <p:cNvSpPr>
              <a:spLocks noChangeShapeType="1"/>
            </p:cNvSpPr>
            <p:nvPr/>
          </p:nvSpPr>
          <p:spPr bwMode="auto">
            <a:xfrm flipV="1">
              <a:off x="4527550" y="3875088"/>
              <a:ext cx="1568450" cy="46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IN"/>
            </a:p>
          </p:txBody>
        </p:sp>
        <p:graphicFrame>
          <p:nvGraphicFramePr>
            <p:cNvPr id="10247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3953261350"/>
                </p:ext>
              </p:extLst>
            </p:nvPr>
          </p:nvGraphicFramePr>
          <p:xfrm>
            <a:off x="6108700" y="3532188"/>
            <a:ext cx="671513" cy="671512"/>
          </p:xfrm>
          <a:graphic>
            <a:graphicData uri="http://schemas.openxmlformats.org/presentationml/2006/ole">
              <p:oleObj spid="_x0000_s321839" name="Equation" r:id="rId9" imgW="203024" imgH="203024" progId="">
                <p:embed/>
              </p:oleObj>
            </a:graphicData>
          </a:graphic>
        </p:graphicFrame>
        <p:sp>
          <p:nvSpPr>
            <p:cNvPr id="10261" name="Oval 2"/>
            <p:cNvSpPr>
              <a:spLocks noChangeArrowheads="1"/>
            </p:cNvSpPr>
            <p:nvPr/>
          </p:nvSpPr>
          <p:spPr bwMode="auto">
            <a:xfrm>
              <a:off x="6126163" y="3540125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10248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175864510"/>
                </p:ext>
              </p:extLst>
            </p:nvPr>
          </p:nvGraphicFramePr>
          <p:xfrm>
            <a:off x="4567238" y="3311525"/>
            <a:ext cx="1531937" cy="568325"/>
          </p:xfrm>
          <a:graphic>
            <a:graphicData uri="http://schemas.openxmlformats.org/presentationml/2006/ole">
              <p:oleObj spid="_x0000_s321840" name="Equation" r:id="rId10" imgW="545626" imgH="203024" progId="">
                <p:embed/>
              </p:oleObj>
            </a:graphicData>
          </a:graphic>
        </p:graphicFrame>
        <p:pic>
          <p:nvPicPr>
            <p:cNvPr id="10263" name="Picture 25" descr="Exampl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8182" t="11955" r="68687" b="55168"/>
            <a:stretch>
              <a:fillRect/>
            </a:stretch>
          </p:blipFill>
          <p:spPr bwMode="auto">
            <a:xfrm>
              <a:off x="6075363" y="2732088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0249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875839088"/>
                </p:ext>
              </p:extLst>
            </p:nvPr>
          </p:nvGraphicFramePr>
          <p:xfrm>
            <a:off x="5959475" y="2209800"/>
            <a:ext cx="1531938" cy="568325"/>
          </p:xfrm>
          <a:graphic>
            <a:graphicData uri="http://schemas.openxmlformats.org/presentationml/2006/ole">
              <p:oleObj spid="_x0000_s321841" name="Equation" r:id="rId11" imgW="545626" imgH="203024" progId="">
                <p:embed/>
              </p:oleObj>
            </a:graphicData>
          </a:graphic>
        </p:graphicFrame>
        <p:pic>
          <p:nvPicPr>
            <p:cNvPr id="10264" name="Picture 22" descr="Example 1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68687" t="55168" r="18182" b="11955"/>
            <a:stretch>
              <a:fillRect/>
            </a:stretch>
          </p:blipFill>
          <p:spPr bwMode="auto">
            <a:xfrm>
              <a:off x="1295400" y="4038600"/>
              <a:ext cx="720725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0250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1606390917"/>
                </p:ext>
              </p:extLst>
            </p:nvPr>
          </p:nvGraphicFramePr>
          <p:xfrm>
            <a:off x="914400" y="4500563"/>
            <a:ext cx="1743075" cy="568325"/>
          </p:xfrm>
          <a:graphic>
            <a:graphicData uri="http://schemas.openxmlformats.org/presentationml/2006/ole">
              <p:oleObj spid="_x0000_s321842" name="Equation" r:id="rId13" imgW="622030" imgH="203112" progId="">
                <p:embed/>
              </p:oleObj>
            </a:graphicData>
          </a:graphic>
        </p:graphicFrame>
        <p:sp>
          <p:nvSpPr>
            <p:cNvPr id="10265" name="Line 15"/>
            <p:cNvSpPr>
              <a:spLocks noChangeShapeType="1"/>
            </p:cNvSpPr>
            <p:nvPr/>
          </p:nvSpPr>
          <p:spPr bwMode="auto">
            <a:xfrm>
              <a:off x="6781800" y="3886200"/>
              <a:ext cx="1247775" cy="460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IN"/>
            </a:p>
          </p:txBody>
        </p:sp>
        <p:graphicFrame>
          <p:nvGraphicFramePr>
            <p:cNvPr id="10251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3893549958"/>
                </p:ext>
              </p:extLst>
            </p:nvPr>
          </p:nvGraphicFramePr>
          <p:xfrm>
            <a:off x="6743700" y="3276600"/>
            <a:ext cx="1816100" cy="568325"/>
          </p:xfrm>
          <a:graphic>
            <a:graphicData uri="http://schemas.openxmlformats.org/presentationml/2006/ole">
              <p:oleObj spid="_x0000_s321843" name="Equation" r:id="rId14" imgW="647419" imgH="203112" progId="">
                <p:embed/>
              </p:oleObj>
            </a:graphicData>
          </a:graphic>
        </p:graphicFrame>
        <p:graphicFrame>
          <p:nvGraphicFramePr>
            <p:cNvPr id="10252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1358175432"/>
                </p:ext>
              </p:extLst>
            </p:nvPr>
          </p:nvGraphicFramePr>
          <p:xfrm>
            <a:off x="8004175" y="3657600"/>
            <a:ext cx="671513" cy="671513"/>
          </p:xfrm>
          <a:graphic>
            <a:graphicData uri="http://schemas.openxmlformats.org/presentationml/2006/ole">
              <p:oleObj spid="_x0000_s321844" name="Equation" r:id="rId15" imgW="203024" imgH="203024" progId="">
                <p:embed/>
              </p:oleObj>
            </a:graphicData>
          </a:graphic>
        </p:graphicFrame>
        <p:sp>
          <p:nvSpPr>
            <p:cNvPr id="10266" name="Oval 2"/>
            <p:cNvSpPr>
              <a:spLocks noChangeArrowheads="1"/>
            </p:cNvSpPr>
            <p:nvPr/>
          </p:nvSpPr>
          <p:spPr bwMode="auto">
            <a:xfrm>
              <a:off x="8021638" y="3665538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67" name="Oval 29"/>
            <p:cNvSpPr>
              <a:spLocks noChangeArrowheads="1"/>
            </p:cNvSpPr>
            <p:nvPr/>
          </p:nvSpPr>
          <p:spPr bwMode="auto">
            <a:xfrm>
              <a:off x="7977188" y="3478213"/>
              <a:ext cx="1143000" cy="1143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724757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6" name="Line 21"/>
          <p:cNvSpPr>
            <a:spLocks noChangeShapeType="1"/>
          </p:cNvSpPr>
          <p:nvPr/>
        </p:nvSpPr>
        <p:spPr bwMode="auto">
          <a:xfrm>
            <a:off x="565150" y="377825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12292" name="Object 4"/>
          <p:cNvGraphicFramePr>
            <a:graphicFrameLocks noChangeAspect="1"/>
          </p:cNvGraphicFramePr>
          <p:nvPr/>
        </p:nvGraphicFramePr>
        <p:xfrm>
          <a:off x="900113" y="1735138"/>
          <a:ext cx="1920875" cy="568325"/>
        </p:xfrm>
        <a:graphic>
          <a:graphicData uri="http://schemas.openxmlformats.org/presentationml/2006/ole">
            <p:oleObj spid="_x0000_s310930" name="Equation" r:id="rId3" imgW="685800" imgH="203200" progId="">
              <p:embed/>
            </p:oleObj>
          </a:graphicData>
        </a:graphic>
      </p:graphicFrame>
      <p:sp>
        <p:nvSpPr>
          <p:cNvPr id="11289" name="Rectangle 21"/>
          <p:cNvSpPr>
            <a:spLocks noChangeArrowheads="1"/>
          </p:cNvSpPr>
          <p:nvPr/>
        </p:nvSpPr>
        <p:spPr bwMode="auto">
          <a:xfrm>
            <a:off x="1676687" y="381000"/>
            <a:ext cx="65677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PDA</a:t>
            </a:r>
            <a:r>
              <a:rPr lang="en-US" altLang="en-US" sz="3200" b="1" dirty="0">
                <a:solidFill>
                  <a:schemeClr val="tx2"/>
                </a:solidFill>
                <a:latin typeface="Aharoni" pitchFamily="2" charset="0"/>
                <a:cs typeface="Aharoni" pitchFamily="2" charset="0"/>
              </a:rPr>
              <a:t> 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for L</a:t>
            </a:r>
            <a:r>
              <a:rPr lang="en-US" altLang="en-US" sz="3200" b="1" dirty="0" smtClean="0">
                <a:latin typeface="Aharoni" pitchFamily="2" charset="0"/>
                <a:cs typeface="Aharoni" pitchFamily="2" charset="0"/>
              </a:rPr>
              <a:t>={</a:t>
            </a:r>
            <a:r>
              <a:rPr lang="en-US" sz="3200" b="1" dirty="0" err="1"/>
              <a:t>wcw</a:t>
            </a:r>
            <a:r>
              <a:rPr lang="en-US" sz="3200" b="1" i="1" baseline="30000" dirty="0" err="1"/>
              <a:t>R</a:t>
            </a:r>
            <a:r>
              <a:rPr lang="en-US" sz="3200" b="1" dirty="0"/>
              <a:t> : w</a:t>
            </a:r>
            <a:r>
              <a:rPr lang="el-GR" sz="3200" b="1" dirty="0"/>
              <a:t>ϵ</a:t>
            </a:r>
            <a:r>
              <a:rPr lang="en-US" sz="3200" b="1" dirty="0"/>
              <a:t>(</a:t>
            </a:r>
            <a:r>
              <a:rPr lang="en-US" sz="3200" b="1" dirty="0" err="1"/>
              <a:t>a,b</a:t>
            </a:r>
            <a:r>
              <a:rPr lang="en-US" sz="3200" b="1" dirty="0" smtClean="0"/>
              <a:t>)</a:t>
            </a:r>
            <a:r>
              <a:rPr lang="en-US" sz="3200" b="1" baseline="30000" dirty="0" smtClean="0"/>
              <a:t>+</a:t>
            </a:r>
            <a:r>
              <a:rPr lang="en-US" altLang="en-US" sz="3200" b="1" dirty="0" smtClean="0">
                <a:latin typeface="Aharoni" pitchFamily="2" charset="0"/>
                <a:cs typeface="Aharoni" pitchFamily="2" charset="0"/>
              </a:rPr>
              <a:t>}</a:t>
            </a:r>
            <a:endParaRPr lang="en-US" altLang="en-US" sz="3200" b="1" dirty="0">
              <a:latin typeface="Aharoni" pitchFamily="2" charset="0"/>
              <a:cs typeface="Aharoni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22313" y="2198688"/>
            <a:ext cx="6669087" cy="4198937"/>
            <a:chOff x="722313" y="2198688"/>
            <a:chExt cx="6669087" cy="4198937"/>
          </a:xfrm>
        </p:grpSpPr>
        <p:graphicFrame>
          <p:nvGraphicFramePr>
            <p:cNvPr id="12290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894156981"/>
                </p:ext>
              </p:extLst>
            </p:nvPr>
          </p:nvGraphicFramePr>
          <p:xfrm>
            <a:off x="1319213" y="3443288"/>
            <a:ext cx="671512" cy="669925"/>
          </p:xfrm>
          <a:graphic>
            <a:graphicData uri="http://schemas.openxmlformats.org/presentationml/2006/ole">
              <p:oleObj spid="_x0000_s310931" name="Equation" r:id="rId4" imgW="203024" imgH="203024" progId="">
                <p:embed/>
              </p:oleObj>
            </a:graphicData>
          </a:graphic>
        </p:graphicFrame>
        <p:sp>
          <p:nvSpPr>
            <p:cNvPr id="12305" name="Oval 2"/>
            <p:cNvSpPr>
              <a:spLocks noChangeArrowheads="1"/>
            </p:cNvSpPr>
            <p:nvPr/>
          </p:nvSpPr>
          <p:spPr bwMode="auto">
            <a:xfrm>
              <a:off x="1385888" y="3416300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12291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740090553"/>
                </p:ext>
              </p:extLst>
            </p:nvPr>
          </p:nvGraphicFramePr>
          <p:xfrm>
            <a:off x="722313" y="2198688"/>
            <a:ext cx="1957387" cy="568325"/>
          </p:xfrm>
          <a:graphic>
            <a:graphicData uri="http://schemas.openxmlformats.org/presentationml/2006/ole">
              <p:oleObj spid="_x0000_s310932" name="Equation" r:id="rId5" imgW="698197" imgH="203112" progId="">
                <p:embed/>
              </p:oleObj>
            </a:graphicData>
          </a:graphic>
        </p:graphicFrame>
        <p:pic>
          <p:nvPicPr>
            <p:cNvPr id="12307" name="Picture 6" descr="Exampl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8182" t="11955" r="68687" b="55168"/>
            <a:stretch>
              <a:fillRect/>
            </a:stretch>
          </p:blipFill>
          <p:spPr bwMode="auto">
            <a:xfrm>
              <a:off x="1327150" y="2625725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8" name="Line 15"/>
            <p:cNvSpPr>
              <a:spLocks noChangeShapeType="1"/>
            </p:cNvSpPr>
            <p:nvPr/>
          </p:nvSpPr>
          <p:spPr bwMode="auto">
            <a:xfrm>
              <a:off x="2089150" y="3844925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sp>
          <p:nvSpPr>
            <p:cNvPr id="12309" name="Oval 2"/>
            <p:cNvSpPr>
              <a:spLocks noChangeArrowheads="1"/>
            </p:cNvSpPr>
            <p:nvPr/>
          </p:nvSpPr>
          <p:spPr bwMode="auto">
            <a:xfrm>
              <a:off x="3867150" y="3568700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12310" name="Picture 11" descr="Exampl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8182" t="11955" r="68687" b="55168"/>
            <a:stretch>
              <a:fillRect/>
            </a:stretch>
          </p:blipFill>
          <p:spPr bwMode="auto">
            <a:xfrm>
              <a:off x="3806825" y="2778125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2293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1992274791"/>
                </p:ext>
              </p:extLst>
            </p:nvPr>
          </p:nvGraphicFramePr>
          <p:xfrm>
            <a:off x="3952875" y="3595688"/>
            <a:ext cx="587375" cy="669925"/>
          </p:xfrm>
          <a:graphic>
            <a:graphicData uri="http://schemas.openxmlformats.org/presentationml/2006/ole">
              <p:oleObj spid="_x0000_s310933" name="Equation" r:id="rId7" imgW="177569" imgH="202936" progId="">
                <p:embed/>
              </p:oleObj>
            </a:graphicData>
          </a:graphic>
        </p:graphicFrame>
        <p:graphicFrame>
          <p:nvGraphicFramePr>
            <p:cNvPr id="1229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3416073118"/>
                </p:ext>
              </p:extLst>
            </p:nvPr>
          </p:nvGraphicFramePr>
          <p:xfrm>
            <a:off x="3549650" y="2316163"/>
            <a:ext cx="1531938" cy="568325"/>
          </p:xfrm>
          <a:graphic>
            <a:graphicData uri="http://schemas.openxmlformats.org/presentationml/2006/ole">
              <p:oleObj spid="_x0000_s310934" name="Equation" r:id="rId8" imgW="545626" imgH="203024" progId="">
                <p:embed/>
              </p:oleObj>
            </a:graphicData>
          </a:graphic>
        </p:graphicFrame>
        <p:graphicFrame>
          <p:nvGraphicFramePr>
            <p:cNvPr id="12295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264905821"/>
                </p:ext>
              </p:extLst>
            </p:nvPr>
          </p:nvGraphicFramePr>
          <p:xfrm>
            <a:off x="2222500" y="3235325"/>
            <a:ext cx="1497013" cy="568325"/>
          </p:xfrm>
          <a:graphic>
            <a:graphicData uri="http://schemas.openxmlformats.org/presentationml/2006/ole">
              <p:oleObj spid="_x0000_s310935" name="Equation" r:id="rId9" imgW="533169" imgH="203112" progId="">
                <p:embed/>
              </p:oleObj>
            </a:graphicData>
          </a:graphic>
        </p:graphicFrame>
        <p:sp>
          <p:nvSpPr>
            <p:cNvPr id="12311" name="Line 15"/>
            <p:cNvSpPr>
              <a:spLocks noChangeShapeType="1"/>
            </p:cNvSpPr>
            <p:nvPr/>
          </p:nvSpPr>
          <p:spPr bwMode="auto">
            <a:xfrm>
              <a:off x="4527550" y="3921125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graphicFrame>
          <p:nvGraphicFramePr>
            <p:cNvPr id="12296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3817682040"/>
                </p:ext>
              </p:extLst>
            </p:nvPr>
          </p:nvGraphicFramePr>
          <p:xfrm>
            <a:off x="6275388" y="3532188"/>
            <a:ext cx="671512" cy="671512"/>
          </p:xfrm>
          <a:graphic>
            <a:graphicData uri="http://schemas.openxmlformats.org/presentationml/2006/ole">
              <p:oleObj spid="_x0000_s310936" name="Equation" r:id="rId10" imgW="203024" imgH="203024" progId="">
                <p:embed/>
              </p:oleObj>
            </a:graphicData>
          </a:graphic>
        </p:graphicFrame>
        <p:sp>
          <p:nvSpPr>
            <p:cNvPr id="12312" name="Oval 2"/>
            <p:cNvSpPr>
              <a:spLocks noChangeArrowheads="1"/>
            </p:cNvSpPr>
            <p:nvPr/>
          </p:nvSpPr>
          <p:spPr bwMode="auto">
            <a:xfrm>
              <a:off x="6292850" y="3540125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12297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4144742067"/>
                </p:ext>
              </p:extLst>
            </p:nvPr>
          </p:nvGraphicFramePr>
          <p:xfrm>
            <a:off x="4556125" y="3311525"/>
            <a:ext cx="1817688" cy="568325"/>
          </p:xfrm>
          <a:graphic>
            <a:graphicData uri="http://schemas.openxmlformats.org/presentationml/2006/ole">
              <p:oleObj spid="_x0000_s310937" name="Equation" r:id="rId11" imgW="647419" imgH="203112" progId="">
                <p:embed/>
              </p:oleObj>
            </a:graphicData>
          </a:graphic>
        </p:graphicFrame>
        <p:sp>
          <p:nvSpPr>
            <p:cNvPr id="12314" name="Oval 23"/>
            <p:cNvSpPr>
              <a:spLocks noChangeArrowheads="1"/>
            </p:cNvSpPr>
            <p:nvPr/>
          </p:nvSpPr>
          <p:spPr bwMode="auto">
            <a:xfrm>
              <a:off x="6248400" y="3352800"/>
              <a:ext cx="1143000" cy="1143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12315" name="Picture 22" descr="Example 1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68687" t="55168" r="18182" b="11955"/>
            <a:stretch>
              <a:fillRect/>
            </a:stretch>
          </p:blipFill>
          <p:spPr bwMode="auto">
            <a:xfrm>
              <a:off x="1295400" y="4038600"/>
              <a:ext cx="720725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2298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1055773088"/>
                </p:ext>
              </p:extLst>
            </p:nvPr>
          </p:nvGraphicFramePr>
          <p:xfrm>
            <a:off x="914400" y="4500563"/>
            <a:ext cx="1743075" cy="568325"/>
          </p:xfrm>
          <a:graphic>
            <a:graphicData uri="http://schemas.openxmlformats.org/presentationml/2006/ole">
              <p:oleObj spid="_x0000_s310938" name="Equation" r:id="rId13" imgW="622030" imgH="203112" progId="">
                <p:embed/>
              </p:oleObj>
            </a:graphicData>
          </a:graphic>
        </p:graphicFrame>
        <p:graphicFrame>
          <p:nvGraphicFramePr>
            <p:cNvPr id="12299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957335998"/>
                </p:ext>
              </p:extLst>
            </p:nvPr>
          </p:nvGraphicFramePr>
          <p:xfrm>
            <a:off x="900113" y="4883150"/>
            <a:ext cx="1704975" cy="627063"/>
          </p:xfrm>
          <a:graphic>
            <a:graphicData uri="http://schemas.openxmlformats.org/presentationml/2006/ole">
              <p:oleObj spid="_x0000_s310939" name="Equation" r:id="rId14" imgW="609336" imgH="203112" progId="">
                <p:embed/>
              </p:oleObj>
            </a:graphicData>
          </a:graphic>
        </p:graphicFrame>
        <p:graphicFrame>
          <p:nvGraphicFramePr>
            <p:cNvPr id="12300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3329123370"/>
                </p:ext>
              </p:extLst>
            </p:nvPr>
          </p:nvGraphicFramePr>
          <p:xfrm>
            <a:off x="973138" y="5316538"/>
            <a:ext cx="1739900" cy="627062"/>
          </p:xfrm>
          <a:graphic>
            <a:graphicData uri="http://schemas.openxmlformats.org/presentationml/2006/ole">
              <p:oleObj spid="_x0000_s310940" name="Equation" r:id="rId15" imgW="622030" imgH="203112" progId="">
                <p:embed/>
              </p:oleObj>
            </a:graphicData>
          </a:graphic>
        </p:graphicFrame>
        <p:graphicFrame>
          <p:nvGraphicFramePr>
            <p:cNvPr id="12301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333499702"/>
                </p:ext>
              </p:extLst>
            </p:nvPr>
          </p:nvGraphicFramePr>
          <p:xfrm>
            <a:off x="931863" y="5770563"/>
            <a:ext cx="1704975" cy="627062"/>
          </p:xfrm>
          <a:graphic>
            <a:graphicData uri="http://schemas.openxmlformats.org/presentationml/2006/ole">
              <p:oleObj spid="_x0000_s310941" name="Equation" r:id="rId16" imgW="609336" imgH="203112" progId="">
                <p:embed/>
              </p:oleObj>
            </a:graphicData>
          </a:graphic>
        </p:graphicFrame>
        <p:graphicFrame>
          <p:nvGraphicFramePr>
            <p:cNvPr id="12302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664607766"/>
                </p:ext>
              </p:extLst>
            </p:nvPr>
          </p:nvGraphicFramePr>
          <p:xfrm>
            <a:off x="2168525" y="3790950"/>
            <a:ext cx="1460500" cy="568325"/>
          </p:xfrm>
          <a:graphic>
            <a:graphicData uri="http://schemas.openxmlformats.org/presentationml/2006/ole">
              <p:oleObj spid="_x0000_s310942" name="Equation" r:id="rId17" imgW="520474" imgH="203112" progId="">
                <p:embed/>
              </p:oleObj>
            </a:graphicData>
          </a:graphic>
        </p:graphicFrame>
        <p:pic>
          <p:nvPicPr>
            <p:cNvPr id="12316" name="Picture 29" descr="Example 1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68687" t="55168" r="18182" b="11955"/>
            <a:stretch>
              <a:fillRect/>
            </a:stretch>
          </p:blipFill>
          <p:spPr bwMode="auto">
            <a:xfrm>
              <a:off x="3810000" y="4243388"/>
              <a:ext cx="720725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2303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500959147"/>
                </p:ext>
              </p:extLst>
            </p:nvPr>
          </p:nvGraphicFramePr>
          <p:xfrm>
            <a:off x="3522663" y="4765675"/>
            <a:ext cx="1566862" cy="568325"/>
          </p:xfrm>
          <a:graphic>
            <a:graphicData uri="http://schemas.openxmlformats.org/presentationml/2006/ole">
              <p:oleObj spid="_x0000_s310943" name="Equation" r:id="rId18" imgW="558558" imgH="203112" progId="">
                <p:embed/>
              </p:oleObj>
            </a:graphicData>
          </a:graphic>
        </p:graphicFrame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674550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30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3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1319213" y="3443288"/>
          <a:ext cx="671512" cy="669925"/>
        </p:xfrm>
        <a:graphic>
          <a:graphicData uri="http://schemas.openxmlformats.org/presentationml/2006/ole">
            <p:oleObj spid="_x0000_s311954" name="Equation" r:id="rId3" imgW="203024" imgH="203024" progId="">
              <p:embed/>
            </p:oleObj>
          </a:graphicData>
        </a:graphic>
      </p:graphicFrame>
      <p:sp>
        <p:nvSpPr>
          <p:cNvPr id="13329" name="Oval 2"/>
          <p:cNvSpPr>
            <a:spLocks noChangeArrowheads="1"/>
          </p:cNvSpPr>
          <p:nvPr/>
        </p:nvSpPr>
        <p:spPr bwMode="auto">
          <a:xfrm>
            <a:off x="1385888" y="34163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30" name="Line 21"/>
          <p:cNvSpPr>
            <a:spLocks noChangeShapeType="1"/>
          </p:cNvSpPr>
          <p:nvPr/>
        </p:nvSpPr>
        <p:spPr bwMode="auto">
          <a:xfrm>
            <a:off x="565150" y="377825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13315" name="Object 3"/>
          <p:cNvGraphicFramePr>
            <a:graphicFrameLocks noChangeAspect="1"/>
          </p:cNvGraphicFramePr>
          <p:nvPr/>
        </p:nvGraphicFramePr>
        <p:xfrm>
          <a:off x="722313" y="2198688"/>
          <a:ext cx="1957387" cy="568325"/>
        </p:xfrm>
        <a:graphic>
          <a:graphicData uri="http://schemas.openxmlformats.org/presentationml/2006/ole">
            <p:oleObj spid="_x0000_s311955" name="Equation" r:id="rId4" imgW="698197" imgH="203112" progId="">
              <p:embed/>
            </p:oleObj>
          </a:graphicData>
        </a:graphic>
      </p:graphicFrame>
      <p:pic>
        <p:nvPicPr>
          <p:cNvPr id="13331" name="Picture 6" descr="Exampl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182" t="11955" r="68687" b="55168"/>
          <a:stretch>
            <a:fillRect/>
          </a:stretch>
        </p:blipFill>
        <p:spPr bwMode="auto">
          <a:xfrm>
            <a:off x="1327150" y="2625725"/>
            <a:ext cx="99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2" name="Line 15"/>
          <p:cNvSpPr>
            <a:spLocks noChangeShapeType="1"/>
          </p:cNvSpPr>
          <p:nvPr/>
        </p:nvSpPr>
        <p:spPr bwMode="auto">
          <a:xfrm>
            <a:off x="2089150" y="3844925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sp>
        <p:nvSpPr>
          <p:cNvPr id="13333" name="Oval 2"/>
          <p:cNvSpPr>
            <a:spLocks noChangeArrowheads="1"/>
          </p:cNvSpPr>
          <p:nvPr/>
        </p:nvSpPr>
        <p:spPr bwMode="auto">
          <a:xfrm>
            <a:off x="3867150" y="35687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3334" name="Picture 11" descr="Exampl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182" t="11955" r="68687" b="55168"/>
          <a:stretch>
            <a:fillRect/>
          </a:stretch>
        </p:blipFill>
        <p:spPr bwMode="auto">
          <a:xfrm>
            <a:off x="3806825" y="2778125"/>
            <a:ext cx="99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316" name="Object 5"/>
          <p:cNvGraphicFramePr>
            <a:graphicFrameLocks noChangeAspect="1"/>
          </p:cNvGraphicFramePr>
          <p:nvPr/>
        </p:nvGraphicFramePr>
        <p:xfrm>
          <a:off x="3952875" y="3595688"/>
          <a:ext cx="587375" cy="669925"/>
        </p:xfrm>
        <a:graphic>
          <a:graphicData uri="http://schemas.openxmlformats.org/presentationml/2006/ole">
            <p:oleObj spid="_x0000_s311956" name="Equation" r:id="rId6" imgW="177569" imgH="202936" progId="">
              <p:embed/>
            </p:oleObj>
          </a:graphicData>
        </a:graphic>
      </p:graphicFrame>
      <p:graphicFrame>
        <p:nvGraphicFramePr>
          <p:cNvPr id="13317" name="Object 6"/>
          <p:cNvGraphicFramePr>
            <a:graphicFrameLocks noChangeAspect="1"/>
          </p:cNvGraphicFramePr>
          <p:nvPr/>
        </p:nvGraphicFramePr>
        <p:xfrm>
          <a:off x="3549650" y="2316163"/>
          <a:ext cx="1531938" cy="568325"/>
        </p:xfrm>
        <a:graphic>
          <a:graphicData uri="http://schemas.openxmlformats.org/presentationml/2006/ole">
            <p:oleObj spid="_x0000_s311957" name="Equation" r:id="rId7" imgW="545626" imgH="203024" progId="">
              <p:embed/>
            </p:oleObj>
          </a:graphicData>
        </a:graphic>
      </p:graphicFrame>
      <p:graphicFrame>
        <p:nvGraphicFramePr>
          <p:cNvPr id="13318" name="Object 7"/>
          <p:cNvGraphicFramePr>
            <a:graphicFrameLocks noChangeAspect="1"/>
          </p:cNvGraphicFramePr>
          <p:nvPr/>
        </p:nvGraphicFramePr>
        <p:xfrm>
          <a:off x="2205038" y="3235325"/>
          <a:ext cx="1533525" cy="568325"/>
        </p:xfrm>
        <a:graphic>
          <a:graphicData uri="http://schemas.openxmlformats.org/presentationml/2006/ole">
            <p:oleObj spid="_x0000_s311958" name="Equation" r:id="rId8" imgW="545626" imgH="203024" progId="">
              <p:embed/>
            </p:oleObj>
          </a:graphicData>
        </a:graphic>
      </p:graphicFrame>
      <p:sp>
        <p:nvSpPr>
          <p:cNvPr id="13335" name="Line 15"/>
          <p:cNvSpPr>
            <a:spLocks noChangeShapeType="1"/>
          </p:cNvSpPr>
          <p:nvPr/>
        </p:nvSpPr>
        <p:spPr bwMode="auto">
          <a:xfrm>
            <a:off x="4527550" y="3921125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13319" name="Object 8"/>
          <p:cNvGraphicFramePr>
            <a:graphicFrameLocks noChangeAspect="1"/>
          </p:cNvGraphicFramePr>
          <p:nvPr/>
        </p:nvGraphicFramePr>
        <p:xfrm>
          <a:off x="6275388" y="3532188"/>
          <a:ext cx="671512" cy="671512"/>
        </p:xfrm>
        <a:graphic>
          <a:graphicData uri="http://schemas.openxmlformats.org/presentationml/2006/ole">
            <p:oleObj spid="_x0000_s311959" name="Equation" r:id="rId9" imgW="203024" imgH="203024" progId="">
              <p:embed/>
            </p:oleObj>
          </a:graphicData>
        </a:graphic>
      </p:graphicFrame>
      <p:sp>
        <p:nvSpPr>
          <p:cNvPr id="13336" name="Oval 2"/>
          <p:cNvSpPr>
            <a:spLocks noChangeArrowheads="1"/>
          </p:cNvSpPr>
          <p:nvPr/>
        </p:nvSpPr>
        <p:spPr bwMode="auto">
          <a:xfrm>
            <a:off x="6292850" y="3540125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13320" name="Object 9"/>
          <p:cNvGraphicFramePr>
            <a:graphicFrameLocks noChangeAspect="1"/>
          </p:cNvGraphicFramePr>
          <p:nvPr/>
        </p:nvGraphicFramePr>
        <p:xfrm>
          <a:off x="4556125" y="3311525"/>
          <a:ext cx="1817688" cy="568325"/>
        </p:xfrm>
        <a:graphic>
          <a:graphicData uri="http://schemas.openxmlformats.org/presentationml/2006/ole">
            <p:oleObj spid="_x0000_s311960" name="Equation" r:id="rId10" imgW="647419" imgH="203112" progId="">
              <p:embed/>
            </p:oleObj>
          </a:graphicData>
        </a:graphic>
      </p:graphicFrame>
      <p:sp>
        <p:nvSpPr>
          <p:cNvPr id="12313" name="Rectangle 21"/>
          <p:cNvSpPr>
            <a:spLocks noChangeArrowheads="1"/>
          </p:cNvSpPr>
          <p:nvPr/>
        </p:nvSpPr>
        <p:spPr bwMode="auto">
          <a:xfrm>
            <a:off x="2214516" y="381000"/>
            <a:ext cx="52293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PDA for L={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ww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R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</a:t>
            </a:r>
            <a:r>
              <a:rPr lang="en-US" altLang="en-US" sz="3200" b="1" dirty="0" smtClean="0">
                <a:latin typeface="Aharoni" pitchFamily="2" charset="0"/>
                <a:cs typeface="Aharoni" pitchFamily="2" charset="0"/>
              </a:rPr>
              <a:t>:</a:t>
            </a:r>
            <a:r>
              <a:rPr lang="en-US" sz="3200" b="1" dirty="0"/>
              <a:t>w</a:t>
            </a:r>
            <a:r>
              <a:rPr lang="el-GR" sz="3200" b="1" dirty="0"/>
              <a:t>ϵ</a:t>
            </a:r>
            <a:r>
              <a:rPr lang="en-US" sz="3200" b="1" dirty="0"/>
              <a:t>(</a:t>
            </a:r>
            <a:r>
              <a:rPr lang="en-US" sz="3200" b="1" dirty="0" err="1"/>
              <a:t>a,b</a:t>
            </a:r>
            <a:r>
              <a:rPr lang="en-US" sz="3200" b="1" dirty="0"/>
              <a:t>)</a:t>
            </a:r>
            <a:r>
              <a:rPr lang="en-US" sz="3200" b="1" baseline="30000" dirty="0"/>
              <a:t>+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}</a:t>
            </a:r>
          </a:p>
        </p:txBody>
      </p:sp>
      <p:sp>
        <p:nvSpPr>
          <p:cNvPr id="13338" name="Oval 23"/>
          <p:cNvSpPr>
            <a:spLocks noChangeArrowheads="1"/>
          </p:cNvSpPr>
          <p:nvPr/>
        </p:nvSpPr>
        <p:spPr bwMode="auto">
          <a:xfrm>
            <a:off x="6248400" y="3352800"/>
            <a:ext cx="11430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3339" name="Picture 22" descr="Exampl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8687" t="55168" r="18182" b="11955"/>
          <a:stretch>
            <a:fillRect/>
          </a:stretch>
        </p:blipFill>
        <p:spPr bwMode="auto">
          <a:xfrm>
            <a:off x="1295400" y="4038600"/>
            <a:ext cx="7207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321" name="Object 11"/>
          <p:cNvGraphicFramePr>
            <a:graphicFrameLocks noChangeAspect="1"/>
          </p:cNvGraphicFramePr>
          <p:nvPr/>
        </p:nvGraphicFramePr>
        <p:xfrm>
          <a:off x="914400" y="4500563"/>
          <a:ext cx="1743075" cy="568325"/>
        </p:xfrm>
        <a:graphic>
          <a:graphicData uri="http://schemas.openxmlformats.org/presentationml/2006/ole">
            <p:oleObj spid="_x0000_s311961" name="Equation" r:id="rId12" imgW="622030" imgH="203112" progId="">
              <p:embed/>
            </p:oleObj>
          </a:graphicData>
        </a:graphic>
      </p:graphicFrame>
      <p:graphicFrame>
        <p:nvGraphicFramePr>
          <p:cNvPr id="13322" name="Object 12"/>
          <p:cNvGraphicFramePr>
            <a:graphicFrameLocks noChangeAspect="1"/>
          </p:cNvGraphicFramePr>
          <p:nvPr/>
        </p:nvGraphicFramePr>
        <p:xfrm>
          <a:off x="900113" y="4883150"/>
          <a:ext cx="1704975" cy="627063"/>
        </p:xfrm>
        <a:graphic>
          <a:graphicData uri="http://schemas.openxmlformats.org/presentationml/2006/ole">
            <p:oleObj spid="_x0000_s311962" name="Equation" r:id="rId13" imgW="609336" imgH="203112" progId="">
              <p:embed/>
            </p:oleObj>
          </a:graphicData>
        </a:graphic>
      </p:graphicFrame>
      <p:graphicFrame>
        <p:nvGraphicFramePr>
          <p:cNvPr id="13323" name="Object 13"/>
          <p:cNvGraphicFramePr>
            <a:graphicFrameLocks noChangeAspect="1"/>
          </p:cNvGraphicFramePr>
          <p:nvPr/>
        </p:nvGraphicFramePr>
        <p:xfrm>
          <a:off x="973138" y="5316538"/>
          <a:ext cx="1739900" cy="627062"/>
        </p:xfrm>
        <a:graphic>
          <a:graphicData uri="http://schemas.openxmlformats.org/presentationml/2006/ole">
            <p:oleObj spid="_x0000_s311963" name="Equation" r:id="rId14" imgW="622030" imgH="203112" progId="">
              <p:embed/>
            </p:oleObj>
          </a:graphicData>
        </a:graphic>
      </p:graphicFrame>
      <p:graphicFrame>
        <p:nvGraphicFramePr>
          <p:cNvPr id="13324" name="Object 14"/>
          <p:cNvGraphicFramePr>
            <a:graphicFrameLocks noChangeAspect="1"/>
          </p:cNvGraphicFramePr>
          <p:nvPr/>
        </p:nvGraphicFramePr>
        <p:xfrm>
          <a:off x="931863" y="5770563"/>
          <a:ext cx="1704975" cy="627062"/>
        </p:xfrm>
        <a:graphic>
          <a:graphicData uri="http://schemas.openxmlformats.org/presentationml/2006/ole">
            <p:oleObj spid="_x0000_s311964" name="Equation" r:id="rId15" imgW="609336" imgH="203112" progId="">
              <p:embed/>
            </p:oleObj>
          </a:graphicData>
        </a:graphic>
      </p:graphicFrame>
      <p:graphicFrame>
        <p:nvGraphicFramePr>
          <p:cNvPr id="13325" name="Object 15"/>
          <p:cNvGraphicFramePr>
            <a:graphicFrameLocks noChangeAspect="1"/>
          </p:cNvGraphicFramePr>
          <p:nvPr/>
        </p:nvGraphicFramePr>
        <p:xfrm>
          <a:off x="2116138" y="3790950"/>
          <a:ext cx="1566862" cy="568325"/>
        </p:xfrm>
        <a:graphic>
          <a:graphicData uri="http://schemas.openxmlformats.org/presentationml/2006/ole">
            <p:oleObj spid="_x0000_s311965" name="Equation" r:id="rId16" imgW="558558" imgH="203112" progId="">
              <p:embed/>
            </p:oleObj>
          </a:graphicData>
        </a:graphic>
      </p:graphicFrame>
      <p:pic>
        <p:nvPicPr>
          <p:cNvPr id="13340" name="Picture 29" descr="Exampl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8687" t="55168" r="18182" b="11955"/>
          <a:stretch>
            <a:fillRect/>
          </a:stretch>
        </p:blipFill>
        <p:spPr bwMode="auto">
          <a:xfrm>
            <a:off x="3810000" y="4243388"/>
            <a:ext cx="7207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326" name="Object 16"/>
          <p:cNvGraphicFramePr>
            <a:graphicFrameLocks noChangeAspect="1"/>
          </p:cNvGraphicFramePr>
          <p:nvPr/>
        </p:nvGraphicFramePr>
        <p:xfrm>
          <a:off x="3522663" y="4765675"/>
          <a:ext cx="1566862" cy="568325"/>
        </p:xfrm>
        <a:graphic>
          <a:graphicData uri="http://schemas.openxmlformats.org/presentationml/2006/ole">
            <p:oleObj spid="_x0000_s311966" name="Equation" r:id="rId17" imgW="558558" imgH="203112" progId="">
              <p:embed/>
            </p:oleObj>
          </a:graphicData>
        </a:graphic>
      </p:graphicFrame>
      <p:graphicFrame>
        <p:nvGraphicFramePr>
          <p:cNvPr id="13327" name="Object 17"/>
          <p:cNvGraphicFramePr>
            <a:graphicFrameLocks noChangeAspect="1"/>
          </p:cNvGraphicFramePr>
          <p:nvPr/>
        </p:nvGraphicFramePr>
        <p:xfrm>
          <a:off x="900113" y="1735138"/>
          <a:ext cx="1920875" cy="568325"/>
        </p:xfrm>
        <a:graphic>
          <a:graphicData uri="http://schemas.openxmlformats.org/presentationml/2006/ole">
            <p:oleObj spid="_x0000_s311967" name="Equation" r:id="rId18" imgW="685800" imgH="203200" progId="">
              <p:embed/>
            </p:oleObj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2236471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20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20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20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20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20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20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2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7" dur="2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20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7" dur="2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2" dur="2000"/>
                                        <p:tgtEl>
                                          <p:spTgt spid="1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7" dur="20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2" dur="2000"/>
                                        <p:tgtEl>
                                          <p:spTgt spid="1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7" dur="2000"/>
                                        <p:tgtEl>
                                          <p:spTgt spid="1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2" dur="20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7" dur="20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2" dur="20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7" dur="20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2" dur="20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7" dur="2000"/>
                                        <p:tgtEl>
                                          <p:spTgt spid="1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2" dur="20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7" dur="20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9" grpId="0" animBg="1"/>
      <p:bldP spid="13333" grpId="0" animBg="1"/>
      <p:bldP spid="13336" grpId="0" animBg="1"/>
      <p:bldP spid="13338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4" name="Rectangle 21"/>
          <p:cNvSpPr>
            <a:spLocks noChangeArrowheads="1"/>
          </p:cNvSpPr>
          <p:nvPr/>
        </p:nvSpPr>
        <p:spPr bwMode="auto">
          <a:xfrm>
            <a:off x="963114" y="412273"/>
            <a:ext cx="59795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PDA for L={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a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m+n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b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m</a:t>
            </a:r>
            <a:r>
              <a:rPr lang="en-US" altLang="en-US" sz="3200" b="1" dirty="0" err="1">
                <a:latin typeface="Aharoni" pitchFamily="2" charset="0"/>
                <a:cs typeface="Aharoni" pitchFamily="2" charset="0"/>
              </a:rPr>
              <a:t>c</a:t>
            </a:r>
            <a:r>
              <a:rPr lang="en-US" altLang="en-US" sz="3200" b="1" i="1" baseline="30000" dirty="0" err="1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:</a:t>
            </a:r>
            <a:r>
              <a:rPr lang="en-US" altLang="en-US" sz="3200" b="1" i="1" dirty="0" err="1">
                <a:latin typeface="Aharoni" pitchFamily="2" charset="0"/>
                <a:cs typeface="Aharoni" pitchFamily="2" charset="0"/>
              </a:rPr>
              <a:t>n,m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  <a:sym typeface="Symbol" panose="05050102010706020507" pitchFamily="18" charset="2"/>
              </a:rPr>
              <a:t></a:t>
            </a:r>
            <a:r>
              <a:rPr lang="en-US" altLang="en-US" sz="3200" b="1" dirty="0">
                <a:latin typeface="Aharoni" pitchFamily="2" charset="0"/>
                <a:cs typeface="Aharoni" pitchFamily="2" charset="0"/>
              </a:rPr>
              <a:t> 1}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5150" y="1752600"/>
            <a:ext cx="8555038" cy="2868613"/>
            <a:chOff x="565150" y="1752600"/>
            <a:chExt cx="8555038" cy="2868613"/>
          </a:xfrm>
        </p:grpSpPr>
        <p:graphicFrame>
          <p:nvGraphicFramePr>
            <p:cNvPr id="13314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1047597352"/>
                </p:ext>
              </p:extLst>
            </p:nvPr>
          </p:nvGraphicFramePr>
          <p:xfrm>
            <a:off x="1319213" y="3443288"/>
            <a:ext cx="671512" cy="669925"/>
          </p:xfrm>
          <a:graphic>
            <a:graphicData uri="http://schemas.openxmlformats.org/presentationml/2006/ole">
              <p:oleObj spid="_x0000_s322858" name="Equation" r:id="rId4" imgW="203024" imgH="203024" progId="">
                <p:embed/>
              </p:oleObj>
            </a:graphicData>
          </a:graphic>
        </p:graphicFrame>
        <p:sp>
          <p:nvSpPr>
            <p:cNvPr id="13326" name="Oval 2"/>
            <p:cNvSpPr>
              <a:spLocks noChangeArrowheads="1"/>
            </p:cNvSpPr>
            <p:nvPr/>
          </p:nvSpPr>
          <p:spPr bwMode="auto">
            <a:xfrm>
              <a:off x="1385888" y="3416300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27" name="Line 21"/>
            <p:cNvSpPr>
              <a:spLocks noChangeShapeType="1"/>
            </p:cNvSpPr>
            <p:nvPr/>
          </p:nvSpPr>
          <p:spPr bwMode="auto">
            <a:xfrm>
              <a:off x="565150" y="377825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graphicFrame>
          <p:nvGraphicFramePr>
            <p:cNvPr id="13315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1690860740"/>
                </p:ext>
              </p:extLst>
            </p:nvPr>
          </p:nvGraphicFramePr>
          <p:xfrm>
            <a:off x="722313" y="2198688"/>
            <a:ext cx="1957387" cy="568325"/>
          </p:xfrm>
          <a:graphic>
            <a:graphicData uri="http://schemas.openxmlformats.org/presentationml/2006/ole">
              <p:oleObj spid="_x0000_s322859" name="Equation" r:id="rId5" imgW="698197" imgH="203112" progId="">
                <p:embed/>
              </p:oleObj>
            </a:graphicData>
          </a:graphic>
        </p:graphicFrame>
        <p:pic>
          <p:nvPicPr>
            <p:cNvPr id="13328" name="Picture 6" descr="Exampl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8182" t="11955" r="68687" b="55168"/>
            <a:stretch>
              <a:fillRect/>
            </a:stretch>
          </p:blipFill>
          <p:spPr bwMode="auto">
            <a:xfrm>
              <a:off x="1327150" y="2625725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9" name="Line 15"/>
            <p:cNvSpPr>
              <a:spLocks noChangeShapeType="1"/>
            </p:cNvSpPr>
            <p:nvPr/>
          </p:nvSpPr>
          <p:spPr bwMode="auto">
            <a:xfrm>
              <a:off x="2089150" y="3844925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sp>
          <p:nvSpPr>
            <p:cNvPr id="13330" name="Oval 2"/>
            <p:cNvSpPr>
              <a:spLocks noChangeArrowheads="1"/>
            </p:cNvSpPr>
            <p:nvPr/>
          </p:nvSpPr>
          <p:spPr bwMode="auto">
            <a:xfrm>
              <a:off x="3867150" y="3568700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13331" name="Picture 11" descr="Exampl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8182" t="11955" r="68687" b="55168"/>
            <a:stretch>
              <a:fillRect/>
            </a:stretch>
          </p:blipFill>
          <p:spPr bwMode="auto">
            <a:xfrm>
              <a:off x="3806825" y="2778125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331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380223409"/>
                </p:ext>
              </p:extLst>
            </p:nvPr>
          </p:nvGraphicFramePr>
          <p:xfrm>
            <a:off x="3952875" y="3595688"/>
            <a:ext cx="587375" cy="669925"/>
          </p:xfrm>
          <a:graphic>
            <a:graphicData uri="http://schemas.openxmlformats.org/presentationml/2006/ole">
              <p:oleObj spid="_x0000_s322860" name="Equation" r:id="rId7" imgW="177569" imgH="202936" progId="">
                <p:embed/>
              </p:oleObj>
            </a:graphicData>
          </a:graphic>
        </p:graphicFrame>
        <p:graphicFrame>
          <p:nvGraphicFramePr>
            <p:cNvPr id="1331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651091320"/>
                </p:ext>
              </p:extLst>
            </p:nvPr>
          </p:nvGraphicFramePr>
          <p:xfrm>
            <a:off x="2187575" y="3235325"/>
            <a:ext cx="1566863" cy="568325"/>
          </p:xfrm>
          <a:graphic>
            <a:graphicData uri="http://schemas.openxmlformats.org/presentationml/2006/ole">
              <p:oleObj spid="_x0000_s322861" name="Equation" r:id="rId8" imgW="558558" imgH="203112" progId="">
                <p:embed/>
              </p:oleObj>
            </a:graphicData>
          </a:graphic>
        </p:graphicFrame>
        <p:sp>
          <p:nvSpPr>
            <p:cNvPr id="13332" name="Line 15"/>
            <p:cNvSpPr>
              <a:spLocks noChangeShapeType="1"/>
            </p:cNvSpPr>
            <p:nvPr/>
          </p:nvSpPr>
          <p:spPr bwMode="auto">
            <a:xfrm flipV="1">
              <a:off x="4527550" y="3875088"/>
              <a:ext cx="1568450" cy="46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IN"/>
            </a:p>
          </p:txBody>
        </p:sp>
        <p:graphicFrame>
          <p:nvGraphicFramePr>
            <p:cNvPr id="1331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1175820003"/>
                </p:ext>
              </p:extLst>
            </p:nvPr>
          </p:nvGraphicFramePr>
          <p:xfrm>
            <a:off x="6108700" y="3532188"/>
            <a:ext cx="671513" cy="671512"/>
          </p:xfrm>
          <a:graphic>
            <a:graphicData uri="http://schemas.openxmlformats.org/presentationml/2006/ole">
              <p:oleObj spid="_x0000_s322862" name="Equation" r:id="rId9" imgW="203024" imgH="203024" progId="">
                <p:embed/>
              </p:oleObj>
            </a:graphicData>
          </a:graphic>
        </p:graphicFrame>
        <p:sp>
          <p:nvSpPr>
            <p:cNvPr id="13333" name="Oval 2"/>
            <p:cNvSpPr>
              <a:spLocks noChangeArrowheads="1"/>
            </p:cNvSpPr>
            <p:nvPr/>
          </p:nvSpPr>
          <p:spPr bwMode="auto">
            <a:xfrm>
              <a:off x="6126163" y="3540125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1331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3880814337"/>
                </p:ext>
              </p:extLst>
            </p:nvPr>
          </p:nvGraphicFramePr>
          <p:xfrm>
            <a:off x="4567238" y="3311525"/>
            <a:ext cx="1531937" cy="568325"/>
          </p:xfrm>
          <a:graphic>
            <a:graphicData uri="http://schemas.openxmlformats.org/presentationml/2006/ole">
              <p:oleObj spid="_x0000_s322863" name="Equation" r:id="rId10" imgW="545626" imgH="203024" progId="">
                <p:embed/>
              </p:oleObj>
            </a:graphicData>
          </a:graphic>
        </p:graphicFrame>
        <p:pic>
          <p:nvPicPr>
            <p:cNvPr id="13335" name="Picture 25" descr="Exampl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8182" t="11955" r="68687" b="55168"/>
            <a:stretch>
              <a:fillRect/>
            </a:stretch>
          </p:blipFill>
          <p:spPr bwMode="auto">
            <a:xfrm>
              <a:off x="6075363" y="2732088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332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1876447168"/>
                </p:ext>
              </p:extLst>
            </p:nvPr>
          </p:nvGraphicFramePr>
          <p:xfrm>
            <a:off x="5959475" y="2209800"/>
            <a:ext cx="1531938" cy="568325"/>
          </p:xfrm>
          <a:graphic>
            <a:graphicData uri="http://schemas.openxmlformats.org/presentationml/2006/ole">
              <p:oleObj spid="_x0000_s322864" name="Equation" r:id="rId11" imgW="545626" imgH="203024" progId="">
                <p:embed/>
              </p:oleObj>
            </a:graphicData>
          </a:graphic>
        </p:graphicFrame>
        <p:graphicFrame>
          <p:nvGraphicFramePr>
            <p:cNvPr id="1332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956511740"/>
                </p:ext>
              </p:extLst>
            </p:nvPr>
          </p:nvGraphicFramePr>
          <p:xfrm>
            <a:off x="838200" y="1752600"/>
            <a:ext cx="1743075" cy="568325"/>
          </p:xfrm>
          <a:graphic>
            <a:graphicData uri="http://schemas.openxmlformats.org/presentationml/2006/ole">
              <p:oleObj spid="_x0000_s322865" name="Equation" r:id="rId12" imgW="622030" imgH="203112" progId="">
                <p:embed/>
              </p:oleObj>
            </a:graphicData>
          </a:graphic>
        </p:graphicFrame>
        <p:sp>
          <p:nvSpPr>
            <p:cNvPr id="13336" name="Line 15"/>
            <p:cNvSpPr>
              <a:spLocks noChangeShapeType="1"/>
            </p:cNvSpPr>
            <p:nvPr/>
          </p:nvSpPr>
          <p:spPr bwMode="auto">
            <a:xfrm>
              <a:off x="6781800" y="3886200"/>
              <a:ext cx="1247775" cy="460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IN"/>
            </a:p>
          </p:txBody>
        </p:sp>
        <p:graphicFrame>
          <p:nvGraphicFramePr>
            <p:cNvPr id="1332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4135721230"/>
                </p:ext>
              </p:extLst>
            </p:nvPr>
          </p:nvGraphicFramePr>
          <p:xfrm>
            <a:off x="6743700" y="3276600"/>
            <a:ext cx="1816100" cy="568325"/>
          </p:xfrm>
          <a:graphic>
            <a:graphicData uri="http://schemas.openxmlformats.org/presentationml/2006/ole">
              <p:oleObj spid="_x0000_s322866" name="Equation" r:id="rId13" imgW="647419" imgH="203112" progId="">
                <p:embed/>
              </p:oleObj>
            </a:graphicData>
          </a:graphic>
        </p:graphicFrame>
        <p:graphicFrame>
          <p:nvGraphicFramePr>
            <p:cNvPr id="1332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946523099"/>
                </p:ext>
              </p:extLst>
            </p:nvPr>
          </p:nvGraphicFramePr>
          <p:xfrm>
            <a:off x="8004175" y="3657600"/>
            <a:ext cx="671513" cy="671513"/>
          </p:xfrm>
          <a:graphic>
            <a:graphicData uri="http://schemas.openxmlformats.org/presentationml/2006/ole">
              <p:oleObj spid="_x0000_s322867" name="Equation" r:id="rId14" imgW="203040" imgH="203040" progId="">
                <p:embed/>
              </p:oleObj>
            </a:graphicData>
          </a:graphic>
        </p:graphicFrame>
        <p:sp>
          <p:nvSpPr>
            <p:cNvPr id="13337" name="Oval 2"/>
            <p:cNvSpPr>
              <a:spLocks noChangeArrowheads="1"/>
            </p:cNvSpPr>
            <p:nvPr/>
          </p:nvSpPr>
          <p:spPr bwMode="auto">
            <a:xfrm>
              <a:off x="8021638" y="3665538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38" name="Oval 29"/>
            <p:cNvSpPr>
              <a:spLocks noChangeArrowheads="1"/>
            </p:cNvSpPr>
            <p:nvPr/>
          </p:nvSpPr>
          <p:spPr bwMode="auto">
            <a:xfrm>
              <a:off x="7977188" y="3478213"/>
              <a:ext cx="1143000" cy="1143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1332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1887743606"/>
                </p:ext>
              </p:extLst>
            </p:nvPr>
          </p:nvGraphicFramePr>
          <p:xfrm>
            <a:off x="3429000" y="2362200"/>
            <a:ext cx="1566863" cy="568325"/>
          </p:xfrm>
          <a:graphic>
            <a:graphicData uri="http://schemas.openxmlformats.org/presentationml/2006/ole">
              <p:oleObj spid="_x0000_s322868" name="Equation" r:id="rId15" imgW="558558" imgH="203112" progId="">
                <p:embed/>
              </p:oleObj>
            </a:graphicData>
          </a:graphic>
        </p:graphicFrame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067457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478593547"/>
              </p:ext>
            </p:extLst>
          </p:nvPr>
        </p:nvGraphicFramePr>
        <p:xfrm>
          <a:off x="3174156" y="3861395"/>
          <a:ext cx="587375" cy="669925"/>
        </p:xfrm>
        <a:graphic>
          <a:graphicData uri="http://schemas.openxmlformats.org/presentationml/2006/ole">
            <p:oleObj spid="_x0000_s323773" name="Equation" r:id="rId4" imgW="177480" imgH="203040" progId="">
              <p:embed/>
            </p:oleObj>
          </a:graphicData>
        </a:graphic>
      </p:graphicFrame>
      <p:sp>
        <p:nvSpPr>
          <p:cNvPr id="4" name="Oval 2"/>
          <p:cNvSpPr>
            <a:spLocks noChangeArrowheads="1"/>
          </p:cNvSpPr>
          <p:nvPr/>
        </p:nvSpPr>
        <p:spPr bwMode="auto">
          <a:xfrm>
            <a:off x="3143049" y="3853904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Line 21"/>
          <p:cNvSpPr>
            <a:spLocks noChangeShapeType="1"/>
          </p:cNvSpPr>
          <p:nvPr/>
        </p:nvSpPr>
        <p:spPr bwMode="auto">
          <a:xfrm flipV="1">
            <a:off x="218232" y="4215852"/>
            <a:ext cx="619967" cy="2540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IN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800159229"/>
              </p:ext>
            </p:extLst>
          </p:nvPr>
        </p:nvGraphicFramePr>
        <p:xfrm>
          <a:off x="1457618" y="3607836"/>
          <a:ext cx="1779587" cy="568325"/>
        </p:xfrm>
        <a:graphic>
          <a:graphicData uri="http://schemas.openxmlformats.org/presentationml/2006/ole">
            <p:oleObj spid="_x0000_s323774" name="Equation" r:id="rId5" imgW="634680" imgH="203040" progId="">
              <p:embed/>
            </p:oleObj>
          </a:graphicData>
        </a:graphic>
      </p:graphicFrame>
      <p:pic>
        <p:nvPicPr>
          <p:cNvPr id="7" name="Picture 6" descr="Exampl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182" t="11955" r="68687" b="55168"/>
          <a:stretch>
            <a:fillRect/>
          </a:stretch>
        </p:blipFill>
        <p:spPr bwMode="auto">
          <a:xfrm>
            <a:off x="8075684" y="3215729"/>
            <a:ext cx="99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862039245"/>
              </p:ext>
            </p:extLst>
          </p:nvPr>
        </p:nvGraphicFramePr>
        <p:xfrm>
          <a:off x="3892897" y="3237406"/>
          <a:ext cx="1743075" cy="568325"/>
        </p:xfrm>
        <a:graphic>
          <a:graphicData uri="http://schemas.openxmlformats.org/presentationml/2006/ole">
            <p:oleObj spid="_x0000_s323775" name="Equation" r:id="rId7" imgW="622030" imgH="203112" progId="">
              <p:embed/>
            </p:oleObj>
          </a:graphicData>
        </a:graphic>
      </p:graphicFrame>
      <p:sp>
        <p:nvSpPr>
          <p:cNvPr id="9" name="Line 15"/>
          <p:cNvSpPr>
            <a:spLocks noChangeShapeType="1"/>
          </p:cNvSpPr>
          <p:nvPr/>
        </p:nvSpPr>
        <p:spPr bwMode="auto">
          <a:xfrm>
            <a:off x="3846311" y="4282529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sp>
        <p:nvSpPr>
          <p:cNvPr id="10" name="Oval 2"/>
          <p:cNvSpPr>
            <a:spLocks noChangeArrowheads="1"/>
          </p:cNvSpPr>
          <p:nvPr/>
        </p:nvSpPr>
        <p:spPr bwMode="auto">
          <a:xfrm>
            <a:off x="5624311" y="4006304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4216562824"/>
              </p:ext>
            </p:extLst>
          </p:nvPr>
        </p:nvGraphicFramePr>
        <p:xfrm>
          <a:off x="5557546" y="4033837"/>
          <a:ext cx="671512" cy="669925"/>
        </p:xfrm>
        <a:graphic>
          <a:graphicData uri="http://schemas.openxmlformats.org/presentationml/2006/ole">
            <p:oleObj spid="_x0000_s323776" name="Equation" r:id="rId8" imgW="203040" imgH="203040" progId="">
              <p:embed/>
            </p:oleObj>
          </a:graphicData>
        </a:graphic>
      </p:graphicFrame>
      <p:graphicFrame>
        <p:nvGraphicFramePr>
          <p:cNvPr id="1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829068324"/>
              </p:ext>
            </p:extLst>
          </p:nvPr>
        </p:nvGraphicFramePr>
        <p:xfrm>
          <a:off x="6386903" y="3824787"/>
          <a:ext cx="1566862" cy="568325"/>
        </p:xfrm>
        <a:graphic>
          <a:graphicData uri="http://schemas.openxmlformats.org/presentationml/2006/ole">
            <p:oleObj spid="_x0000_s323777" name="Equation" r:id="rId9" imgW="558558" imgH="203112" progId="">
              <p:embed/>
            </p:oleObj>
          </a:graphicData>
        </a:graphic>
      </p:graphicFrame>
      <p:graphicFrame>
        <p:nvGraphicFramePr>
          <p:cNvPr id="1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93717499"/>
              </p:ext>
            </p:extLst>
          </p:nvPr>
        </p:nvGraphicFramePr>
        <p:xfrm>
          <a:off x="7415539" y="2716040"/>
          <a:ext cx="1566863" cy="568325"/>
        </p:xfrm>
        <a:graphic>
          <a:graphicData uri="http://schemas.openxmlformats.org/presentationml/2006/ole">
            <p:oleObj spid="_x0000_s323778" name="Equation" r:id="rId10" imgW="558558" imgH="203112" progId="">
              <p:embed/>
            </p:oleObj>
          </a:graphicData>
        </a:graphic>
      </p:graphicFrame>
      <p:sp>
        <p:nvSpPr>
          <p:cNvPr id="15" name="Line 15"/>
          <p:cNvSpPr>
            <a:spLocks noChangeShapeType="1"/>
          </p:cNvSpPr>
          <p:nvPr/>
        </p:nvSpPr>
        <p:spPr bwMode="auto">
          <a:xfrm>
            <a:off x="6284711" y="4358729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1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562706838"/>
              </p:ext>
            </p:extLst>
          </p:nvPr>
        </p:nvGraphicFramePr>
        <p:xfrm>
          <a:off x="8037311" y="5967600"/>
          <a:ext cx="671512" cy="671513"/>
        </p:xfrm>
        <a:graphic>
          <a:graphicData uri="http://schemas.openxmlformats.org/presentationml/2006/ole">
            <p:oleObj spid="_x0000_s323779" name="Equation" r:id="rId11" imgW="203024" imgH="203024" progId="">
              <p:embed/>
            </p:oleObj>
          </a:graphicData>
        </a:graphic>
      </p:graphicFrame>
      <p:sp>
        <p:nvSpPr>
          <p:cNvPr id="17" name="Oval 2"/>
          <p:cNvSpPr>
            <a:spLocks noChangeArrowheads="1"/>
          </p:cNvSpPr>
          <p:nvPr/>
        </p:nvSpPr>
        <p:spPr bwMode="auto">
          <a:xfrm>
            <a:off x="8129386" y="3989539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" name="Oval 23"/>
          <p:cNvSpPr>
            <a:spLocks noChangeArrowheads="1"/>
          </p:cNvSpPr>
          <p:nvPr/>
        </p:nvSpPr>
        <p:spPr bwMode="auto">
          <a:xfrm>
            <a:off x="7812360" y="5717569"/>
            <a:ext cx="11430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1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727788320"/>
              </p:ext>
            </p:extLst>
          </p:nvPr>
        </p:nvGraphicFramePr>
        <p:xfrm>
          <a:off x="6599618" y="5054223"/>
          <a:ext cx="1816100" cy="568325"/>
        </p:xfrm>
        <a:graphic>
          <a:graphicData uri="http://schemas.openxmlformats.org/presentationml/2006/ole">
            <p:oleObj spid="_x0000_s323780" name="Equation" r:id="rId12" imgW="647419" imgH="203112" progId="">
              <p:embed/>
            </p:oleObj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698978896"/>
              </p:ext>
            </p:extLst>
          </p:nvPr>
        </p:nvGraphicFramePr>
        <p:xfrm>
          <a:off x="797670" y="3872507"/>
          <a:ext cx="671512" cy="669925"/>
        </p:xfrm>
        <a:graphic>
          <a:graphicData uri="http://schemas.openxmlformats.org/presentationml/2006/ole">
            <p:oleObj spid="_x0000_s323781" name="Equation" r:id="rId13" imgW="203024" imgH="203024" progId="">
              <p:embed/>
            </p:oleObj>
          </a:graphicData>
        </a:graphic>
      </p:graphicFrame>
      <p:sp>
        <p:nvSpPr>
          <p:cNvPr id="21" name="Oval 2"/>
          <p:cNvSpPr>
            <a:spLocks noChangeArrowheads="1"/>
          </p:cNvSpPr>
          <p:nvPr/>
        </p:nvSpPr>
        <p:spPr bwMode="auto">
          <a:xfrm>
            <a:off x="864345" y="384552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" name="Line 15"/>
          <p:cNvSpPr>
            <a:spLocks noChangeShapeType="1"/>
          </p:cNvSpPr>
          <p:nvPr/>
        </p:nvSpPr>
        <p:spPr bwMode="auto">
          <a:xfrm flipV="1">
            <a:off x="1581894" y="4214378"/>
            <a:ext cx="1566862" cy="29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IN"/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272706950"/>
              </p:ext>
            </p:extLst>
          </p:nvPr>
        </p:nvGraphicFramePr>
        <p:xfrm>
          <a:off x="3754438" y="3679825"/>
          <a:ext cx="1957387" cy="568325"/>
        </p:xfrm>
        <a:graphic>
          <a:graphicData uri="http://schemas.openxmlformats.org/presentationml/2006/ole">
            <p:oleObj spid="_x0000_s323782" name="Equation" r:id="rId14" imgW="698400" imgH="203040" progId="">
              <p:embed/>
            </p:oleObj>
          </a:graphicData>
        </a:graphic>
      </p:graphicFrame>
      <p:sp>
        <p:nvSpPr>
          <p:cNvPr id="24" name="Oval 2"/>
          <p:cNvSpPr>
            <a:spLocks noChangeArrowheads="1"/>
          </p:cNvSpPr>
          <p:nvPr/>
        </p:nvSpPr>
        <p:spPr bwMode="auto">
          <a:xfrm>
            <a:off x="8040960" y="5946169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2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83482482"/>
              </p:ext>
            </p:extLst>
          </p:nvPr>
        </p:nvGraphicFramePr>
        <p:xfrm>
          <a:off x="8055248" y="4033837"/>
          <a:ext cx="671512" cy="669925"/>
        </p:xfrm>
        <a:graphic>
          <a:graphicData uri="http://schemas.openxmlformats.org/presentationml/2006/ole">
            <p:oleObj spid="_x0000_s323783" name="Equation" r:id="rId15" imgW="203040" imgH="203040" progId="">
              <p:embed/>
            </p:oleObj>
          </a:graphicData>
        </a:graphic>
      </p:graphicFrame>
      <p:cxnSp>
        <p:nvCxnSpPr>
          <p:cNvPr id="27" name="Straight Arrow Connector 26"/>
          <p:cNvCxnSpPr>
            <a:stCxn id="17" idx="4"/>
            <a:endCxn id="18" idx="0"/>
          </p:cNvCxnSpPr>
          <p:nvPr/>
        </p:nvCxnSpPr>
        <p:spPr>
          <a:xfrm flipH="1">
            <a:off x="8383860" y="4675339"/>
            <a:ext cx="88426" cy="10422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3496912" flipH="1">
            <a:off x="3519923" y="647333"/>
            <a:ext cx="3411738" cy="4516224"/>
          </a:xfrm>
          <a:prstGeom prst="arc">
            <a:avLst>
              <a:gd name="adj1" fmla="val 16491719"/>
              <a:gd name="adj2" fmla="val 1989228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3657190" y="4437112"/>
            <a:ext cx="122722" cy="1825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965762142"/>
              </p:ext>
            </p:extLst>
          </p:nvPr>
        </p:nvGraphicFramePr>
        <p:xfrm>
          <a:off x="4075113" y="4924425"/>
          <a:ext cx="1528762" cy="568325"/>
        </p:xfrm>
        <a:graphic>
          <a:graphicData uri="http://schemas.openxmlformats.org/presentationml/2006/ole">
            <p:oleObj spid="_x0000_s323784" name="Equation" r:id="rId16" imgW="545760" imgH="203040" progId="">
              <p:embed/>
            </p:oleObj>
          </a:graphicData>
        </a:graphic>
      </p:graphicFrame>
      <p:sp>
        <p:nvSpPr>
          <p:cNvPr id="34" name="Rectangle 33"/>
          <p:cNvSpPr/>
          <p:nvPr/>
        </p:nvSpPr>
        <p:spPr>
          <a:xfrm>
            <a:off x="2459684" y="332656"/>
            <a:ext cx="375455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500" b="1" dirty="0">
                <a:latin typeface="Aharoni" pitchFamily="2" charset="0"/>
                <a:cs typeface="Aharoni" pitchFamily="2" charset="0"/>
              </a:rPr>
              <a:t>PDA for L={</a:t>
            </a:r>
            <a:r>
              <a:rPr lang="en-US" altLang="en-US" sz="2500" b="1" dirty="0" smtClean="0">
                <a:latin typeface="Aharoni" pitchFamily="2" charset="0"/>
                <a:cs typeface="Aharoni" pitchFamily="2" charset="0"/>
              </a:rPr>
              <a:t>a</a:t>
            </a:r>
            <a:r>
              <a:rPr lang="en-US" altLang="en-US" sz="2500" b="1" i="1" baseline="30000" dirty="0" smtClean="0">
                <a:latin typeface="Aharoni" pitchFamily="2" charset="0"/>
                <a:cs typeface="Aharoni" pitchFamily="2" charset="0"/>
              </a:rPr>
              <a:t>2n</a:t>
            </a:r>
            <a:r>
              <a:rPr lang="en-US" altLang="en-US" sz="2500" b="1" dirty="0" smtClean="0">
                <a:latin typeface="Aharoni" pitchFamily="2" charset="0"/>
                <a:cs typeface="Aharoni" pitchFamily="2" charset="0"/>
              </a:rPr>
              <a:t>b</a:t>
            </a:r>
            <a:r>
              <a:rPr lang="en-US" altLang="en-US" sz="2500" b="1" i="1" baseline="30000" dirty="0" smtClean="0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2500" b="1" dirty="0">
                <a:latin typeface="Aharoni" pitchFamily="2" charset="0"/>
                <a:cs typeface="Aharoni" pitchFamily="2" charset="0"/>
              </a:rPr>
              <a:t>: </a:t>
            </a:r>
            <a:r>
              <a:rPr lang="en-US" altLang="en-US" sz="2500" b="1" i="1" dirty="0">
                <a:latin typeface="Aharoni" pitchFamily="2" charset="0"/>
                <a:cs typeface="Aharoni" pitchFamily="2" charset="0"/>
              </a:rPr>
              <a:t>n</a:t>
            </a:r>
            <a:r>
              <a:rPr lang="en-US" altLang="en-US" sz="2500" b="1" dirty="0">
                <a:latin typeface="Aharoni" pitchFamily="2" charset="0"/>
                <a:cs typeface="Aharoni" pitchFamily="2" charset="0"/>
              </a:rPr>
              <a:t> </a:t>
            </a:r>
            <a:r>
              <a:rPr lang="en-US" altLang="en-US" sz="2500" b="1" dirty="0">
                <a:latin typeface="Aharoni" pitchFamily="2" charset="0"/>
                <a:cs typeface="Aharoni" pitchFamily="2" charset="0"/>
                <a:sym typeface="Symbol" panose="05050102010706020507" pitchFamily="18" charset="2"/>
              </a:rPr>
              <a:t></a:t>
            </a:r>
            <a:r>
              <a:rPr lang="en-US" altLang="en-US" sz="2500" b="1" dirty="0">
                <a:latin typeface="Aharoni" pitchFamily="2" charset="0"/>
                <a:cs typeface="Aharoni" pitchFamily="2" charset="0"/>
              </a:rPr>
              <a:t> 1}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1748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72892" y="3740412"/>
            <a:ext cx="792284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b="1" dirty="0" smtClean="0">
                <a:solidFill>
                  <a:srgbClr val="002060"/>
                </a:solidFill>
              </a:rPr>
              <a:t>Applications of TM</a:t>
            </a:r>
            <a:endParaRPr lang="en-IN" sz="3100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2892" y="836712"/>
            <a:ext cx="74168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Online Transaction process </a:t>
            </a:r>
            <a:r>
              <a:rPr lang="en-IN" sz="2200" dirty="0" smtClean="0"/>
              <a:t>system</a:t>
            </a:r>
          </a:p>
          <a:p>
            <a:r>
              <a:rPr lang="en-IN" sz="2200" dirty="0" smtClean="0"/>
              <a:t>Tower </a:t>
            </a:r>
            <a:r>
              <a:rPr lang="en-IN" sz="2200" dirty="0"/>
              <a:t>of Hanoi (Recursive </a:t>
            </a:r>
            <a:r>
              <a:rPr lang="en-IN" sz="2200" dirty="0" smtClean="0"/>
              <a:t>Solution)</a:t>
            </a:r>
          </a:p>
          <a:p>
            <a:r>
              <a:rPr lang="en-IN" sz="2200" dirty="0" smtClean="0"/>
              <a:t>Timed </a:t>
            </a:r>
            <a:r>
              <a:rPr lang="en-IN" sz="2200" dirty="0"/>
              <a:t>Automata </a:t>
            </a:r>
            <a:r>
              <a:rPr lang="en-IN" sz="2200" dirty="0" smtClean="0"/>
              <a:t>Model</a:t>
            </a:r>
          </a:p>
          <a:p>
            <a:r>
              <a:rPr lang="en-IN" sz="2200" dirty="0" smtClean="0"/>
              <a:t>Deterministic </a:t>
            </a:r>
            <a:r>
              <a:rPr lang="en-IN" sz="2200" dirty="0"/>
              <a:t>Top Down Parsing LL </a:t>
            </a:r>
            <a:r>
              <a:rPr lang="en-IN" sz="2200" dirty="0" smtClean="0"/>
              <a:t>Grammar</a:t>
            </a:r>
          </a:p>
          <a:p>
            <a:r>
              <a:rPr lang="en-IN" sz="2200" dirty="0" smtClean="0"/>
              <a:t>Context </a:t>
            </a:r>
            <a:r>
              <a:rPr lang="en-IN" sz="2200" dirty="0"/>
              <a:t>free </a:t>
            </a:r>
            <a:r>
              <a:rPr lang="en-IN" sz="2200" dirty="0" smtClean="0"/>
              <a:t>Language</a:t>
            </a:r>
          </a:p>
          <a:p>
            <a:r>
              <a:rPr lang="en-IN" sz="2200" dirty="0" smtClean="0"/>
              <a:t>Predictive </a:t>
            </a:r>
            <a:r>
              <a:rPr lang="en-IN" sz="2200" dirty="0"/>
              <a:t>Bottom up Parsing LR </a:t>
            </a:r>
            <a:r>
              <a:rPr lang="en-IN" sz="2200" dirty="0" smtClean="0"/>
              <a:t>Grammar</a:t>
            </a:r>
          </a:p>
          <a:p>
            <a:pPr fontAlgn="base"/>
            <a:r>
              <a:rPr lang="en-US" sz="2200" dirty="0"/>
              <a:t>For implementation of stack applications.</a:t>
            </a:r>
          </a:p>
          <a:p>
            <a:pPr fontAlgn="base"/>
            <a:r>
              <a:rPr lang="en-US" sz="2200" dirty="0"/>
              <a:t>For evaluating the arithmetic expressions.</a:t>
            </a:r>
          </a:p>
          <a:p>
            <a:endParaRPr lang="en-IN" sz="22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1034140" y="4437112"/>
            <a:ext cx="78583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urw-din"/>
              </a:rPr>
              <a:t>For solving any recursively enumerable problem.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urw-din"/>
              </a:rPr>
              <a:t>For understanding complexity theory.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urw-din"/>
              </a:rPr>
              <a:t>For implementation of neural networks.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urw-din"/>
              </a:rPr>
              <a:t>For implementation of Robotics Applications.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urw-din"/>
              </a:rPr>
              <a:t>For implementation of artificial intelligence</a:t>
            </a:r>
            <a:r>
              <a:rPr lang="en-US" dirty="0" smtClean="0">
                <a:latin typeface="urw-din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urw-di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413048"/>
            <a:ext cx="792284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b="1" dirty="0" smtClean="0">
                <a:solidFill>
                  <a:srgbClr val="002060"/>
                </a:solidFill>
              </a:rPr>
              <a:t>Applications of PDA</a:t>
            </a:r>
            <a:endParaRPr lang="en-IN" sz="31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2394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TextBox 2"/>
          <p:cNvSpPr txBox="1">
            <a:spLocks noChangeArrowheads="1"/>
          </p:cNvSpPr>
          <p:nvPr/>
        </p:nvSpPr>
        <p:spPr bwMode="auto">
          <a:xfrm>
            <a:off x="3124200" y="990600"/>
            <a:ext cx="365760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500" b="1"/>
              <a:t>Q &amp; A</a:t>
            </a:r>
          </a:p>
        </p:txBody>
      </p:sp>
      <p:sp>
        <p:nvSpPr>
          <p:cNvPr id="14344" name="TextBox 3"/>
          <p:cNvSpPr txBox="1">
            <a:spLocks noChangeArrowheads="1"/>
          </p:cNvSpPr>
          <p:nvPr/>
        </p:nvSpPr>
        <p:spPr bwMode="auto">
          <a:xfrm>
            <a:off x="1828800" y="2057400"/>
            <a:ext cx="6934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altLang="en-US"/>
              <a:t>Give a CFG for language L={x</a:t>
            </a:r>
            <a:r>
              <a:rPr lang="az-Cyrl-AZ" altLang="en-US"/>
              <a:t>є</a:t>
            </a:r>
            <a:r>
              <a:rPr lang="en-US" altLang="en-US"/>
              <a:t>{0,1}* / x start and ends with different symbol}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2736850" y="2844800"/>
          <a:ext cx="1308100" cy="508000"/>
        </p:xfrm>
        <a:graphic>
          <a:graphicData uri="http://schemas.openxmlformats.org/presentationml/2006/ole">
            <p:oleObj spid="_x0000_s266722" name="Equation" r:id="rId3" imgW="1308100" imgH="508000" progId="">
              <p:embed/>
            </p:oleObj>
          </a:graphicData>
        </a:graphic>
      </p:graphicFrame>
      <p:sp>
        <p:nvSpPr>
          <p:cNvPr id="14345" name="Rectangle 6"/>
          <p:cNvSpPr>
            <a:spLocks noChangeArrowheads="1"/>
          </p:cNvSpPr>
          <p:nvPr/>
        </p:nvSpPr>
        <p:spPr bwMode="auto">
          <a:xfrm>
            <a:off x="1905000" y="3429000"/>
            <a:ext cx="655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2.	Which of these not in GNF:</a:t>
            </a:r>
          </a:p>
        </p:txBody>
      </p:sp>
      <p:graphicFrame>
        <p:nvGraphicFramePr>
          <p:cNvPr id="14339" name="Object 4"/>
          <p:cNvGraphicFramePr>
            <a:graphicFrameLocks noChangeAspect="1"/>
          </p:cNvGraphicFramePr>
          <p:nvPr/>
        </p:nvGraphicFramePr>
        <p:xfrm>
          <a:off x="2895600" y="3886200"/>
          <a:ext cx="1460500" cy="825500"/>
        </p:xfrm>
        <a:graphic>
          <a:graphicData uri="http://schemas.openxmlformats.org/presentationml/2006/ole">
            <p:oleObj spid="_x0000_s266723" name="Equation" r:id="rId4" imgW="1460500" imgH="825500" progId="">
              <p:embed/>
            </p:oleObj>
          </a:graphicData>
        </a:graphic>
      </p:graphicFrame>
      <p:sp>
        <p:nvSpPr>
          <p:cNvPr id="14346" name="Rectangle 8"/>
          <p:cNvSpPr>
            <a:spLocks noChangeArrowheads="1"/>
          </p:cNvSpPr>
          <p:nvPr/>
        </p:nvSpPr>
        <p:spPr bwMode="auto">
          <a:xfrm>
            <a:off x="1905000" y="4876800"/>
            <a:ext cx="655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3.	Prove that following grammar is ambiguous</a:t>
            </a:r>
          </a:p>
        </p:txBody>
      </p:sp>
      <p:graphicFrame>
        <p:nvGraphicFramePr>
          <p:cNvPr id="14340" name="Object 5"/>
          <p:cNvGraphicFramePr>
            <a:graphicFrameLocks noChangeAspect="1"/>
          </p:cNvGraphicFramePr>
          <p:nvPr/>
        </p:nvGraphicFramePr>
        <p:xfrm>
          <a:off x="2819400" y="5334000"/>
          <a:ext cx="1473200" cy="215900"/>
        </p:xfrm>
        <a:graphic>
          <a:graphicData uri="http://schemas.openxmlformats.org/presentationml/2006/ole">
            <p:oleObj spid="_x0000_s266724" name="Equation" r:id="rId5" imgW="1473200" imgH="215900" progId="">
              <p:embed/>
            </p:oleObj>
          </a:graphicData>
        </a:graphic>
      </p:graphicFrame>
      <p:graphicFrame>
        <p:nvGraphicFramePr>
          <p:cNvPr id="92166" name="Object 6"/>
          <p:cNvGraphicFramePr>
            <a:graphicFrameLocks noChangeAspect="1"/>
          </p:cNvGraphicFramePr>
          <p:nvPr/>
        </p:nvGraphicFramePr>
        <p:xfrm>
          <a:off x="6477000" y="3968750"/>
          <a:ext cx="1460500" cy="812800"/>
        </p:xfrm>
        <a:graphic>
          <a:graphicData uri="http://schemas.openxmlformats.org/presentationml/2006/ole">
            <p:oleObj spid="_x0000_s266725" name="Equation" r:id="rId6" imgW="1459866" imgH="812447" progId="">
              <p:embed/>
            </p:oleObj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185528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92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92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8" name="Rectangle 2"/>
          <p:cNvSpPr>
            <a:spLocks noChangeArrowheads="1"/>
          </p:cNvSpPr>
          <p:nvPr/>
        </p:nvSpPr>
        <p:spPr bwMode="auto">
          <a:xfrm>
            <a:off x="1447800" y="838200"/>
            <a:ext cx="655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4.	Convert following grammar into CNF: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3352800" y="1447800"/>
          <a:ext cx="1409700" cy="825500"/>
        </p:xfrm>
        <a:graphic>
          <a:graphicData uri="http://schemas.openxmlformats.org/presentationml/2006/ole">
            <p:oleObj spid="_x0000_s267866" name="Equation" r:id="rId3" imgW="1409700" imgH="825500" progId="">
              <p:embed/>
            </p:oleObj>
          </a:graphicData>
        </a:graphic>
      </p:graphicFrame>
      <p:sp>
        <p:nvSpPr>
          <p:cNvPr id="15369" name="Rectangle 4"/>
          <p:cNvSpPr>
            <a:spLocks noChangeArrowheads="1"/>
          </p:cNvSpPr>
          <p:nvPr/>
        </p:nvSpPr>
        <p:spPr bwMode="auto">
          <a:xfrm>
            <a:off x="1524000" y="2438400"/>
            <a:ext cx="655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5.	Convert following grammar to PDA:</a:t>
            </a:r>
          </a:p>
        </p:txBody>
      </p:sp>
      <p:graphicFrame>
        <p:nvGraphicFramePr>
          <p:cNvPr id="15363" name="Object 3"/>
          <p:cNvGraphicFramePr>
            <a:graphicFrameLocks noChangeAspect="1"/>
          </p:cNvGraphicFramePr>
          <p:nvPr/>
        </p:nvGraphicFramePr>
        <p:xfrm>
          <a:off x="3406775" y="3054350"/>
          <a:ext cx="1295400" cy="508000"/>
        </p:xfrm>
        <a:graphic>
          <a:graphicData uri="http://schemas.openxmlformats.org/presentationml/2006/ole">
            <p:oleObj spid="_x0000_s267867" name="Equation" r:id="rId4" imgW="1295400" imgH="508000" progId="">
              <p:embed/>
            </p:oleObj>
          </a:graphicData>
        </a:graphic>
      </p:graphicFrame>
      <p:sp>
        <p:nvSpPr>
          <p:cNvPr id="15370" name="Rectangle 6"/>
          <p:cNvSpPr>
            <a:spLocks noChangeArrowheads="1"/>
          </p:cNvSpPr>
          <p:nvPr/>
        </p:nvSpPr>
        <p:spPr bwMode="auto">
          <a:xfrm>
            <a:off x="1524000" y="3886200"/>
            <a:ext cx="655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6.	Eliminate Null and Unit production:</a:t>
            </a:r>
          </a:p>
        </p:txBody>
      </p:sp>
      <p:graphicFrame>
        <p:nvGraphicFramePr>
          <p:cNvPr id="15364" name="Object 4"/>
          <p:cNvGraphicFramePr>
            <a:graphicFrameLocks noChangeAspect="1"/>
          </p:cNvGraphicFramePr>
          <p:nvPr/>
        </p:nvGraphicFramePr>
        <p:xfrm>
          <a:off x="3441700" y="4343400"/>
          <a:ext cx="1384300" cy="825500"/>
        </p:xfrm>
        <a:graphic>
          <a:graphicData uri="http://schemas.openxmlformats.org/presentationml/2006/ole">
            <p:oleObj spid="_x0000_s267868" name="Equation" r:id="rId5" imgW="1384300" imgH="825500" progId="">
              <p:embed/>
            </p:oleObj>
          </a:graphicData>
        </a:graphic>
      </p:graphicFrame>
      <p:graphicFrame>
        <p:nvGraphicFramePr>
          <p:cNvPr id="93189" name="Object 5"/>
          <p:cNvGraphicFramePr>
            <a:graphicFrameLocks noChangeAspect="1"/>
          </p:cNvGraphicFramePr>
          <p:nvPr/>
        </p:nvGraphicFramePr>
        <p:xfrm>
          <a:off x="1314450" y="5492750"/>
          <a:ext cx="2260600" cy="1117600"/>
        </p:xfrm>
        <a:graphic>
          <a:graphicData uri="http://schemas.openxmlformats.org/presentationml/2006/ole">
            <p:oleObj spid="_x0000_s267869" name="Equation" r:id="rId6" imgW="2260600" imgH="1117600" progId="">
              <p:embed/>
            </p:oleObj>
          </a:graphicData>
        </a:graphic>
      </p:graphicFrame>
      <p:graphicFrame>
        <p:nvGraphicFramePr>
          <p:cNvPr id="93190" name="Object 6"/>
          <p:cNvGraphicFramePr>
            <a:graphicFrameLocks noChangeAspect="1"/>
          </p:cNvGraphicFramePr>
          <p:nvPr/>
        </p:nvGraphicFramePr>
        <p:xfrm>
          <a:off x="5410200" y="5492750"/>
          <a:ext cx="2260600" cy="1117600"/>
        </p:xfrm>
        <a:graphic>
          <a:graphicData uri="http://schemas.openxmlformats.org/presentationml/2006/ole">
            <p:oleObj spid="_x0000_s267870" name="Equation" r:id="rId7" imgW="2260600" imgH="1117600" progId="">
              <p:embed/>
            </p:oleObj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842986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93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93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0"/>
                                        <p:tgtEl>
                                          <p:spTgt spid="9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152400" y="838200"/>
            <a:ext cx="8839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/>
            <a:r>
              <a:rPr lang="en-US"/>
              <a:t> </a:t>
            </a:r>
          </a:p>
        </p:txBody>
      </p:sp>
      <p:graphicFrame>
        <p:nvGraphicFramePr>
          <p:cNvPr id="113664" name="Object 1024"/>
          <p:cNvGraphicFramePr>
            <a:graphicFrameLocks noChangeAspect="1"/>
          </p:cNvGraphicFramePr>
          <p:nvPr/>
        </p:nvGraphicFramePr>
        <p:xfrm>
          <a:off x="3124200" y="1295400"/>
          <a:ext cx="2489200" cy="584200"/>
        </p:xfrm>
        <a:graphic>
          <a:graphicData uri="http://schemas.openxmlformats.org/presentationml/2006/ole">
            <p:oleObj spid="_x0000_s302011" name="Equation" r:id="rId3" imgW="59740800" imgH="14020800" progId="Equation.3">
              <p:embed/>
            </p:oleObj>
          </a:graphicData>
        </a:graphic>
      </p:graphicFrame>
      <p:sp>
        <p:nvSpPr>
          <p:cNvPr id="85033" name="Oval 41"/>
          <p:cNvSpPr>
            <a:spLocks noChangeArrowheads="1"/>
          </p:cNvSpPr>
          <p:nvPr/>
        </p:nvSpPr>
        <p:spPr bwMode="auto">
          <a:xfrm>
            <a:off x="1905000" y="53340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34" name="Oval 42"/>
          <p:cNvSpPr>
            <a:spLocks noChangeArrowheads="1"/>
          </p:cNvSpPr>
          <p:nvPr/>
        </p:nvSpPr>
        <p:spPr bwMode="auto">
          <a:xfrm>
            <a:off x="44958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35" name="Oval 43"/>
          <p:cNvSpPr>
            <a:spLocks noChangeArrowheads="1"/>
          </p:cNvSpPr>
          <p:nvPr/>
        </p:nvSpPr>
        <p:spPr bwMode="auto">
          <a:xfrm>
            <a:off x="57912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36" name="Oval 44"/>
          <p:cNvSpPr>
            <a:spLocks noChangeArrowheads="1"/>
          </p:cNvSpPr>
          <p:nvPr/>
        </p:nvSpPr>
        <p:spPr bwMode="auto">
          <a:xfrm>
            <a:off x="71628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37" name="Oval 45"/>
          <p:cNvSpPr>
            <a:spLocks noChangeArrowheads="1"/>
          </p:cNvSpPr>
          <p:nvPr/>
        </p:nvSpPr>
        <p:spPr bwMode="auto">
          <a:xfrm>
            <a:off x="7010400" y="51816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38" name="Line 46"/>
          <p:cNvSpPr>
            <a:spLocks noChangeShapeType="1"/>
          </p:cNvSpPr>
          <p:nvPr/>
        </p:nvSpPr>
        <p:spPr bwMode="auto">
          <a:xfrm>
            <a:off x="1295400" y="56642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39" name="Line 47"/>
          <p:cNvSpPr>
            <a:spLocks noChangeShapeType="1"/>
          </p:cNvSpPr>
          <p:nvPr/>
        </p:nvSpPr>
        <p:spPr bwMode="auto">
          <a:xfrm>
            <a:off x="3733800" y="5638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40" name="Line 48"/>
          <p:cNvSpPr>
            <a:spLocks noChangeShapeType="1"/>
          </p:cNvSpPr>
          <p:nvPr/>
        </p:nvSpPr>
        <p:spPr bwMode="auto">
          <a:xfrm>
            <a:off x="5029200" y="5638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41" name="Line 49"/>
          <p:cNvSpPr>
            <a:spLocks noChangeShapeType="1"/>
          </p:cNvSpPr>
          <p:nvPr/>
        </p:nvSpPr>
        <p:spPr bwMode="auto">
          <a:xfrm>
            <a:off x="6324600" y="5638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43" name="Oval 51"/>
          <p:cNvSpPr>
            <a:spLocks noChangeArrowheads="1"/>
          </p:cNvSpPr>
          <p:nvPr/>
        </p:nvSpPr>
        <p:spPr bwMode="auto">
          <a:xfrm>
            <a:off x="3200400" y="53340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3665" name="Object 1025"/>
          <p:cNvGraphicFramePr>
            <a:graphicFrameLocks noChangeAspect="1"/>
          </p:cNvGraphicFramePr>
          <p:nvPr/>
        </p:nvGraphicFramePr>
        <p:xfrm>
          <a:off x="4584700" y="5334000"/>
          <a:ext cx="392113" cy="469900"/>
        </p:xfrm>
        <a:graphic>
          <a:graphicData uri="http://schemas.openxmlformats.org/presentationml/2006/ole">
            <p:oleObj spid="_x0000_s302012" name="Equation" r:id="rId4" imgW="9448800" imgH="11277600" progId="Equation.3">
              <p:embed/>
            </p:oleObj>
          </a:graphicData>
        </a:graphic>
      </p:graphicFrame>
      <p:graphicFrame>
        <p:nvGraphicFramePr>
          <p:cNvPr id="113666" name="Object 1026"/>
          <p:cNvGraphicFramePr>
            <a:graphicFrameLocks noChangeAspect="1"/>
          </p:cNvGraphicFramePr>
          <p:nvPr/>
        </p:nvGraphicFramePr>
        <p:xfrm>
          <a:off x="5880100" y="5334000"/>
          <a:ext cx="392113" cy="469900"/>
        </p:xfrm>
        <a:graphic>
          <a:graphicData uri="http://schemas.openxmlformats.org/presentationml/2006/ole">
            <p:oleObj spid="_x0000_s302013" name="Equation" r:id="rId5" imgW="9448800" imgH="11277600" progId="Equation.3">
              <p:embed/>
            </p:oleObj>
          </a:graphicData>
        </a:graphic>
      </p:graphicFrame>
      <p:graphicFrame>
        <p:nvGraphicFramePr>
          <p:cNvPr id="113667" name="Object 1027"/>
          <p:cNvGraphicFramePr>
            <a:graphicFrameLocks noChangeAspect="1"/>
          </p:cNvGraphicFramePr>
          <p:nvPr/>
        </p:nvGraphicFramePr>
        <p:xfrm>
          <a:off x="7239000" y="5334000"/>
          <a:ext cx="419100" cy="469900"/>
        </p:xfrm>
        <a:graphic>
          <a:graphicData uri="http://schemas.openxmlformats.org/presentationml/2006/ole">
            <p:oleObj spid="_x0000_s302014" name="Equation" r:id="rId6" imgW="10058400" imgH="11277600" progId="Equation.3">
              <p:embed/>
            </p:oleObj>
          </a:graphicData>
        </a:graphic>
      </p:graphicFrame>
      <p:sp>
        <p:nvSpPr>
          <p:cNvPr id="85048" name="Line 56"/>
          <p:cNvSpPr>
            <a:spLocks noChangeShapeType="1"/>
          </p:cNvSpPr>
          <p:nvPr/>
        </p:nvSpPr>
        <p:spPr bwMode="auto">
          <a:xfrm>
            <a:off x="2438400" y="56388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3668" name="Object 1028"/>
          <p:cNvGraphicFramePr>
            <a:graphicFrameLocks noChangeAspect="1"/>
          </p:cNvGraphicFramePr>
          <p:nvPr/>
        </p:nvGraphicFramePr>
        <p:xfrm>
          <a:off x="2667000" y="5334000"/>
          <a:ext cx="265113" cy="279400"/>
        </p:xfrm>
        <a:graphic>
          <a:graphicData uri="http://schemas.openxmlformats.org/presentationml/2006/ole">
            <p:oleObj spid="_x0000_s302015" name="Equation" r:id="rId7" imgW="6400800" imgH="6705600" progId="Equation.3">
              <p:embed/>
            </p:oleObj>
          </a:graphicData>
        </a:graphic>
      </p:graphicFrame>
      <p:graphicFrame>
        <p:nvGraphicFramePr>
          <p:cNvPr id="113669" name="Object 1029"/>
          <p:cNvGraphicFramePr>
            <a:graphicFrameLocks noChangeAspect="1"/>
          </p:cNvGraphicFramePr>
          <p:nvPr/>
        </p:nvGraphicFramePr>
        <p:xfrm>
          <a:off x="3962400" y="5257800"/>
          <a:ext cx="279400" cy="381000"/>
        </p:xfrm>
        <a:graphic>
          <a:graphicData uri="http://schemas.openxmlformats.org/presentationml/2006/ole">
            <p:oleObj spid="_x0000_s302016" name="Equation" r:id="rId8" imgW="6705600" imgH="9144000" progId="Equation.3">
              <p:embed/>
            </p:oleObj>
          </a:graphicData>
        </a:graphic>
      </p:graphicFrame>
      <p:graphicFrame>
        <p:nvGraphicFramePr>
          <p:cNvPr id="113670" name="Object 1030"/>
          <p:cNvGraphicFramePr>
            <a:graphicFrameLocks noChangeAspect="1"/>
          </p:cNvGraphicFramePr>
          <p:nvPr/>
        </p:nvGraphicFramePr>
        <p:xfrm>
          <a:off x="5257800" y="5257800"/>
          <a:ext cx="279400" cy="381000"/>
        </p:xfrm>
        <a:graphic>
          <a:graphicData uri="http://schemas.openxmlformats.org/presentationml/2006/ole">
            <p:oleObj spid="_x0000_s302017" name="Equation" r:id="rId9" imgW="6705600" imgH="9144000" progId="Equation.3">
              <p:embed/>
            </p:oleObj>
          </a:graphicData>
        </a:graphic>
      </p:graphicFrame>
      <p:graphicFrame>
        <p:nvGraphicFramePr>
          <p:cNvPr id="113671" name="Object 1031"/>
          <p:cNvGraphicFramePr>
            <a:graphicFrameLocks noChangeAspect="1"/>
          </p:cNvGraphicFramePr>
          <p:nvPr/>
        </p:nvGraphicFramePr>
        <p:xfrm>
          <a:off x="6553200" y="5334000"/>
          <a:ext cx="265113" cy="279400"/>
        </p:xfrm>
        <a:graphic>
          <a:graphicData uri="http://schemas.openxmlformats.org/presentationml/2006/ole">
            <p:oleObj spid="_x0000_s302018" name="Equation" r:id="rId10" imgW="6400800" imgH="6705600" progId="Equation.3">
              <p:embed/>
            </p:oleObj>
          </a:graphicData>
        </a:graphic>
      </p:graphicFrame>
      <p:sp>
        <p:nvSpPr>
          <p:cNvPr id="85053" name="Oval 61"/>
          <p:cNvSpPr>
            <a:spLocks noChangeArrowheads="1"/>
          </p:cNvSpPr>
          <p:nvPr/>
        </p:nvSpPr>
        <p:spPr bwMode="auto">
          <a:xfrm>
            <a:off x="6565900" y="40513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3672" name="Object 1032"/>
          <p:cNvGraphicFramePr>
            <a:graphicFrameLocks noChangeAspect="1"/>
          </p:cNvGraphicFramePr>
          <p:nvPr/>
        </p:nvGraphicFramePr>
        <p:xfrm>
          <a:off x="6642100" y="4051300"/>
          <a:ext cx="404813" cy="469900"/>
        </p:xfrm>
        <a:graphic>
          <a:graphicData uri="http://schemas.openxmlformats.org/presentationml/2006/ole">
            <p:oleObj spid="_x0000_s302019" name="Equation" r:id="rId11" imgW="9753600" imgH="11277600" progId="Equation.3">
              <p:embed/>
            </p:oleObj>
          </a:graphicData>
        </a:graphic>
      </p:graphicFrame>
      <p:graphicFrame>
        <p:nvGraphicFramePr>
          <p:cNvPr id="113673" name="Object 1033"/>
          <p:cNvGraphicFramePr>
            <a:graphicFrameLocks noChangeAspect="1"/>
          </p:cNvGraphicFramePr>
          <p:nvPr/>
        </p:nvGraphicFramePr>
        <p:xfrm>
          <a:off x="3505200" y="4876800"/>
          <a:ext cx="265113" cy="279400"/>
        </p:xfrm>
        <a:graphic>
          <a:graphicData uri="http://schemas.openxmlformats.org/presentationml/2006/ole">
            <p:oleObj spid="_x0000_s302020" name="Equation" r:id="rId12" imgW="6400800" imgH="6705600" progId="Equation.3">
              <p:embed/>
            </p:oleObj>
          </a:graphicData>
        </a:graphic>
      </p:graphicFrame>
      <p:graphicFrame>
        <p:nvGraphicFramePr>
          <p:cNvPr id="113674" name="Object 1034"/>
          <p:cNvGraphicFramePr>
            <a:graphicFrameLocks noChangeAspect="1"/>
          </p:cNvGraphicFramePr>
          <p:nvPr/>
        </p:nvGraphicFramePr>
        <p:xfrm>
          <a:off x="4724400" y="4953000"/>
          <a:ext cx="265113" cy="279400"/>
        </p:xfrm>
        <a:graphic>
          <a:graphicData uri="http://schemas.openxmlformats.org/presentationml/2006/ole">
            <p:oleObj spid="_x0000_s302021" name="Equation" r:id="rId13" imgW="6400800" imgH="6705600" progId="Equation.3">
              <p:embed/>
            </p:oleObj>
          </a:graphicData>
        </a:graphic>
      </p:graphicFrame>
      <p:graphicFrame>
        <p:nvGraphicFramePr>
          <p:cNvPr id="113675" name="Object 1035"/>
          <p:cNvGraphicFramePr>
            <a:graphicFrameLocks noChangeAspect="1"/>
          </p:cNvGraphicFramePr>
          <p:nvPr/>
        </p:nvGraphicFramePr>
        <p:xfrm>
          <a:off x="6019800" y="4876800"/>
          <a:ext cx="279400" cy="381000"/>
        </p:xfrm>
        <a:graphic>
          <a:graphicData uri="http://schemas.openxmlformats.org/presentationml/2006/ole">
            <p:oleObj spid="_x0000_s302022" name="Equation" r:id="rId14" imgW="6705600" imgH="9144000" progId="Equation.3">
              <p:embed/>
            </p:oleObj>
          </a:graphicData>
        </a:graphic>
      </p:graphicFrame>
      <p:graphicFrame>
        <p:nvGraphicFramePr>
          <p:cNvPr id="113676" name="Object 1036"/>
          <p:cNvGraphicFramePr>
            <a:graphicFrameLocks noChangeAspect="1"/>
          </p:cNvGraphicFramePr>
          <p:nvPr/>
        </p:nvGraphicFramePr>
        <p:xfrm>
          <a:off x="2133600" y="4800600"/>
          <a:ext cx="279400" cy="381000"/>
        </p:xfrm>
        <a:graphic>
          <a:graphicData uri="http://schemas.openxmlformats.org/presentationml/2006/ole">
            <p:oleObj spid="_x0000_s302023" name="Equation" r:id="rId15" imgW="6705600" imgH="9144000" progId="Equation.3">
              <p:embed/>
            </p:oleObj>
          </a:graphicData>
        </a:graphic>
      </p:graphicFrame>
      <p:sp>
        <p:nvSpPr>
          <p:cNvPr id="85059" name="Freeform 67"/>
          <p:cNvSpPr>
            <a:spLocks/>
          </p:cNvSpPr>
          <p:nvPr/>
        </p:nvSpPr>
        <p:spPr bwMode="auto">
          <a:xfrm>
            <a:off x="6400800" y="32766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3677" name="Object 1037"/>
          <p:cNvGraphicFramePr>
            <a:graphicFrameLocks noChangeAspect="1"/>
          </p:cNvGraphicFramePr>
          <p:nvPr/>
        </p:nvGraphicFramePr>
        <p:xfrm>
          <a:off x="6413500" y="2832100"/>
          <a:ext cx="671513" cy="442913"/>
        </p:xfrm>
        <a:graphic>
          <a:graphicData uri="http://schemas.openxmlformats.org/presentationml/2006/ole">
            <p:oleObj spid="_x0000_s302024" name="Equation" r:id="rId16" imgW="16154400" imgH="10668000" progId="Equation.3">
              <p:embed/>
            </p:oleObj>
          </a:graphicData>
        </a:graphic>
      </p:graphicFrame>
      <p:sp>
        <p:nvSpPr>
          <p:cNvPr id="85061" name="Line 69"/>
          <p:cNvSpPr>
            <a:spLocks noChangeShapeType="1"/>
          </p:cNvSpPr>
          <p:nvPr/>
        </p:nvSpPr>
        <p:spPr bwMode="auto">
          <a:xfrm flipV="1">
            <a:off x="6172200" y="45720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62" name="Freeform 70"/>
          <p:cNvSpPr>
            <a:spLocks/>
          </p:cNvSpPr>
          <p:nvPr/>
        </p:nvSpPr>
        <p:spPr bwMode="auto">
          <a:xfrm>
            <a:off x="4876800" y="44196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63" name="Freeform 71"/>
          <p:cNvSpPr>
            <a:spLocks/>
          </p:cNvSpPr>
          <p:nvPr/>
        </p:nvSpPr>
        <p:spPr bwMode="auto">
          <a:xfrm>
            <a:off x="3581400" y="42291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64" name="Freeform 72"/>
          <p:cNvSpPr>
            <a:spLocks/>
          </p:cNvSpPr>
          <p:nvPr/>
        </p:nvSpPr>
        <p:spPr bwMode="auto">
          <a:xfrm>
            <a:off x="2286000" y="36068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73"/>
          <p:cNvGrpSpPr>
            <a:grpSpLocks/>
          </p:cNvGrpSpPr>
          <p:nvPr/>
        </p:nvGrpSpPr>
        <p:grpSpPr bwMode="auto">
          <a:xfrm>
            <a:off x="7010400" y="4597400"/>
            <a:ext cx="900113" cy="609600"/>
            <a:chOff x="4224" y="1824"/>
            <a:chExt cx="567" cy="384"/>
          </a:xfrm>
        </p:grpSpPr>
        <p:graphicFrame>
          <p:nvGraphicFramePr>
            <p:cNvPr id="113680" name="Object 1040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p:oleObj spid="_x0000_s302025" name="Equation" r:id="rId17" imgW="16154400" imgH="10668000" progId="Equation.3">
                <p:embed/>
              </p:oleObj>
            </a:graphicData>
          </a:graphic>
        </p:graphicFrame>
        <p:sp>
          <p:nvSpPr>
            <p:cNvPr id="85067" name="Line 75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13678" name="Object 1038"/>
          <p:cNvGraphicFramePr>
            <a:graphicFrameLocks noChangeAspect="1"/>
          </p:cNvGraphicFramePr>
          <p:nvPr/>
        </p:nvGraphicFramePr>
        <p:xfrm>
          <a:off x="1981200" y="5334000"/>
          <a:ext cx="419100" cy="469900"/>
        </p:xfrm>
        <a:graphic>
          <a:graphicData uri="http://schemas.openxmlformats.org/presentationml/2006/ole">
            <p:oleObj spid="_x0000_s302026" name="Equation" r:id="rId18" imgW="10058400" imgH="11277600" progId="Equation.3">
              <p:embed/>
            </p:oleObj>
          </a:graphicData>
        </a:graphic>
      </p:graphicFrame>
      <p:graphicFrame>
        <p:nvGraphicFramePr>
          <p:cNvPr id="113679" name="Object 1039"/>
          <p:cNvGraphicFramePr>
            <a:graphicFrameLocks noChangeAspect="1"/>
          </p:cNvGraphicFramePr>
          <p:nvPr/>
        </p:nvGraphicFramePr>
        <p:xfrm>
          <a:off x="3314700" y="5334000"/>
          <a:ext cx="341313" cy="469900"/>
        </p:xfrm>
        <a:graphic>
          <a:graphicData uri="http://schemas.openxmlformats.org/presentationml/2006/ole">
            <p:oleObj spid="_x0000_s302027" name="Equation" r:id="rId19" imgW="8229600" imgH="11277600" progId="Equation.3">
              <p:embed/>
            </p:oleObj>
          </a:graphicData>
        </a:graphic>
      </p:graphicFrame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28600"/>
            <a:ext cx="8636000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6720" y="116632"/>
            <a:ext cx="1097280" cy="971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3971705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228600"/>
            <a:ext cx="909955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118034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400" y="381000"/>
            <a:ext cx="7620000" cy="692467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sz="2200" b="1" dirty="0">
                <a:latin typeface="Arial" charset="0"/>
                <a:cs typeface="Times New Roman" pitchFamily="18" charset="0"/>
              </a:rPr>
              <a:t>Construction of PDA by a CFG</a:t>
            </a:r>
          </a:p>
          <a:p>
            <a:pPr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endParaRPr lang="en-US" altLang="en-US" dirty="0">
              <a:latin typeface="Arial" charset="0"/>
              <a:cs typeface="Times New Roman" pitchFamily="18" charset="0"/>
            </a:endParaRPr>
          </a:p>
          <a:p>
            <a:pPr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sz="2200" b="1" dirty="0">
                <a:latin typeface="Arial" charset="0"/>
                <a:cs typeface="Times New Roman" pitchFamily="18" charset="0"/>
              </a:rPr>
              <a:t>δ(q, ε, A) = {(q, </a:t>
            </a:r>
            <a:r>
              <a:rPr lang="el-GR" altLang="en-US" sz="2200" b="1" dirty="0">
                <a:latin typeface="Arial" charset="0"/>
                <a:cs typeface="Times New Roman" pitchFamily="18" charset="0"/>
              </a:rPr>
              <a:t>α</a:t>
            </a:r>
            <a:r>
              <a:rPr lang="en-US" altLang="en-US" sz="2200" b="1" dirty="0">
                <a:latin typeface="Arial" charset="0"/>
                <a:cs typeface="Times New Roman" pitchFamily="18" charset="0"/>
              </a:rPr>
              <a:t>)/ A-&gt;</a:t>
            </a:r>
            <a:r>
              <a:rPr lang="el-GR" altLang="en-US" sz="2200" b="1" dirty="0">
                <a:latin typeface="Arial" charset="0"/>
                <a:cs typeface="Times New Roman" pitchFamily="18" charset="0"/>
              </a:rPr>
              <a:t> α</a:t>
            </a:r>
            <a:r>
              <a:rPr lang="en-US" altLang="en-US" sz="2200" b="1" dirty="0">
                <a:latin typeface="Arial" charset="0"/>
                <a:cs typeface="Times New Roman" pitchFamily="18" charset="0"/>
              </a:rPr>
              <a:t> in P}</a:t>
            </a:r>
          </a:p>
          <a:p>
            <a:pPr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sz="2200" b="1" dirty="0">
                <a:latin typeface="Arial" charset="0"/>
                <a:cs typeface="Times New Roman" pitchFamily="18" charset="0"/>
              </a:rPr>
              <a:t>δ(q, t, t)   = {(q, ε)} for every t in Σ</a:t>
            </a:r>
          </a:p>
          <a:p>
            <a:pPr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endParaRPr lang="en-US" altLang="en-US" dirty="0">
              <a:latin typeface="Arial" charset="0"/>
              <a:cs typeface="Times New Roman" pitchFamily="18" charset="0"/>
            </a:endParaRPr>
          </a:p>
          <a:p>
            <a:pPr marL="342900" indent="-342900" defTabSz="341313">
              <a:buFontTx/>
              <a:buAutoNum type="arabicPeriod"/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dirty="0">
                <a:latin typeface="Arial" charset="0"/>
                <a:cs typeface="Times New Roman" pitchFamily="18" charset="0"/>
              </a:rPr>
              <a:t>Construct PDA equivalent to following CFG:</a:t>
            </a: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dirty="0">
                <a:latin typeface="Arial" charset="0"/>
                <a:cs typeface="Times New Roman" pitchFamily="18" charset="0"/>
              </a:rPr>
              <a:t>		</a:t>
            </a:r>
            <a:r>
              <a:rPr lang="en-US" altLang="en-US" sz="2200" dirty="0">
                <a:latin typeface="Arial" charset="0"/>
                <a:cs typeface="Times New Roman" pitchFamily="18" charset="0"/>
              </a:rPr>
              <a:t>S-&gt;0/1/1A</a:t>
            </a: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sz="2200" dirty="0">
                <a:latin typeface="Arial" charset="0"/>
                <a:cs typeface="Times New Roman" pitchFamily="18" charset="0"/>
              </a:rPr>
              <a:t>		A-&gt;0/1S</a:t>
            </a: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dirty="0" err="1">
                <a:latin typeface="Arial" charset="0"/>
                <a:cs typeface="Times New Roman" pitchFamily="18" charset="0"/>
              </a:rPr>
              <a:t>Ans</a:t>
            </a:r>
            <a:r>
              <a:rPr lang="en-US" altLang="en-US" dirty="0">
                <a:latin typeface="Arial" charset="0"/>
                <a:cs typeface="Times New Roman" pitchFamily="18" charset="0"/>
              </a:rPr>
              <a:t>:</a:t>
            </a: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dirty="0">
                <a:latin typeface="Arial" charset="0"/>
                <a:cs typeface="Times New Roman" pitchFamily="18" charset="0"/>
              </a:rPr>
              <a:t>		</a:t>
            </a: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dirty="0">
                <a:latin typeface="Arial" charset="0"/>
                <a:cs typeface="Times New Roman" pitchFamily="18" charset="0"/>
              </a:rPr>
              <a:t>		</a:t>
            </a:r>
            <a:r>
              <a:rPr lang="en-US" altLang="en-US" sz="2200" b="1" dirty="0">
                <a:latin typeface="Arial" charset="0"/>
                <a:cs typeface="Times New Roman" pitchFamily="18" charset="0"/>
              </a:rPr>
              <a:t>δ(q, </a:t>
            </a:r>
            <a:r>
              <a:rPr lang="en-US" altLang="en-US" sz="2200" b="1" dirty="0" err="1">
                <a:latin typeface="Arial" charset="0"/>
                <a:cs typeface="Times New Roman" pitchFamily="18" charset="0"/>
              </a:rPr>
              <a:t>ε,S</a:t>
            </a:r>
            <a:r>
              <a:rPr lang="en-US" altLang="en-US" sz="2200" b="1" dirty="0">
                <a:latin typeface="Arial" charset="0"/>
                <a:cs typeface="Times New Roman" pitchFamily="18" charset="0"/>
              </a:rPr>
              <a:t>) = {(q, 0), (q, 1), (q, 1A)}</a:t>
            </a: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sz="2200" b="1" dirty="0">
                <a:latin typeface="Arial" charset="0"/>
                <a:cs typeface="Times New Roman" pitchFamily="18" charset="0"/>
              </a:rPr>
              <a:t>		δ(q, ε, A) = {(q, 0), (q, 1S)}</a:t>
            </a: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endParaRPr lang="en-US" altLang="en-US" sz="2200" dirty="0">
              <a:latin typeface="Arial" charset="0"/>
              <a:cs typeface="Times New Roman" pitchFamily="18" charset="0"/>
            </a:endParaRP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sz="2200" dirty="0">
                <a:latin typeface="Arial" charset="0"/>
                <a:cs typeface="Times New Roman" pitchFamily="18" charset="0"/>
              </a:rPr>
              <a:t>		</a:t>
            </a:r>
            <a:r>
              <a:rPr lang="en-US" altLang="en-US" sz="2200" b="1" dirty="0">
                <a:latin typeface="Arial" charset="0"/>
                <a:cs typeface="Times New Roman" pitchFamily="18" charset="0"/>
              </a:rPr>
              <a:t>δ(q, 0, 0)   = {(q, ε)}</a:t>
            </a: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sz="2200" b="1" dirty="0">
                <a:latin typeface="Arial" charset="0"/>
                <a:cs typeface="Times New Roman" pitchFamily="18" charset="0"/>
              </a:rPr>
              <a:t>		δ(q, 1, 1)   = {(q, ε)}</a:t>
            </a: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endParaRPr lang="en-US" altLang="en-US" b="1" dirty="0">
              <a:latin typeface="Arial" charset="0"/>
              <a:cs typeface="Times New Roman" pitchFamily="18" charset="0"/>
            </a:endParaRP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b="1" dirty="0">
                <a:latin typeface="Arial" charset="0"/>
                <a:cs typeface="Times New Roman" pitchFamily="18" charset="0"/>
              </a:rPr>
              <a:t>2. </a:t>
            </a:r>
            <a:r>
              <a:rPr lang="en-US" altLang="en-US" dirty="0">
                <a:latin typeface="Arial" charset="0"/>
                <a:cs typeface="Times New Roman" pitchFamily="18" charset="0"/>
              </a:rPr>
              <a:t>Convert following CFG to PDA</a:t>
            </a: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endParaRPr lang="en-US" altLang="en-US" dirty="0">
              <a:latin typeface="Arial" charset="0"/>
              <a:cs typeface="Times New Roman" pitchFamily="18" charset="0"/>
            </a:endParaRP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b="1" dirty="0">
                <a:latin typeface="Arial" charset="0"/>
                <a:cs typeface="Times New Roman" pitchFamily="18" charset="0"/>
              </a:rPr>
              <a:t>		</a:t>
            </a:r>
            <a:r>
              <a:rPr lang="en-US" altLang="en-US" sz="2200" dirty="0">
                <a:latin typeface="Arial" charset="0"/>
                <a:cs typeface="Times New Roman" pitchFamily="18" charset="0"/>
              </a:rPr>
              <a:t>S-&gt;</a:t>
            </a:r>
            <a:r>
              <a:rPr lang="en-US" altLang="en-US" sz="2200" dirty="0" err="1">
                <a:latin typeface="Arial" charset="0"/>
                <a:cs typeface="Times New Roman" pitchFamily="18" charset="0"/>
              </a:rPr>
              <a:t>aAA</a:t>
            </a:r>
            <a:endParaRPr lang="en-US" altLang="en-US" sz="2200" dirty="0">
              <a:latin typeface="Arial" charset="0"/>
              <a:cs typeface="Times New Roman" pitchFamily="18" charset="0"/>
            </a:endParaRP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r>
              <a:rPr lang="en-US" altLang="en-US" sz="2200" dirty="0">
                <a:latin typeface="Arial" charset="0"/>
                <a:cs typeface="Times New Roman" pitchFamily="18" charset="0"/>
              </a:rPr>
              <a:t>		A-&gt;</a:t>
            </a:r>
            <a:r>
              <a:rPr lang="en-US" altLang="en-US" sz="2200" dirty="0" err="1">
                <a:latin typeface="Arial" charset="0"/>
                <a:cs typeface="Times New Roman" pitchFamily="18" charset="0"/>
              </a:rPr>
              <a:t>aS</a:t>
            </a:r>
            <a:r>
              <a:rPr lang="en-US" altLang="en-US" sz="2200" dirty="0">
                <a:latin typeface="Arial" charset="0"/>
                <a:cs typeface="Times New Roman" pitchFamily="18" charset="0"/>
              </a:rPr>
              <a:t>/</a:t>
            </a:r>
            <a:r>
              <a:rPr lang="en-US" altLang="en-US" sz="2200" dirty="0" err="1">
                <a:latin typeface="Arial" charset="0"/>
                <a:cs typeface="Times New Roman" pitchFamily="18" charset="0"/>
              </a:rPr>
              <a:t>bS</a:t>
            </a:r>
            <a:r>
              <a:rPr lang="en-US" altLang="en-US" sz="2200" dirty="0">
                <a:latin typeface="Arial" charset="0"/>
                <a:cs typeface="Times New Roman" pitchFamily="18" charset="0"/>
              </a:rPr>
              <a:t>/a</a:t>
            </a: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endParaRPr lang="en-US" altLang="en-US" dirty="0">
              <a:latin typeface="Arial" charset="0"/>
              <a:cs typeface="Times New Roman" pitchFamily="18" charset="0"/>
            </a:endParaRPr>
          </a:p>
          <a:p>
            <a:pPr marL="342900" indent="-342900" defTabSz="341313"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  <a:defRPr/>
            </a:pPr>
            <a:endParaRPr lang="en-US" altLang="en-US" dirty="0">
              <a:latin typeface="Arial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7467798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1066800" y="381000"/>
            <a:ext cx="822960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/>
              <a:t>Find a PDA equivalent to the following grammar that</a:t>
            </a:r>
          </a:p>
          <a:p>
            <a:pPr eaLnBrk="1" hangingPunct="1"/>
            <a:r>
              <a:rPr lang="en-US" altLang="en-US" sz="2800"/>
              <a:t>generates simple expressions like a * (a + b010)</a:t>
            </a:r>
          </a:p>
          <a:p>
            <a:pPr eaLnBrk="1" hangingPunct="1"/>
            <a:endParaRPr lang="en-US" altLang="en-US" sz="2800"/>
          </a:p>
          <a:p>
            <a:pPr eaLnBrk="1" hangingPunct="1"/>
            <a:r>
              <a:rPr lang="en-US" altLang="en-US" sz="2800" b="1">
                <a:latin typeface="Bahnschrift Light" panose="020B0502040204020203" pitchFamily="34" charset="0"/>
                <a:cs typeface="Aharoni" pitchFamily="2" charset="0"/>
              </a:rPr>
              <a:t>E → I | E * E | E + E | (E)</a:t>
            </a:r>
          </a:p>
          <a:p>
            <a:pPr eaLnBrk="1" hangingPunct="1"/>
            <a:r>
              <a:rPr lang="en-US" altLang="en-US" sz="2800" b="1">
                <a:latin typeface="Bahnschrift Light" panose="020B0502040204020203" pitchFamily="34" charset="0"/>
                <a:cs typeface="Aharoni" pitchFamily="2" charset="0"/>
              </a:rPr>
              <a:t>I → a | b | Ia| Ib | I0 | I1</a:t>
            </a:r>
          </a:p>
          <a:p>
            <a:pPr eaLnBrk="1" hangingPunct="1"/>
            <a:r>
              <a:rPr lang="en-US" altLang="en-US" sz="2800">
                <a:latin typeface="Bahnschrift Light" panose="020B0502040204020203" pitchFamily="34" charset="0"/>
                <a:cs typeface="Aharoni" pitchFamily="2" charset="0"/>
              </a:rPr>
              <a:t>Let N be a PDA that accepts the language generated</a:t>
            </a:r>
          </a:p>
          <a:p>
            <a:pPr eaLnBrk="1" hangingPunct="1"/>
            <a:r>
              <a:rPr lang="en-US" altLang="en-US" sz="2800">
                <a:latin typeface="Bahnschrift Light" panose="020B0502040204020203" pitchFamily="34" charset="0"/>
                <a:cs typeface="Aharoni" pitchFamily="2" charset="0"/>
              </a:rPr>
              <a:t>by the given CFG</a:t>
            </a:r>
          </a:p>
          <a:p>
            <a:pPr eaLnBrk="1" hangingPunct="1"/>
            <a:r>
              <a:rPr lang="pt-BR" altLang="en-US" sz="2800">
                <a:latin typeface="Bahnschrift Light" panose="020B0502040204020203" pitchFamily="34" charset="0"/>
                <a:cs typeface="Aharoni" pitchFamily="2" charset="0"/>
              </a:rPr>
              <a:t>N = ({q}, </a:t>
            </a:r>
            <a:r>
              <a:rPr lang="en-US" altLang="en-US" sz="2800">
                <a:latin typeface="Bahnschrift Light" panose="020B0502040204020203" pitchFamily="34" charset="0"/>
                <a:cs typeface="Aharoni" pitchFamily="2" charset="0"/>
              </a:rPr>
              <a:t>∑</a:t>
            </a:r>
            <a:r>
              <a:rPr lang="pt-BR" altLang="en-US" sz="2800">
                <a:latin typeface="Bahnschrift Light" panose="020B0502040204020203" pitchFamily="34" charset="0"/>
                <a:cs typeface="Aharoni" pitchFamily="2" charset="0"/>
              </a:rPr>
              <a:t>, V U </a:t>
            </a:r>
            <a:r>
              <a:rPr lang="en-US" altLang="en-US" sz="2800">
                <a:latin typeface="Bahnschrift Light" panose="020B0502040204020203" pitchFamily="34" charset="0"/>
                <a:cs typeface="Aharoni" pitchFamily="2" charset="0"/>
              </a:rPr>
              <a:t>∑</a:t>
            </a:r>
            <a:r>
              <a:rPr lang="pt-BR" altLang="en-US" sz="2800">
                <a:latin typeface="Bahnschrift Light" panose="020B0502040204020203" pitchFamily="34" charset="0"/>
                <a:cs typeface="Aharoni" pitchFamily="2" charset="0"/>
              </a:rPr>
              <a:t>, </a:t>
            </a:r>
            <a:r>
              <a:rPr lang="en-US" altLang="en-US" sz="2800">
                <a:latin typeface="Bahnschrift Light" panose="020B0502040204020203" pitchFamily="34" charset="0"/>
                <a:cs typeface="Aharoni" pitchFamily="2" charset="0"/>
              </a:rPr>
              <a:t>δ</a:t>
            </a:r>
            <a:r>
              <a:rPr lang="pt-BR" altLang="en-US" sz="2800">
                <a:latin typeface="Bahnschrift Light" panose="020B0502040204020203" pitchFamily="34" charset="0"/>
                <a:cs typeface="Aharoni" pitchFamily="2" charset="0"/>
              </a:rPr>
              <a:t>, q, S)</a:t>
            </a:r>
          </a:p>
          <a:p>
            <a:pPr eaLnBrk="1" hangingPunct="1"/>
            <a:r>
              <a:rPr lang="en-US" altLang="en-US" sz="2800">
                <a:latin typeface="Bahnschrift Light" panose="020B0502040204020203" pitchFamily="34" charset="0"/>
                <a:cs typeface="Aharoni" pitchFamily="2" charset="0"/>
              </a:rPr>
              <a:t>∑ = {a, b, 0, 1, (, ), *, +}</a:t>
            </a:r>
          </a:p>
          <a:p>
            <a:pPr eaLnBrk="1" hangingPunct="1"/>
            <a:r>
              <a:rPr lang="en-US" altLang="en-US" sz="2800">
                <a:latin typeface="Bahnschrift Light" panose="020B0502040204020203" pitchFamily="34" charset="0"/>
                <a:cs typeface="Aharoni" pitchFamily="2" charset="0"/>
              </a:rPr>
              <a:t>V = {E, I)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404528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ChangeArrowheads="1"/>
          </p:cNvSpPr>
          <p:nvPr/>
        </p:nvSpPr>
        <p:spPr bwMode="auto">
          <a:xfrm>
            <a:off x="609600" y="304800"/>
            <a:ext cx="8686800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100" dirty="0"/>
              <a:t>1. </a:t>
            </a:r>
            <a:r>
              <a:rPr lang="en-US" altLang="en-US" sz="31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δ</a:t>
            </a:r>
            <a:r>
              <a:rPr lang="en-US" altLang="en-US" sz="3100" dirty="0"/>
              <a:t>(q, </a:t>
            </a:r>
            <a:r>
              <a:rPr lang="el-GR" altLang="en-US" sz="3100" dirty="0"/>
              <a:t>ε, </a:t>
            </a:r>
            <a:r>
              <a:rPr lang="en-US" altLang="en-US" sz="3100" dirty="0"/>
              <a:t>E) = {(q, I), (q, E*E), (q, E+E</a:t>
            </a:r>
            <a:r>
              <a:rPr lang="en-US" altLang="en-US" sz="3100"/>
              <a:t>), </a:t>
            </a:r>
            <a:r>
              <a:rPr lang="en-US" altLang="en-US" sz="3100" smtClean="0"/>
              <a:t>(q</a:t>
            </a:r>
            <a:r>
              <a:rPr lang="en-US" altLang="en-US" sz="3100" dirty="0" smtClean="0"/>
              <a:t>,(</a:t>
            </a:r>
            <a:r>
              <a:rPr lang="en-US" altLang="en-US" sz="3100" smtClean="0"/>
              <a:t>E))}</a:t>
            </a:r>
            <a:endParaRPr lang="en-US" altLang="en-US" sz="3100" dirty="0"/>
          </a:p>
          <a:p>
            <a:pPr eaLnBrk="1" hangingPunct="1"/>
            <a:r>
              <a:rPr lang="pt-BR" altLang="en-US" sz="3100" dirty="0"/>
              <a:t>2. </a:t>
            </a:r>
            <a:r>
              <a:rPr lang="en-US" altLang="en-US" sz="31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δ</a:t>
            </a:r>
            <a:r>
              <a:rPr lang="pt-BR" altLang="en-US" sz="3100" dirty="0"/>
              <a:t>(q, ε, I) = {(q, a), (q, b), (q, Ia), (q, Ib), (q, I0), 								(q, I1)}</a:t>
            </a:r>
          </a:p>
          <a:p>
            <a:pPr eaLnBrk="1" hangingPunct="1"/>
            <a:r>
              <a:rPr lang="pt-BR" altLang="en-US" sz="3100" dirty="0"/>
              <a:t>3. </a:t>
            </a:r>
            <a:r>
              <a:rPr lang="en-US" altLang="en-US" sz="31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δ</a:t>
            </a:r>
            <a:r>
              <a:rPr lang="pt-BR" altLang="en-US" sz="3100" dirty="0"/>
              <a:t>(q, a, a) = {(q, ε)}</a:t>
            </a:r>
          </a:p>
          <a:p>
            <a:pPr eaLnBrk="1" hangingPunct="1"/>
            <a:r>
              <a:rPr lang="en-US" altLang="en-US" sz="3100" dirty="0"/>
              <a:t>4. </a:t>
            </a:r>
            <a:r>
              <a:rPr lang="en-US" altLang="en-US" sz="31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δ</a:t>
            </a:r>
            <a:r>
              <a:rPr lang="en-US" altLang="en-US" sz="3100" dirty="0"/>
              <a:t>(q, b, b) = {(q, </a:t>
            </a:r>
            <a:r>
              <a:rPr lang="el-GR" altLang="en-US" sz="3100" dirty="0"/>
              <a:t>ε)}</a:t>
            </a:r>
          </a:p>
          <a:p>
            <a:pPr eaLnBrk="1" hangingPunct="1"/>
            <a:r>
              <a:rPr lang="en-US" altLang="en-US" sz="3100" dirty="0"/>
              <a:t>5. </a:t>
            </a:r>
            <a:r>
              <a:rPr lang="en-US" altLang="en-US" sz="31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δ</a:t>
            </a:r>
            <a:r>
              <a:rPr lang="en-US" altLang="en-US" sz="3100" dirty="0"/>
              <a:t>(q, 0, 0) = {(q, </a:t>
            </a:r>
            <a:r>
              <a:rPr lang="el-GR" altLang="en-US" sz="3100" dirty="0"/>
              <a:t>ε)}</a:t>
            </a:r>
          </a:p>
          <a:p>
            <a:pPr eaLnBrk="1" hangingPunct="1"/>
            <a:r>
              <a:rPr lang="en-US" altLang="en-US" sz="3100" dirty="0"/>
              <a:t>6. </a:t>
            </a:r>
            <a:r>
              <a:rPr lang="en-US" altLang="en-US" sz="31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δ</a:t>
            </a:r>
            <a:r>
              <a:rPr lang="en-US" altLang="en-US" sz="3100" dirty="0"/>
              <a:t>(q, 1, 1) = {(q, </a:t>
            </a:r>
            <a:r>
              <a:rPr lang="el-GR" altLang="en-US" sz="3100" dirty="0"/>
              <a:t>ε)}</a:t>
            </a:r>
          </a:p>
          <a:p>
            <a:pPr eaLnBrk="1" hangingPunct="1"/>
            <a:r>
              <a:rPr lang="en-US" altLang="en-US" sz="3100" dirty="0"/>
              <a:t>7. </a:t>
            </a:r>
            <a:r>
              <a:rPr lang="en-US" altLang="en-US" sz="31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δ</a:t>
            </a:r>
            <a:r>
              <a:rPr lang="en-US" altLang="en-US" sz="3100" dirty="0"/>
              <a:t>(q, (, () = {(q, </a:t>
            </a:r>
            <a:r>
              <a:rPr lang="el-GR" altLang="en-US" sz="3100" dirty="0"/>
              <a:t>ε)}</a:t>
            </a:r>
          </a:p>
          <a:p>
            <a:pPr eaLnBrk="1" hangingPunct="1"/>
            <a:r>
              <a:rPr lang="en-US" altLang="en-US" sz="3100" dirty="0"/>
              <a:t>8. </a:t>
            </a:r>
            <a:r>
              <a:rPr lang="en-US" altLang="en-US" sz="31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δ</a:t>
            </a:r>
            <a:r>
              <a:rPr lang="en-US" altLang="en-US" sz="3100" dirty="0"/>
              <a:t>(q, ), )) = {(q, </a:t>
            </a:r>
            <a:r>
              <a:rPr lang="el-GR" altLang="en-US" sz="3100" dirty="0"/>
              <a:t>ε)}</a:t>
            </a:r>
          </a:p>
          <a:p>
            <a:pPr eaLnBrk="1" hangingPunct="1"/>
            <a:r>
              <a:rPr lang="en-US" altLang="en-US" sz="3100" dirty="0"/>
              <a:t>9. </a:t>
            </a:r>
            <a:r>
              <a:rPr lang="en-US" altLang="en-US" sz="31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δ</a:t>
            </a:r>
            <a:r>
              <a:rPr lang="en-US" altLang="en-US" sz="3100" dirty="0"/>
              <a:t>(q, *, *) = {(q, </a:t>
            </a:r>
            <a:r>
              <a:rPr lang="el-GR" altLang="en-US" sz="3100" dirty="0"/>
              <a:t>ε)}</a:t>
            </a:r>
          </a:p>
          <a:p>
            <a:pPr eaLnBrk="1" hangingPunct="1"/>
            <a:r>
              <a:rPr lang="en-US" altLang="en-US" sz="3100" dirty="0"/>
              <a:t>10. </a:t>
            </a:r>
            <a:r>
              <a:rPr lang="en-US" altLang="en-US" sz="31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δ</a:t>
            </a:r>
            <a:r>
              <a:rPr lang="en-US" altLang="en-US" sz="3100" dirty="0"/>
              <a:t>(q, +, +) = {(q, </a:t>
            </a:r>
            <a:r>
              <a:rPr lang="el-GR" altLang="en-US" sz="3100" dirty="0"/>
              <a:t>ε)}</a:t>
            </a:r>
            <a:endParaRPr lang="en-US" altLang="en-US" sz="31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632021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28600"/>
            <a:ext cx="8448675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9729122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8600"/>
            <a:ext cx="86677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3"/>
            <a:ext cx="1097280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671261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0"/>
            <a:ext cx="89281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642124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533400"/>
            <a:ext cx="75057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906" y="116632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199388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9916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592979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33399"/>
                </a:solidFill>
                <a:latin typeface="Arial"/>
              </a:rPr>
              <a:t>What is Automata? 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81000" y="1523999"/>
            <a:ext cx="8610600" cy="5257801"/>
          </a:xfrm>
          <a:prstGeom prst="rect">
            <a:avLst/>
          </a:prstGeom>
        </p:spPr>
        <p:txBody>
          <a:bodyPr vert="horz" lIns="54864" tIns="91440" rtlCol="0">
            <a:normAutofit lnSpcReduction="10000"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0" algn="just">
              <a:buClr>
                <a:srgbClr val="F0AD00"/>
              </a:buClr>
              <a:defRPr/>
            </a:pPr>
            <a:r>
              <a:rPr lang="en-US" dirty="0" smtClean="0"/>
              <a:t>The </a:t>
            </a:r>
            <a:r>
              <a:rPr lang="en-US" dirty="0"/>
              <a:t>term "Automata" is derived from the Greek word "α</a:t>
            </a:r>
            <a:r>
              <a:rPr lang="en-US" dirty="0" err="1"/>
              <a:t>ὐτόμ</a:t>
            </a:r>
            <a:r>
              <a:rPr lang="en-US" dirty="0"/>
              <a:t>ατα" which means "</a:t>
            </a:r>
            <a:r>
              <a:rPr lang="en-US" dirty="0" smtClean="0"/>
              <a:t>self-acting“.</a:t>
            </a:r>
          </a:p>
          <a:p>
            <a:pPr lvl="0" algn="just">
              <a:buClr>
                <a:srgbClr val="F0AD00"/>
              </a:buClr>
              <a:defRPr/>
            </a:pPr>
            <a:r>
              <a:rPr lang="en-US" dirty="0">
                <a:solidFill>
                  <a:sysClr val="windowText" lastClr="000000"/>
                </a:solidFill>
              </a:rPr>
              <a:t>It is the plural of automaton, it means  “something that works automatically”</a:t>
            </a:r>
          </a:p>
          <a:p>
            <a:pPr algn="just">
              <a:buClr>
                <a:srgbClr val="F0AD00"/>
              </a:buClr>
              <a:defRPr/>
            </a:pPr>
            <a:r>
              <a:rPr lang="en-US" b="1" dirty="0" smtClean="0"/>
              <a:t>A </a:t>
            </a:r>
            <a:r>
              <a:rPr lang="en-US" b="1" dirty="0"/>
              <a:t>system where energy, materials and information, are transformed for performing some specific task, without direct participation of man.</a:t>
            </a: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Char char=""/>
              <a:tabLst/>
              <a:defRPr/>
            </a:pPr>
            <a:endParaRPr lang="en-US" b="1" dirty="0">
              <a:solidFill>
                <a:srgbClr val="0000FF"/>
              </a:solidFill>
            </a:endParaRPr>
          </a:p>
          <a:p>
            <a:pPr>
              <a:buClr>
                <a:srgbClr val="F0AD00"/>
              </a:buClr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Example: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66C7D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Automatic</a:t>
            </a:r>
            <a:r>
              <a:rPr lang="en-US" dirty="0"/>
              <a:t> photo printing machine, Packing machine, etc.</a:t>
            </a:r>
          </a:p>
          <a:p>
            <a:pPr lvl="0">
              <a:buClr>
                <a:srgbClr val="F0AD00"/>
              </a:buClr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E66C7D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36296" y="6389111"/>
            <a:ext cx="1907704" cy="392689"/>
          </a:xfrm>
        </p:spPr>
        <p:txBody>
          <a:bodyPr/>
          <a:lstStyle/>
          <a:p>
            <a:r>
              <a:rPr lang="en-US" dirty="0" smtClean="0"/>
              <a:t>Dr. Sandeep Rathor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8532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050"/>
          <p:cNvSpPr>
            <a:spLocks noChangeArrowheads="1"/>
          </p:cNvSpPr>
          <p:nvPr/>
        </p:nvSpPr>
        <p:spPr bwMode="auto">
          <a:xfrm>
            <a:off x="152400" y="838200"/>
            <a:ext cx="8839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/>
            <a:r>
              <a:rPr lang="en-US"/>
              <a:t> </a:t>
            </a:r>
          </a:p>
        </p:txBody>
      </p:sp>
      <p:graphicFrame>
        <p:nvGraphicFramePr>
          <p:cNvPr id="114688" name="Object 2048"/>
          <p:cNvGraphicFramePr>
            <a:graphicFrameLocks noChangeAspect="1"/>
          </p:cNvGraphicFramePr>
          <p:nvPr/>
        </p:nvGraphicFramePr>
        <p:xfrm>
          <a:off x="3124200" y="1295400"/>
          <a:ext cx="2514600" cy="584200"/>
        </p:xfrm>
        <a:graphic>
          <a:graphicData uri="http://schemas.openxmlformats.org/presentationml/2006/ole">
            <p:oleObj spid="_x0000_s303035" name="Equation" r:id="rId3" imgW="60350400" imgH="14020800" progId="Equation.3">
              <p:embed/>
            </p:oleObj>
          </a:graphicData>
        </a:graphic>
      </p:graphicFrame>
      <p:sp>
        <p:nvSpPr>
          <p:cNvPr id="86092" name="Oval 2124"/>
          <p:cNvSpPr>
            <a:spLocks noChangeArrowheads="1"/>
          </p:cNvSpPr>
          <p:nvPr/>
        </p:nvSpPr>
        <p:spPr bwMode="auto">
          <a:xfrm>
            <a:off x="1905000" y="53340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093" name="Oval 2125"/>
          <p:cNvSpPr>
            <a:spLocks noChangeArrowheads="1"/>
          </p:cNvSpPr>
          <p:nvPr/>
        </p:nvSpPr>
        <p:spPr bwMode="auto">
          <a:xfrm>
            <a:off x="44958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094" name="Oval 2126"/>
          <p:cNvSpPr>
            <a:spLocks noChangeArrowheads="1"/>
          </p:cNvSpPr>
          <p:nvPr/>
        </p:nvSpPr>
        <p:spPr bwMode="auto">
          <a:xfrm>
            <a:off x="57912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095" name="Oval 2127"/>
          <p:cNvSpPr>
            <a:spLocks noChangeArrowheads="1"/>
          </p:cNvSpPr>
          <p:nvPr/>
        </p:nvSpPr>
        <p:spPr bwMode="auto">
          <a:xfrm>
            <a:off x="71628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096" name="Oval 2128"/>
          <p:cNvSpPr>
            <a:spLocks noChangeArrowheads="1"/>
          </p:cNvSpPr>
          <p:nvPr/>
        </p:nvSpPr>
        <p:spPr bwMode="auto">
          <a:xfrm>
            <a:off x="7010400" y="51816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097" name="Line 2129"/>
          <p:cNvSpPr>
            <a:spLocks noChangeShapeType="1"/>
          </p:cNvSpPr>
          <p:nvPr/>
        </p:nvSpPr>
        <p:spPr bwMode="auto">
          <a:xfrm>
            <a:off x="1295400" y="56642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098" name="Line 2130"/>
          <p:cNvSpPr>
            <a:spLocks noChangeShapeType="1"/>
          </p:cNvSpPr>
          <p:nvPr/>
        </p:nvSpPr>
        <p:spPr bwMode="auto">
          <a:xfrm>
            <a:off x="3733800" y="5638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099" name="Line 2131"/>
          <p:cNvSpPr>
            <a:spLocks noChangeShapeType="1"/>
          </p:cNvSpPr>
          <p:nvPr/>
        </p:nvSpPr>
        <p:spPr bwMode="auto">
          <a:xfrm>
            <a:off x="5029200" y="5638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00" name="Line 2132"/>
          <p:cNvSpPr>
            <a:spLocks noChangeShapeType="1"/>
          </p:cNvSpPr>
          <p:nvPr/>
        </p:nvSpPr>
        <p:spPr bwMode="auto">
          <a:xfrm>
            <a:off x="6324600" y="5638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02" name="Oval 2134"/>
          <p:cNvSpPr>
            <a:spLocks noChangeArrowheads="1"/>
          </p:cNvSpPr>
          <p:nvPr/>
        </p:nvSpPr>
        <p:spPr bwMode="auto">
          <a:xfrm>
            <a:off x="32004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4689" name="Object 2049"/>
          <p:cNvGraphicFramePr>
            <a:graphicFrameLocks noChangeAspect="1"/>
          </p:cNvGraphicFramePr>
          <p:nvPr/>
        </p:nvGraphicFramePr>
        <p:xfrm>
          <a:off x="3314700" y="5334000"/>
          <a:ext cx="341313" cy="469900"/>
        </p:xfrm>
        <a:graphic>
          <a:graphicData uri="http://schemas.openxmlformats.org/presentationml/2006/ole">
            <p:oleObj spid="_x0000_s303036" name="Equation" r:id="rId4" imgW="8229600" imgH="11277600" progId="Equation.3">
              <p:embed/>
            </p:oleObj>
          </a:graphicData>
        </a:graphic>
      </p:graphicFrame>
      <p:graphicFrame>
        <p:nvGraphicFramePr>
          <p:cNvPr id="114690" name="Object 2050"/>
          <p:cNvGraphicFramePr>
            <a:graphicFrameLocks noChangeAspect="1"/>
          </p:cNvGraphicFramePr>
          <p:nvPr/>
        </p:nvGraphicFramePr>
        <p:xfrm>
          <a:off x="4584700" y="5334000"/>
          <a:ext cx="392113" cy="469900"/>
        </p:xfrm>
        <a:graphic>
          <a:graphicData uri="http://schemas.openxmlformats.org/presentationml/2006/ole">
            <p:oleObj spid="_x0000_s303037" name="Equation" r:id="rId5" imgW="9448800" imgH="11277600" progId="Equation.3">
              <p:embed/>
            </p:oleObj>
          </a:graphicData>
        </a:graphic>
      </p:graphicFrame>
      <p:graphicFrame>
        <p:nvGraphicFramePr>
          <p:cNvPr id="114691" name="Object 2051"/>
          <p:cNvGraphicFramePr>
            <a:graphicFrameLocks noChangeAspect="1"/>
          </p:cNvGraphicFramePr>
          <p:nvPr/>
        </p:nvGraphicFramePr>
        <p:xfrm>
          <a:off x="5880100" y="5334000"/>
          <a:ext cx="392113" cy="469900"/>
        </p:xfrm>
        <a:graphic>
          <a:graphicData uri="http://schemas.openxmlformats.org/presentationml/2006/ole">
            <p:oleObj spid="_x0000_s303038" name="Equation" r:id="rId6" imgW="9448800" imgH="11277600" progId="Equation.3">
              <p:embed/>
            </p:oleObj>
          </a:graphicData>
        </a:graphic>
      </p:graphicFrame>
      <p:graphicFrame>
        <p:nvGraphicFramePr>
          <p:cNvPr id="114692" name="Object 2052"/>
          <p:cNvGraphicFramePr>
            <a:graphicFrameLocks noChangeAspect="1"/>
          </p:cNvGraphicFramePr>
          <p:nvPr/>
        </p:nvGraphicFramePr>
        <p:xfrm>
          <a:off x="7239000" y="5334000"/>
          <a:ext cx="419100" cy="469900"/>
        </p:xfrm>
        <a:graphic>
          <a:graphicData uri="http://schemas.openxmlformats.org/presentationml/2006/ole">
            <p:oleObj spid="_x0000_s303039" name="Equation" r:id="rId7" imgW="10058400" imgH="11277600" progId="Equation.3">
              <p:embed/>
            </p:oleObj>
          </a:graphicData>
        </a:graphic>
      </p:graphicFrame>
      <p:sp>
        <p:nvSpPr>
          <p:cNvPr id="86107" name="Line 2139"/>
          <p:cNvSpPr>
            <a:spLocks noChangeShapeType="1"/>
          </p:cNvSpPr>
          <p:nvPr/>
        </p:nvSpPr>
        <p:spPr bwMode="auto">
          <a:xfrm>
            <a:off x="2438400" y="5638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4693" name="Object 2053"/>
          <p:cNvGraphicFramePr>
            <a:graphicFrameLocks noChangeAspect="1"/>
          </p:cNvGraphicFramePr>
          <p:nvPr/>
        </p:nvGraphicFramePr>
        <p:xfrm>
          <a:off x="2667000" y="5334000"/>
          <a:ext cx="265113" cy="279400"/>
        </p:xfrm>
        <a:graphic>
          <a:graphicData uri="http://schemas.openxmlformats.org/presentationml/2006/ole">
            <p:oleObj spid="_x0000_s303040" name="Equation" r:id="rId8" imgW="6400800" imgH="6705600" progId="Equation.3">
              <p:embed/>
            </p:oleObj>
          </a:graphicData>
        </a:graphic>
      </p:graphicFrame>
      <p:graphicFrame>
        <p:nvGraphicFramePr>
          <p:cNvPr id="114694" name="Object 2054"/>
          <p:cNvGraphicFramePr>
            <a:graphicFrameLocks noChangeAspect="1"/>
          </p:cNvGraphicFramePr>
          <p:nvPr/>
        </p:nvGraphicFramePr>
        <p:xfrm>
          <a:off x="3962400" y="5257800"/>
          <a:ext cx="279400" cy="381000"/>
        </p:xfrm>
        <a:graphic>
          <a:graphicData uri="http://schemas.openxmlformats.org/presentationml/2006/ole">
            <p:oleObj spid="_x0000_s303041" name="Equation" r:id="rId9" imgW="6705600" imgH="9144000" progId="Equation.3">
              <p:embed/>
            </p:oleObj>
          </a:graphicData>
        </a:graphic>
      </p:graphicFrame>
      <p:graphicFrame>
        <p:nvGraphicFramePr>
          <p:cNvPr id="114695" name="Object 2055"/>
          <p:cNvGraphicFramePr>
            <a:graphicFrameLocks noChangeAspect="1"/>
          </p:cNvGraphicFramePr>
          <p:nvPr/>
        </p:nvGraphicFramePr>
        <p:xfrm>
          <a:off x="5257800" y="5257800"/>
          <a:ext cx="279400" cy="381000"/>
        </p:xfrm>
        <a:graphic>
          <a:graphicData uri="http://schemas.openxmlformats.org/presentationml/2006/ole">
            <p:oleObj spid="_x0000_s303042" name="Equation" r:id="rId10" imgW="6705600" imgH="9144000" progId="Equation.3">
              <p:embed/>
            </p:oleObj>
          </a:graphicData>
        </a:graphic>
      </p:graphicFrame>
      <p:graphicFrame>
        <p:nvGraphicFramePr>
          <p:cNvPr id="114696" name="Object 2056"/>
          <p:cNvGraphicFramePr>
            <a:graphicFrameLocks noChangeAspect="1"/>
          </p:cNvGraphicFramePr>
          <p:nvPr/>
        </p:nvGraphicFramePr>
        <p:xfrm>
          <a:off x="6553200" y="5334000"/>
          <a:ext cx="265113" cy="279400"/>
        </p:xfrm>
        <a:graphic>
          <a:graphicData uri="http://schemas.openxmlformats.org/presentationml/2006/ole">
            <p:oleObj spid="_x0000_s303043" name="Equation" r:id="rId11" imgW="6400800" imgH="6705600" progId="Equation.3">
              <p:embed/>
            </p:oleObj>
          </a:graphicData>
        </a:graphic>
      </p:graphicFrame>
      <p:sp>
        <p:nvSpPr>
          <p:cNvPr id="86112" name="Oval 2144"/>
          <p:cNvSpPr>
            <a:spLocks noChangeArrowheads="1"/>
          </p:cNvSpPr>
          <p:nvPr/>
        </p:nvSpPr>
        <p:spPr bwMode="auto">
          <a:xfrm>
            <a:off x="6565900" y="40513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4697" name="Object 2057"/>
          <p:cNvGraphicFramePr>
            <a:graphicFrameLocks noChangeAspect="1"/>
          </p:cNvGraphicFramePr>
          <p:nvPr/>
        </p:nvGraphicFramePr>
        <p:xfrm>
          <a:off x="6642100" y="4051300"/>
          <a:ext cx="404813" cy="469900"/>
        </p:xfrm>
        <a:graphic>
          <a:graphicData uri="http://schemas.openxmlformats.org/presentationml/2006/ole">
            <p:oleObj spid="_x0000_s303044" name="Equation" r:id="rId12" imgW="9753600" imgH="11277600" progId="Equation.3">
              <p:embed/>
            </p:oleObj>
          </a:graphicData>
        </a:graphic>
      </p:graphicFrame>
      <p:graphicFrame>
        <p:nvGraphicFramePr>
          <p:cNvPr id="114698" name="Object 2058"/>
          <p:cNvGraphicFramePr>
            <a:graphicFrameLocks noChangeAspect="1"/>
          </p:cNvGraphicFramePr>
          <p:nvPr/>
        </p:nvGraphicFramePr>
        <p:xfrm>
          <a:off x="3505200" y="4876800"/>
          <a:ext cx="265113" cy="279400"/>
        </p:xfrm>
        <a:graphic>
          <a:graphicData uri="http://schemas.openxmlformats.org/presentationml/2006/ole">
            <p:oleObj spid="_x0000_s303045" name="Equation" r:id="rId13" imgW="6400800" imgH="6705600" progId="Equation.3">
              <p:embed/>
            </p:oleObj>
          </a:graphicData>
        </a:graphic>
      </p:graphicFrame>
      <p:graphicFrame>
        <p:nvGraphicFramePr>
          <p:cNvPr id="114699" name="Object 2059"/>
          <p:cNvGraphicFramePr>
            <a:graphicFrameLocks noChangeAspect="1"/>
          </p:cNvGraphicFramePr>
          <p:nvPr/>
        </p:nvGraphicFramePr>
        <p:xfrm>
          <a:off x="4724400" y="4953000"/>
          <a:ext cx="265113" cy="279400"/>
        </p:xfrm>
        <a:graphic>
          <a:graphicData uri="http://schemas.openxmlformats.org/presentationml/2006/ole">
            <p:oleObj spid="_x0000_s303046" name="Equation" r:id="rId14" imgW="6400800" imgH="6705600" progId="Equation.3">
              <p:embed/>
            </p:oleObj>
          </a:graphicData>
        </a:graphic>
      </p:graphicFrame>
      <p:graphicFrame>
        <p:nvGraphicFramePr>
          <p:cNvPr id="114700" name="Object 2060"/>
          <p:cNvGraphicFramePr>
            <a:graphicFrameLocks noChangeAspect="1"/>
          </p:cNvGraphicFramePr>
          <p:nvPr/>
        </p:nvGraphicFramePr>
        <p:xfrm>
          <a:off x="6019800" y="4876800"/>
          <a:ext cx="279400" cy="381000"/>
        </p:xfrm>
        <a:graphic>
          <a:graphicData uri="http://schemas.openxmlformats.org/presentationml/2006/ole">
            <p:oleObj spid="_x0000_s303047" name="Equation" r:id="rId15" imgW="6705600" imgH="9144000" progId="Equation.3">
              <p:embed/>
            </p:oleObj>
          </a:graphicData>
        </a:graphic>
      </p:graphicFrame>
      <p:graphicFrame>
        <p:nvGraphicFramePr>
          <p:cNvPr id="114701" name="Object 2061"/>
          <p:cNvGraphicFramePr>
            <a:graphicFrameLocks noChangeAspect="1"/>
          </p:cNvGraphicFramePr>
          <p:nvPr/>
        </p:nvGraphicFramePr>
        <p:xfrm>
          <a:off x="2133600" y="4800600"/>
          <a:ext cx="279400" cy="381000"/>
        </p:xfrm>
        <a:graphic>
          <a:graphicData uri="http://schemas.openxmlformats.org/presentationml/2006/ole">
            <p:oleObj spid="_x0000_s303048" name="Equation" r:id="rId16" imgW="6705600" imgH="9144000" progId="Equation.3">
              <p:embed/>
            </p:oleObj>
          </a:graphicData>
        </a:graphic>
      </p:graphicFrame>
      <p:sp>
        <p:nvSpPr>
          <p:cNvPr id="86118" name="Freeform 2150"/>
          <p:cNvSpPr>
            <a:spLocks/>
          </p:cNvSpPr>
          <p:nvPr/>
        </p:nvSpPr>
        <p:spPr bwMode="auto">
          <a:xfrm>
            <a:off x="6400800" y="32766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4702" name="Object 2062"/>
          <p:cNvGraphicFramePr>
            <a:graphicFrameLocks noChangeAspect="1"/>
          </p:cNvGraphicFramePr>
          <p:nvPr/>
        </p:nvGraphicFramePr>
        <p:xfrm>
          <a:off x="6413500" y="2832100"/>
          <a:ext cx="671513" cy="442913"/>
        </p:xfrm>
        <a:graphic>
          <a:graphicData uri="http://schemas.openxmlformats.org/presentationml/2006/ole">
            <p:oleObj spid="_x0000_s303049" name="Equation" r:id="rId17" imgW="16154400" imgH="10668000" progId="Equation.3">
              <p:embed/>
            </p:oleObj>
          </a:graphicData>
        </a:graphic>
      </p:graphicFrame>
      <p:sp>
        <p:nvSpPr>
          <p:cNvPr id="86120" name="Line 2152"/>
          <p:cNvSpPr>
            <a:spLocks noChangeShapeType="1"/>
          </p:cNvSpPr>
          <p:nvPr/>
        </p:nvSpPr>
        <p:spPr bwMode="auto">
          <a:xfrm flipV="1">
            <a:off x="6172200" y="45720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21" name="Freeform 2153"/>
          <p:cNvSpPr>
            <a:spLocks/>
          </p:cNvSpPr>
          <p:nvPr/>
        </p:nvSpPr>
        <p:spPr bwMode="auto">
          <a:xfrm>
            <a:off x="4876800" y="44196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22" name="Freeform 2154"/>
          <p:cNvSpPr>
            <a:spLocks/>
          </p:cNvSpPr>
          <p:nvPr/>
        </p:nvSpPr>
        <p:spPr bwMode="auto">
          <a:xfrm>
            <a:off x="3581400" y="42291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23" name="Freeform 2155"/>
          <p:cNvSpPr>
            <a:spLocks/>
          </p:cNvSpPr>
          <p:nvPr/>
        </p:nvSpPr>
        <p:spPr bwMode="auto">
          <a:xfrm>
            <a:off x="2286000" y="36068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2156"/>
          <p:cNvGrpSpPr>
            <a:grpSpLocks/>
          </p:cNvGrpSpPr>
          <p:nvPr/>
        </p:nvGrpSpPr>
        <p:grpSpPr bwMode="auto">
          <a:xfrm>
            <a:off x="7010400" y="4597400"/>
            <a:ext cx="900113" cy="609600"/>
            <a:chOff x="4224" y="1824"/>
            <a:chExt cx="567" cy="384"/>
          </a:xfrm>
        </p:grpSpPr>
        <p:graphicFrame>
          <p:nvGraphicFramePr>
            <p:cNvPr id="114704" name="Object 2064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p:oleObj spid="_x0000_s303050" name="Equation" r:id="rId18" imgW="16154400" imgH="10668000" progId="Equation.3">
                <p:embed/>
              </p:oleObj>
            </a:graphicData>
          </a:graphic>
        </p:graphicFrame>
        <p:sp>
          <p:nvSpPr>
            <p:cNvPr id="86126" name="Line 2158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14703" name="Object 2063"/>
          <p:cNvGraphicFramePr>
            <a:graphicFrameLocks noChangeAspect="1"/>
          </p:cNvGraphicFramePr>
          <p:nvPr/>
        </p:nvGraphicFramePr>
        <p:xfrm>
          <a:off x="1981200" y="5334000"/>
          <a:ext cx="419100" cy="469900"/>
        </p:xfrm>
        <a:graphic>
          <a:graphicData uri="http://schemas.openxmlformats.org/presentationml/2006/ole">
            <p:oleObj spid="_x0000_s303051" name="Equation" r:id="rId19" imgW="10058400" imgH="11277600" progId="Equation.3">
              <p:embed/>
            </p:oleObj>
          </a:graphicData>
        </a:graphic>
      </p:graphicFrame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8382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19161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152400"/>
            <a:ext cx="894715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395806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347075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413058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7200"/>
            <a:ext cx="89916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027386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11560" y="6457879"/>
            <a:ext cx="5421083" cy="365125"/>
          </a:xfrm>
        </p:spPr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3" name="AutoShape 2" descr="blob:https://web.whatsapp.com/b5f05716-8953-4930-9090-1fee28999bd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947" t="3539" r="10099" b="3920"/>
          <a:stretch/>
        </p:blipFill>
        <p:spPr>
          <a:xfrm rot="5400000">
            <a:off x="1343061" y="-1343059"/>
            <a:ext cx="6457878" cy="9144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478527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pic>
        <p:nvPicPr>
          <p:cNvPr id="323586" name="Picture 2" descr="https://1.bp.blogspot.com/-c4JyWHaqtbQ/XpAaTRcCDuI/AAAAAAAAAVI/xOGblv1Ndew2NvRKNG40PdwQZ5Bh1h6IgCLcBGAsYHQ/s1600/decision%2Bpropert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6247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96684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Oval 2"/>
          <p:cNvSpPr>
            <a:spLocks noChangeArrowheads="1"/>
          </p:cNvSpPr>
          <p:nvPr/>
        </p:nvSpPr>
        <p:spPr bwMode="auto">
          <a:xfrm>
            <a:off x="19050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Oval 3"/>
          <p:cNvSpPr>
            <a:spLocks noChangeArrowheads="1"/>
          </p:cNvSpPr>
          <p:nvPr/>
        </p:nvSpPr>
        <p:spPr bwMode="auto">
          <a:xfrm>
            <a:off x="4495800" y="53340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4" name="Oval 4"/>
          <p:cNvSpPr>
            <a:spLocks noChangeArrowheads="1"/>
          </p:cNvSpPr>
          <p:nvPr/>
        </p:nvSpPr>
        <p:spPr bwMode="auto">
          <a:xfrm>
            <a:off x="5791200" y="53340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Oval 5"/>
          <p:cNvSpPr>
            <a:spLocks noChangeArrowheads="1"/>
          </p:cNvSpPr>
          <p:nvPr/>
        </p:nvSpPr>
        <p:spPr bwMode="auto">
          <a:xfrm>
            <a:off x="71628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Oval 6"/>
          <p:cNvSpPr>
            <a:spLocks noChangeArrowheads="1"/>
          </p:cNvSpPr>
          <p:nvPr/>
        </p:nvSpPr>
        <p:spPr bwMode="auto">
          <a:xfrm>
            <a:off x="7010400" y="51816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7" name="Line 7"/>
          <p:cNvSpPr>
            <a:spLocks noChangeShapeType="1"/>
          </p:cNvSpPr>
          <p:nvPr/>
        </p:nvSpPr>
        <p:spPr bwMode="auto">
          <a:xfrm>
            <a:off x="1295400" y="56642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Line 8"/>
          <p:cNvSpPr>
            <a:spLocks noChangeShapeType="1"/>
          </p:cNvSpPr>
          <p:nvPr/>
        </p:nvSpPr>
        <p:spPr bwMode="auto">
          <a:xfrm>
            <a:off x="3733800" y="5638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Line 9"/>
          <p:cNvSpPr>
            <a:spLocks noChangeShapeType="1"/>
          </p:cNvSpPr>
          <p:nvPr/>
        </p:nvSpPr>
        <p:spPr bwMode="auto">
          <a:xfrm>
            <a:off x="5029200" y="56388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0" name="Line 10"/>
          <p:cNvSpPr>
            <a:spLocks noChangeShapeType="1"/>
          </p:cNvSpPr>
          <p:nvPr/>
        </p:nvSpPr>
        <p:spPr bwMode="auto">
          <a:xfrm>
            <a:off x="6324600" y="5638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5712" name="Object 0"/>
          <p:cNvGraphicFramePr>
            <a:graphicFrameLocks noChangeAspect="1"/>
          </p:cNvGraphicFramePr>
          <p:nvPr/>
        </p:nvGraphicFramePr>
        <p:xfrm>
          <a:off x="1981200" y="5334000"/>
          <a:ext cx="419100" cy="469900"/>
        </p:xfrm>
        <a:graphic>
          <a:graphicData uri="http://schemas.openxmlformats.org/presentationml/2006/ole">
            <p:oleObj spid="_x0000_s304059" name="Equation" r:id="rId3" imgW="10058400" imgH="11277600" progId="Equation.3">
              <p:embed/>
            </p:oleObj>
          </a:graphicData>
        </a:graphic>
      </p:graphicFrame>
      <p:sp>
        <p:nvSpPr>
          <p:cNvPr id="87052" name="Oval 12"/>
          <p:cNvSpPr>
            <a:spLocks noChangeArrowheads="1"/>
          </p:cNvSpPr>
          <p:nvPr/>
        </p:nvSpPr>
        <p:spPr bwMode="auto">
          <a:xfrm>
            <a:off x="3200400" y="5334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5713" name="Object 1"/>
          <p:cNvGraphicFramePr>
            <a:graphicFrameLocks noChangeAspect="1"/>
          </p:cNvGraphicFramePr>
          <p:nvPr/>
        </p:nvGraphicFramePr>
        <p:xfrm>
          <a:off x="3314700" y="5334000"/>
          <a:ext cx="341313" cy="469900"/>
        </p:xfrm>
        <a:graphic>
          <a:graphicData uri="http://schemas.openxmlformats.org/presentationml/2006/ole">
            <p:oleObj spid="_x0000_s304060" name="Equation" r:id="rId4" imgW="8229600" imgH="11277600" progId="Equation.3">
              <p:embed/>
            </p:oleObj>
          </a:graphicData>
        </a:graphic>
      </p:graphicFrame>
      <p:graphicFrame>
        <p:nvGraphicFramePr>
          <p:cNvPr id="115714" name="Object 2"/>
          <p:cNvGraphicFramePr>
            <a:graphicFrameLocks noChangeAspect="1"/>
          </p:cNvGraphicFramePr>
          <p:nvPr/>
        </p:nvGraphicFramePr>
        <p:xfrm>
          <a:off x="4584700" y="5334000"/>
          <a:ext cx="392113" cy="469900"/>
        </p:xfrm>
        <a:graphic>
          <a:graphicData uri="http://schemas.openxmlformats.org/presentationml/2006/ole">
            <p:oleObj spid="_x0000_s304061" name="Equation" r:id="rId5" imgW="9448800" imgH="11277600" progId="Equation.3">
              <p:embed/>
            </p:oleObj>
          </a:graphicData>
        </a:graphic>
      </p:graphicFrame>
      <p:graphicFrame>
        <p:nvGraphicFramePr>
          <p:cNvPr id="115715" name="Object 3"/>
          <p:cNvGraphicFramePr>
            <a:graphicFrameLocks noChangeAspect="1"/>
          </p:cNvGraphicFramePr>
          <p:nvPr/>
        </p:nvGraphicFramePr>
        <p:xfrm>
          <a:off x="5880100" y="5334000"/>
          <a:ext cx="392113" cy="469900"/>
        </p:xfrm>
        <a:graphic>
          <a:graphicData uri="http://schemas.openxmlformats.org/presentationml/2006/ole">
            <p:oleObj spid="_x0000_s304062" name="Equation" r:id="rId6" imgW="9448800" imgH="11277600" progId="Equation.3">
              <p:embed/>
            </p:oleObj>
          </a:graphicData>
        </a:graphic>
      </p:graphicFrame>
      <p:graphicFrame>
        <p:nvGraphicFramePr>
          <p:cNvPr id="115716" name="Object 4"/>
          <p:cNvGraphicFramePr>
            <a:graphicFrameLocks noChangeAspect="1"/>
          </p:cNvGraphicFramePr>
          <p:nvPr/>
        </p:nvGraphicFramePr>
        <p:xfrm>
          <a:off x="7239000" y="5334000"/>
          <a:ext cx="419100" cy="469900"/>
        </p:xfrm>
        <a:graphic>
          <a:graphicData uri="http://schemas.openxmlformats.org/presentationml/2006/ole">
            <p:oleObj spid="_x0000_s304063" name="Equation" r:id="rId7" imgW="10058400" imgH="11277600" progId="Equation.3">
              <p:embed/>
            </p:oleObj>
          </a:graphicData>
        </a:graphic>
      </p:graphicFrame>
      <p:sp>
        <p:nvSpPr>
          <p:cNvPr id="87057" name="Line 17"/>
          <p:cNvSpPr>
            <a:spLocks noChangeShapeType="1"/>
          </p:cNvSpPr>
          <p:nvPr/>
        </p:nvSpPr>
        <p:spPr bwMode="auto">
          <a:xfrm>
            <a:off x="2438400" y="5638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5717" name="Object 5"/>
          <p:cNvGraphicFramePr>
            <a:graphicFrameLocks noChangeAspect="1"/>
          </p:cNvGraphicFramePr>
          <p:nvPr/>
        </p:nvGraphicFramePr>
        <p:xfrm>
          <a:off x="2667000" y="5334000"/>
          <a:ext cx="265113" cy="279400"/>
        </p:xfrm>
        <a:graphic>
          <a:graphicData uri="http://schemas.openxmlformats.org/presentationml/2006/ole">
            <p:oleObj spid="_x0000_s304064" name="Equation" r:id="rId8" imgW="6400800" imgH="6705600" progId="Equation.3">
              <p:embed/>
            </p:oleObj>
          </a:graphicData>
        </a:graphic>
      </p:graphicFrame>
      <p:graphicFrame>
        <p:nvGraphicFramePr>
          <p:cNvPr id="115718" name="Object 6"/>
          <p:cNvGraphicFramePr>
            <a:graphicFrameLocks noChangeAspect="1"/>
          </p:cNvGraphicFramePr>
          <p:nvPr/>
        </p:nvGraphicFramePr>
        <p:xfrm>
          <a:off x="3962400" y="5257800"/>
          <a:ext cx="279400" cy="381000"/>
        </p:xfrm>
        <a:graphic>
          <a:graphicData uri="http://schemas.openxmlformats.org/presentationml/2006/ole">
            <p:oleObj spid="_x0000_s304065" name="Equation" r:id="rId9" imgW="6705600" imgH="9144000" progId="Equation.3">
              <p:embed/>
            </p:oleObj>
          </a:graphicData>
        </a:graphic>
      </p:graphicFrame>
      <p:graphicFrame>
        <p:nvGraphicFramePr>
          <p:cNvPr id="115719" name="Object 7"/>
          <p:cNvGraphicFramePr>
            <a:graphicFrameLocks noChangeAspect="1"/>
          </p:cNvGraphicFramePr>
          <p:nvPr/>
        </p:nvGraphicFramePr>
        <p:xfrm>
          <a:off x="5257800" y="5257800"/>
          <a:ext cx="279400" cy="381000"/>
        </p:xfrm>
        <a:graphic>
          <a:graphicData uri="http://schemas.openxmlformats.org/presentationml/2006/ole">
            <p:oleObj spid="_x0000_s304066" name="Equation" r:id="rId10" imgW="6705600" imgH="9144000" progId="Equation.3">
              <p:embed/>
            </p:oleObj>
          </a:graphicData>
        </a:graphic>
      </p:graphicFrame>
      <p:graphicFrame>
        <p:nvGraphicFramePr>
          <p:cNvPr id="115720" name="Object 8"/>
          <p:cNvGraphicFramePr>
            <a:graphicFrameLocks noChangeAspect="1"/>
          </p:cNvGraphicFramePr>
          <p:nvPr/>
        </p:nvGraphicFramePr>
        <p:xfrm>
          <a:off x="6553200" y="5334000"/>
          <a:ext cx="265113" cy="279400"/>
        </p:xfrm>
        <a:graphic>
          <a:graphicData uri="http://schemas.openxmlformats.org/presentationml/2006/ole">
            <p:oleObj spid="_x0000_s304067" name="Equation" r:id="rId11" imgW="6400800" imgH="6705600" progId="Equation.3">
              <p:embed/>
            </p:oleObj>
          </a:graphicData>
        </a:graphic>
      </p:graphicFrame>
      <p:sp>
        <p:nvSpPr>
          <p:cNvPr id="87062" name="Oval 22"/>
          <p:cNvSpPr>
            <a:spLocks noChangeArrowheads="1"/>
          </p:cNvSpPr>
          <p:nvPr/>
        </p:nvSpPr>
        <p:spPr bwMode="auto">
          <a:xfrm>
            <a:off x="6565900" y="40513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5721" name="Object 9"/>
          <p:cNvGraphicFramePr>
            <a:graphicFrameLocks noChangeAspect="1"/>
          </p:cNvGraphicFramePr>
          <p:nvPr/>
        </p:nvGraphicFramePr>
        <p:xfrm>
          <a:off x="6642100" y="4051300"/>
          <a:ext cx="404813" cy="469900"/>
        </p:xfrm>
        <a:graphic>
          <a:graphicData uri="http://schemas.openxmlformats.org/presentationml/2006/ole">
            <p:oleObj spid="_x0000_s304068" name="Equation" r:id="rId12" imgW="9753600" imgH="11277600" progId="Equation.3">
              <p:embed/>
            </p:oleObj>
          </a:graphicData>
        </a:graphic>
      </p:graphicFrame>
      <p:graphicFrame>
        <p:nvGraphicFramePr>
          <p:cNvPr id="115722" name="Object 10"/>
          <p:cNvGraphicFramePr>
            <a:graphicFrameLocks noChangeAspect="1"/>
          </p:cNvGraphicFramePr>
          <p:nvPr/>
        </p:nvGraphicFramePr>
        <p:xfrm>
          <a:off x="3505200" y="4876800"/>
          <a:ext cx="265113" cy="279400"/>
        </p:xfrm>
        <a:graphic>
          <a:graphicData uri="http://schemas.openxmlformats.org/presentationml/2006/ole">
            <p:oleObj spid="_x0000_s304069" name="Equation" r:id="rId13" imgW="6400800" imgH="6705600" progId="Equation.3">
              <p:embed/>
            </p:oleObj>
          </a:graphicData>
        </a:graphic>
      </p:graphicFrame>
      <p:graphicFrame>
        <p:nvGraphicFramePr>
          <p:cNvPr id="115723" name="Object 11"/>
          <p:cNvGraphicFramePr>
            <a:graphicFrameLocks noChangeAspect="1"/>
          </p:cNvGraphicFramePr>
          <p:nvPr/>
        </p:nvGraphicFramePr>
        <p:xfrm>
          <a:off x="4724400" y="4953000"/>
          <a:ext cx="265113" cy="279400"/>
        </p:xfrm>
        <a:graphic>
          <a:graphicData uri="http://schemas.openxmlformats.org/presentationml/2006/ole">
            <p:oleObj spid="_x0000_s304070" name="Equation" r:id="rId14" imgW="6400800" imgH="6705600" progId="Equation.3">
              <p:embed/>
            </p:oleObj>
          </a:graphicData>
        </a:graphic>
      </p:graphicFrame>
      <p:graphicFrame>
        <p:nvGraphicFramePr>
          <p:cNvPr id="115724" name="Object 12"/>
          <p:cNvGraphicFramePr>
            <a:graphicFrameLocks noChangeAspect="1"/>
          </p:cNvGraphicFramePr>
          <p:nvPr/>
        </p:nvGraphicFramePr>
        <p:xfrm>
          <a:off x="6019800" y="4876800"/>
          <a:ext cx="279400" cy="381000"/>
        </p:xfrm>
        <a:graphic>
          <a:graphicData uri="http://schemas.openxmlformats.org/presentationml/2006/ole">
            <p:oleObj spid="_x0000_s304071" name="Equation" r:id="rId15" imgW="6705600" imgH="9144000" progId="Equation.3">
              <p:embed/>
            </p:oleObj>
          </a:graphicData>
        </a:graphic>
      </p:graphicFrame>
      <p:graphicFrame>
        <p:nvGraphicFramePr>
          <p:cNvPr id="115725" name="Object 13"/>
          <p:cNvGraphicFramePr>
            <a:graphicFrameLocks noChangeAspect="1"/>
          </p:cNvGraphicFramePr>
          <p:nvPr/>
        </p:nvGraphicFramePr>
        <p:xfrm>
          <a:off x="2133600" y="4800600"/>
          <a:ext cx="279400" cy="381000"/>
        </p:xfrm>
        <a:graphic>
          <a:graphicData uri="http://schemas.openxmlformats.org/presentationml/2006/ole">
            <p:oleObj spid="_x0000_s304072" name="Equation" r:id="rId16" imgW="6705600" imgH="9144000" progId="Equation.3">
              <p:embed/>
            </p:oleObj>
          </a:graphicData>
        </a:graphic>
      </p:graphicFrame>
      <p:sp>
        <p:nvSpPr>
          <p:cNvPr id="87068" name="Freeform 28"/>
          <p:cNvSpPr>
            <a:spLocks/>
          </p:cNvSpPr>
          <p:nvPr/>
        </p:nvSpPr>
        <p:spPr bwMode="auto">
          <a:xfrm>
            <a:off x="6400800" y="32766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5726" name="Object 14"/>
          <p:cNvGraphicFramePr>
            <a:graphicFrameLocks noChangeAspect="1"/>
          </p:cNvGraphicFramePr>
          <p:nvPr/>
        </p:nvGraphicFramePr>
        <p:xfrm>
          <a:off x="6413500" y="2832100"/>
          <a:ext cx="671513" cy="442913"/>
        </p:xfrm>
        <a:graphic>
          <a:graphicData uri="http://schemas.openxmlformats.org/presentationml/2006/ole">
            <p:oleObj spid="_x0000_s304073" name="Equation" r:id="rId17" imgW="16154400" imgH="10668000" progId="Equation.3">
              <p:embed/>
            </p:oleObj>
          </a:graphicData>
        </a:graphic>
      </p:graphicFrame>
      <p:sp>
        <p:nvSpPr>
          <p:cNvPr id="87070" name="Line 30"/>
          <p:cNvSpPr>
            <a:spLocks noChangeShapeType="1"/>
          </p:cNvSpPr>
          <p:nvPr/>
        </p:nvSpPr>
        <p:spPr bwMode="auto">
          <a:xfrm flipV="1">
            <a:off x="6172200" y="45720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71" name="Freeform 31"/>
          <p:cNvSpPr>
            <a:spLocks/>
          </p:cNvSpPr>
          <p:nvPr/>
        </p:nvSpPr>
        <p:spPr bwMode="auto">
          <a:xfrm>
            <a:off x="4876800" y="44196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72" name="Freeform 32"/>
          <p:cNvSpPr>
            <a:spLocks/>
          </p:cNvSpPr>
          <p:nvPr/>
        </p:nvSpPr>
        <p:spPr bwMode="auto">
          <a:xfrm>
            <a:off x="3581400" y="42291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73" name="Freeform 33"/>
          <p:cNvSpPr>
            <a:spLocks/>
          </p:cNvSpPr>
          <p:nvPr/>
        </p:nvSpPr>
        <p:spPr bwMode="auto">
          <a:xfrm>
            <a:off x="2286000" y="36068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7010400" y="4597400"/>
            <a:ext cx="900113" cy="609600"/>
            <a:chOff x="4224" y="1824"/>
            <a:chExt cx="567" cy="384"/>
          </a:xfrm>
        </p:grpSpPr>
        <p:graphicFrame>
          <p:nvGraphicFramePr>
            <p:cNvPr id="115728" name="Object 16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p:oleObj spid="_x0000_s304074" name="Equation" r:id="rId18" imgW="16154400" imgH="10668000" progId="Equation.3">
                <p:embed/>
              </p:oleObj>
            </a:graphicData>
          </a:graphic>
        </p:graphicFrame>
        <p:sp>
          <p:nvSpPr>
            <p:cNvPr id="87076" name="Line 36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15727" name="Object 15"/>
          <p:cNvGraphicFramePr>
            <a:graphicFrameLocks noChangeAspect="1"/>
          </p:cNvGraphicFramePr>
          <p:nvPr/>
        </p:nvGraphicFramePr>
        <p:xfrm>
          <a:off x="3124200" y="1295400"/>
          <a:ext cx="2514600" cy="584200"/>
        </p:xfrm>
        <a:graphic>
          <a:graphicData uri="http://schemas.openxmlformats.org/presentationml/2006/ole">
            <p:oleObj spid="_x0000_s304075" name="Equation" r:id="rId19" imgW="60350400" imgH="14020800" progId="Equation.3">
              <p:embed/>
            </p:oleObj>
          </a:graphicData>
        </a:graphic>
      </p:graphicFrame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71472" y="0"/>
            <a:ext cx="8153400" cy="7143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Transition Function (    )     </a:t>
            </a:r>
            <a:r>
              <a:rPr lang="en-US" dirty="0" err="1">
                <a:solidFill>
                  <a:srgbClr val="00B0F0"/>
                </a:solidFill>
              </a:rPr>
              <a:t>Contd</a:t>
            </a:r>
            <a:r>
              <a:rPr lang="en-US" dirty="0">
                <a:solidFill>
                  <a:srgbClr val="00B0F0"/>
                </a:solidFill>
              </a:rPr>
              <a:t>…</a:t>
            </a:r>
          </a:p>
        </p:txBody>
      </p:sp>
      <p:sp>
        <p:nvSpPr>
          <p:cNvPr id="5222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52228" name="Object 1028"/>
          <p:cNvGraphicFramePr>
            <a:graphicFrameLocks noChangeAspect="1"/>
          </p:cNvGraphicFramePr>
          <p:nvPr/>
        </p:nvGraphicFramePr>
        <p:xfrm>
          <a:off x="4572000" y="214290"/>
          <a:ext cx="330200" cy="415925"/>
        </p:xfrm>
        <a:graphic>
          <a:graphicData uri="http://schemas.openxmlformats.org/presentationml/2006/ole">
            <p:oleObj spid="_x0000_s332824" name="Equation" r:id="rId3" imgW="7924800" imgH="10058400" progId="Equation.3">
              <p:embed/>
            </p:oleObj>
          </a:graphicData>
        </a:graphic>
      </p:graphicFrame>
      <p:sp>
        <p:nvSpPr>
          <p:cNvPr id="52229" name="Oval 1029"/>
          <p:cNvSpPr>
            <a:spLocks noChangeArrowheads="1"/>
          </p:cNvSpPr>
          <p:nvPr/>
        </p:nvSpPr>
        <p:spPr bwMode="auto">
          <a:xfrm>
            <a:off x="2971800" y="5613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0" name="Oval 1030"/>
          <p:cNvSpPr>
            <a:spLocks noChangeArrowheads="1"/>
          </p:cNvSpPr>
          <p:nvPr/>
        </p:nvSpPr>
        <p:spPr bwMode="auto">
          <a:xfrm>
            <a:off x="5562600" y="5613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1" name="Oval 1031"/>
          <p:cNvSpPr>
            <a:spLocks noChangeArrowheads="1"/>
          </p:cNvSpPr>
          <p:nvPr/>
        </p:nvSpPr>
        <p:spPr bwMode="auto">
          <a:xfrm>
            <a:off x="6858000" y="5613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2" name="Oval 1032"/>
          <p:cNvSpPr>
            <a:spLocks noChangeArrowheads="1"/>
          </p:cNvSpPr>
          <p:nvPr/>
        </p:nvSpPr>
        <p:spPr bwMode="auto">
          <a:xfrm>
            <a:off x="8229600" y="5613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3" name="Line 1033"/>
          <p:cNvSpPr>
            <a:spLocks noChangeShapeType="1"/>
          </p:cNvSpPr>
          <p:nvPr/>
        </p:nvSpPr>
        <p:spPr bwMode="auto">
          <a:xfrm>
            <a:off x="2362200" y="5943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4" name="Line 1034"/>
          <p:cNvSpPr>
            <a:spLocks noChangeShapeType="1"/>
          </p:cNvSpPr>
          <p:nvPr/>
        </p:nvSpPr>
        <p:spPr bwMode="auto">
          <a:xfrm>
            <a:off x="4800600" y="5918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5" name="Line 1035"/>
          <p:cNvSpPr>
            <a:spLocks noChangeShapeType="1"/>
          </p:cNvSpPr>
          <p:nvPr/>
        </p:nvSpPr>
        <p:spPr bwMode="auto">
          <a:xfrm>
            <a:off x="6096000" y="5918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6" name="Line 1036"/>
          <p:cNvSpPr>
            <a:spLocks noChangeShapeType="1"/>
          </p:cNvSpPr>
          <p:nvPr/>
        </p:nvSpPr>
        <p:spPr bwMode="auto">
          <a:xfrm>
            <a:off x="7391400" y="5918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2237" name="Object 1037"/>
          <p:cNvGraphicFramePr>
            <a:graphicFrameLocks noChangeAspect="1"/>
          </p:cNvGraphicFramePr>
          <p:nvPr/>
        </p:nvGraphicFramePr>
        <p:xfrm>
          <a:off x="3048000" y="5613400"/>
          <a:ext cx="419100" cy="469900"/>
        </p:xfrm>
        <a:graphic>
          <a:graphicData uri="http://schemas.openxmlformats.org/presentationml/2006/ole">
            <p:oleObj spid="_x0000_s332825" name="Equation" r:id="rId4" imgW="10058400" imgH="11277600" progId="Equation.3">
              <p:embed/>
            </p:oleObj>
          </a:graphicData>
        </a:graphic>
      </p:graphicFrame>
      <p:sp>
        <p:nvSpPr>
          <p:cNvPr id="52238" name="Oval 1038"/>
          <p:cNvSpPr>
            <a:spLocks noChangeArrowheads="1"/>
          </p:cNvSpPr>
          <p:nvPr/>
        </p:nvSpPr>
        <p:spPr bwMode="auto">
          <a:xfrm>
            <a:off x="4267200" y="5613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2239" name="Object 1039"/>
          <p:cNvGraphicFramePr>
            <a:graphicFrameLocks noChangeAspect="1"/>
          </p:cNvGraphicFramePr>
          <p:nvPr/>
        </p:nvGraphicFramePr>
        <p:xfrm>
          <a:off x="4381500" y="5613400"/>
          <a:ext cx="341313" cy="469900"/>
        </p:xfrm>
        <a:graphic>
          <a:graphicData uri="http://schemas.openxmlformats.org/presentationml/2006/ole">
            <p:oleObj spid="_x0000_s332826" name="Equation" r:id="rId5" imgW="8229600" imgH="11277600" progId="Equation.3">
              <p:embed/>
            </p:oleObj>
          </a:graphicData>
        </a:graphic>
      </p:graphicFrame>
      <p:graphicFrame>
        <p:nvGraphicFramePr>
          <p:cNvPr id="52240" name="Object 1040"/>
          <p:cNvGraphicFramePr>
            <a:graphicFrameLocks noChangeAspect="1"/>
          </p:cNvGraphicFramePr>
          <p:nvPr/>
        </p:nvGraphicFramePr>
        <p:xfrm>
          <a:off x="5651500" y="5613400"/>
          <a:ext cx="392113" cy="469900"/>
        </p:xfrm>
        <a:graphic>
          <a:graphicData uri="http://schemas.openxmlformats.org/presentationml/2006/ole">
            <p:oleObj spid="_x0000_s332827" name="Equation" r:id="rId6" imgW="9448800" imgH="11277600" progId="Equation.3">
              <p:embed/>
            </p:oleObj>
          </a:graphicData>
        </a:graphic>
      </p:graphicFrame>
      <p:graphicFrame>
        <p:nvGraphicFramePr>
          <p:cNvPr id="52241" name="Object 1041"/>
          <p:cNvGraphicFramePr>
            <a:graphicFrameLocks noChangeAspect="1"/>
          </p:cNvGraphicFramePr>
          <p:nvPr/>
        </p:nvGraphicFramePr>
        <p:xfrm>
          <a:off x="6946900" y="5613400"/>
          <a:ext cx="392113" cy="469900"/>
        </p:xfrm>
        <a:graphic>
          <a:graphicData uri="http://schemas.openxmlformats.org/presentationml/2006/ole">
            <p:oleObj spid="_x0000_s332828" name="Equation" r:id="rId7" imgW="9448800" imgH="11277600" progId="Equation.3">
              <p:embed/>
            </p:oleObj>
          </a:graphicData>
        </a:graphic>
      </p:graphicFrame>
      <p:graphicFrame>
        <p:nvGraphicFramePr>
          <p:cNvPr id="52242" name="Object 1042"/>
          <p:cNvGraphicFramePr>
            <a:graphicFrameLocks noChangeAspect="1"/>
          </p:cNvGraphicFramePr>
          <p:nvPr/>
        </p:nvGraphicFramePr>
        <p:xfrm>
          <a:off x="8305800" y="5613400"/>
          <a:ext cx="419100" cy="469900"/>
        </p:xfrm>
        <a:graphic>
          <a:graphicData uri="http://schemas.openxmlformats.org/presentationml/2006/ole">
            <p:oleObj spid="_x0000_s332829" name="Equation" r:id="rId8" imgW="10058400" imgH="11277600" progId="Equation.3">
              <p:embed/>
            </p:oleObj>
          </a:graphicData>
        </a:graphic>
      </p:graphicFrame>
      <p:sp>
        <p:nvSpPr>
          <p:cNvPr id="52243" name="Line 1043"/>
          <p:cNvSpPr>
            <a:spLocks noChangeShapeType="1"/>
          </p:cNvSpPr>
          <p:nvPr/>
        </p:nvSpPr>
        <p:spPr bwMode="auto">
          <a:xfrm>
            <a:off x="3505200" y="5918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2244" name="Object 1044"/>
          <p:cNvGraphicFramePr>
            <a:graphicFrameLocks noChangeAspect="1"/>
          </p:cNvGraphicFramePr>
          <p:nvPr/>
        </p:nvGraphicFramePr>
        <p:xfrm>
          <a:off x="3733800" y="5613400"/>
          <a:ext cx="265113" cy="279400"/>
        </p:xfrm>
        <a:graphic>
          <a:graphicData uri="http://schemas.openxmlformats.org/presentationml/2006/ole">
            <p:oleObj spid="_x0000_s332830" name="Equation" r:id="rId9" imgW="6400800" imgH="6705600" progId="Equation.3">
              <p:embed/>
            </p:oleObj>
          </a:graphicData>
        </a:graphic>
      </p:graphicFrame>
      <p:graphicFrame>
        <p:nvGraphicFramePr>
          <p:cNvPr id="52245" name="Object 1045"/>
          <p:cNvGraphicFramePr>
            <a:graphicFrameLocks noChangeAspect="1"/>
          </p:cNvGraphicFramePr>
          <p:nvPr/>
        </p:nvGraphicFramePr>
        <p:xfrm>
          <a:off x="5029200" y="5537200"/>
          <a:ext cx="279400" cy="381000"/>
        </p:xfrm>
        <a:graphic>
          <a:graphicData uri="http://schemas.openxmlformats.org/presentationml/2006/ole">
            <p:oleObj spid="_x0000_s332831" name="Equation" r:id="rId10" imgW="6705600" imgH="9144000" progId="Equation.3">
              <p:embed/>
            </p:oleObj>
          </a:graphicData>
        </a:graphic>
      </p:graphicFrame>
      <p:graphicFrame>
        <p:nvGraphicFramePr>
          <p:cNvPr id="52246" name="Object 1046"/>
          <p:cNvGraphicFramePr>
            <a:graphicFrameLocks noChangeAspect="1"/>
          </p:cNvGraphicFramePr>
          <p:nvPr/>
        </p:nvGraphicFramePr>
        <p:xfrm>
          <a:off x="6324600" y="5537200"/>
          <a:ext cx="279400" cy="381000"/>
        </p:xfrm>
        <a:graphic>
          <a:graphicData uri="http://schemas.openxmlformats.org/presentationml/2006/ole">
            <p:oleObj spid="_x0000_s332832" name="Equation" r:id="rId11" imgW="6705600" imgH="9144000" progId="Equation.3">
              <p:embed/>
            </p:oleObj>
          </a:graphicData>
        </a:graphic>
      </p:graphicFrame>
      <p:graphicFrame>
        <p:nvGraphicFramePr>
          <p:cNvPr id="52247" name="Object 1047"/>
          <p:cNvGraphicFramePr>
            <a:graphicFrameLocks noChangeAspect="1"/>
          </p:cNvGraphicFramePr>
          <p:nvPr/>
        </p:nvGraphicFramePr>
        <p:xfrm>
          <a:off x="7620000" y="5613400"/>
          <a:ext cx="265113" cy="279400"/>
        </p:xfrm>
        <a:graphic>
          <a:graphicData uri="http://schemas.openxmlformats.org/presentationml/2006/ole">
            <p:oleObj spid="_x0000_s332833" name="Equation" r:id="rId12" imgW="6400800" imgH="6705600" progId="Equation.3">
              <p:embed/>
            </p:oleObj>
          </a:graphicData>
        </a:graphic>
      </p:graphicFrame>
      <p:sp>
        <p:nvSpPr>
          <p:cNvPr id="52248" name="Oval 1048"/>
          <p:cNvSpPr>
            <a:spLocks noChangeArrowheads="1"/>
          </p:cNvSpPr>
          <p:nvPr/>
        </p:nvSpPr>
        <p:spPr bwMode="auto">
          <a:xfrm>
            <a:off x="7632700" y="43307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2249" name="Object 1049"/>
          <p:cNvGraphicFramePr>
            <a:graphicFrameLocks noChangeAspect="1"/>
          </p:cNvGraphicFramePr>
          <p:nvPr/>
        </p:nvGraphicFramePr>
        <p:xfrm>
          <a:off x="7708900" y="4330700"/>
          <a:ext cx="404813" cy="469900"/>
        </p:xfrm>
        <a:graphic>
          <a:graphicData uri="http://schemas.openxmlformats.org/presentationml/2006/ole">
            <p:oleObj spid="_x0000_s332834" name="Equation" r:id="rId13" imgW="9753600" imgH="11277600" progId="Equation.3">
              <p:embed/>
            </p:oleObj>
          </a:graphicData>
        </a:graphic>
      </p:graphicFrame>
      <p:graphicFrame>
        <p:nvGraphicFramePr>
          <p:cNvPr id="52250" name="Object 1050"/>
          <p:cNvGraphicFramePr>
            <a:graphicFrameLocks noChangeAspect="1"/>
          </p:cNvGraphicFramePr>
          <p:nvPr/>
        </p:nvGraphicFramePr>
        <p:xfrm>
          <a:off x="4572000" y="5156200"/>
          <a:ext cx="265113" cy="279400"/>
        </p:xfrm>
        <a:graphic>
          <a:graphicData uri="http://schemas.openxmlformats.org/presentationml/2006/ole">
            <p:oleObj spid="_x0000_s332835" name="Equation" r:id="rId14" imgW="6400800" imgH="6705600" progId="Equation.3">
              <p:embed/>
            </p:oleObj>
          </a:graphicData>
        </a:graphic>
      </p:graphicFrame>
      <p:graphicFrame>
        <p:nvGraphicFramePr>
          <p:cNvPr id="52251" name="Object 1051"/>
          <p:cNvGraphicFramePr>
            <a:graphicFrameLocks noChangeAspect="1"/>
          </p:cNvGraphicFramePr>
          <p:nvPr/>
        </p:nvGraphicFramePr>
        <p:xfrm>
          <a:off x="5791200" y="5232400"/>
          <a:ext cx="265113" cy="279400"/>
        </p:xfrm>
        <a:graphic>
          <a:graphicData uri="http://schemas.openxmlformats.org/presentationml/2006/ole">
            <p:oleObj spid="_x0000_s332836" name="Equation" r:id="rId15" imgW="6400800" imgH="6705600" progId="Equation.3">
              <p:embed/>
            </p:oleObj>
          </a:graphicData>
        </a:graphic>
      </p:graphicFrame>
      <p:graphicFrame>
        <p:nvGraphicFramePr>
          <p:cNvPr id="52252" name="Object 1052"/>
          <p:cNvGraphicFramePr>
            <a:graphicFrameLocks noChangeAspect="1"/>
          </p:cNvGraphicFramePr>
          <p:nvPr/>
        </p:nvGraphicFramePr>
        <p:xfrm>
          <a:off x="7086600" y="5156200"/>
          <a:ext cx="279400" cy="381000"/>
        </p:xfrm>
        <a:graphic>
          <a:graphicData uri="http://schemas.openxmlformats.org/presentationml/2006/ole">
            <p:oleObj spid="_x0000_s332837" name="Equation" r:id="rId16" imgW="6705600" imgH="9144000" progId="Equation.3">
              <p:embed/>
            </p:oleObj>
          </a:graphicData>
        </a:graphic>
      </p:graphicFrame>
      <p:graphicFrame>
        <p:nvGraphicFramePr>
          <p:cNvPr id="52253" name="Object 1053"/>
          <p:cNvGraphicFramePr>
            <a:graphicFrameLocks noChangeAspect="1"/>
          </p:cNvGraphicFramePr>
          <p:nvPr/>
        </p:nvGraphicFramePr>
        <p:xfrm>
          <a:off x="3200400" y="5080000"/>
          <a:ext cx="279400" cy="381000"/>
        </p:xfrm>
        <a:graphic>
          <a:graphicData uri="http://schemas.openxmlformats.org/presentationml/2006/ole">
            <p:oleObj spid="_x0000_s332838" name="Equation" r:id="rId17" imgW="6705600" imgH="9144000" progId="Equation.3">
              <p:embed/>
            </p:oleObj>
          </a:graphicData>
        </a:graphic>
      </p:graphicFrame>
      <p:sp>
        <p:nvSpPr>
          <p:cNvPr id="52254" name="Freeform 1054"/>
          <p:cNvSpPr>
            <a:spLocks/>
          </p:cNvSpPr>
          <p:nvPr/>
        </p:nvSpPr>
        <p:spPr bwMode="auto">
          <a:xfrm>
            <a:off x="7467600" y="35560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2255" name="Object 1055"/>
          <p:cNvGraphicFramePr>
            <a:graphicFrameLocks noChangeAspect="1"/>
          </p:cNvGraphicFramePr>
          <p:nvPr/>
        </p:nvGraphicFramePr>
        <p:xfrm>
          <a:off x="7480300" y="3111500"/>
          <a:ext cx="671513" cy="442913"/>
        </p:xfrm>
        <a:graphic>
          <a:graphicData uri="http://schemas.openxmlformats.org/presentationml/2006/ole">
            <p:oleObj spid="_x0000_s332839" name="Equation" r:id="rId18" imgW="16154400" imgH="10668000" progId="Equation.3">
              <p:embed/>
            </p:oleObj>
          </a:graphicData>
        </a:graphic>
      </p:graphicFrame>
      <p:sp>
        <p:nvSpPr>
          <p:cNvPr id="52256" name="Line 1056"/>
          <p:cNvSpPr>
            <a:spLocks noChangeShapeType="1"/>
          </p:cNvSpPr>
          <p:nvPr/>
        </p:nvSpPr>
        <p:spPr bwMode="auto">
          <a:xfrm flipV="1">
            <a:off x="7239000" y="48514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57" name="Freeform 1057"/>
          <p:cNvSpPr>
            <a:spLocks/>
          </p:cNvSpPr>
          <p:nvPr/>
        </p:nvSpPr>
        <p:spPr bwMode="auto">
          <a:xfrm>
            <a:off x="5943600" y="46990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58" name="Freeform 1058"/>
          <p:cNvSpPr>
            <a:spLocks/>
          </p:cNvSpPr>
          <p:nvPr/>
        </p:nvSpPr>
        <p:spPr bwMode="auto">
          <a:xfrm>
            <a:off x="4648200" y="45085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59" name="Freeform 1059"/>
          <p:cNvSpPr>
            <a:spLocks/>
          </p:cNvSpPr>
          <p:nvPr/>
        </p:nvSpPr>
        <p:spPr bwMode="auto">
          <a:xfrm>
            <a:off x="3352800" y="38862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63" name="Rectangle 1063"/>
          <p:cNvSpPr>
            <a:spLocks noChangeArrowheads="1"/>
          </p:cNvSpPr>
          <p:nvPr/>
        </p:nvSpPr>
        <p:spPr bwMode="auto">
          <a:xfrm>
            <a:off x="304800" y="762000"/>
            <a:ext cx="2819400" cy="4267200"/>
          </a:xfrm>
          <a:prstGeom prst="rect">
            <a:avLst/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64" name="Line 1064"/>
          <p:cNvSpPr>
            <a:spLocks noChangeShapeType="1"/>
          </p:cNvSpPr>
          <p:nvPr/>
        </p:nvSpPr>
        <p:spPr bwMode="auto">
          <a:xfrm>
            <a:off x="1143000" y="762000"/>
            <a:ext cx="0" cy="42672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65" name="Line 1065"/>
          <p:cNvSpPr>
            <a:spLocks noChangeShapeType="1"/>
          </p:cNvSpPr>
          <p:nvPr/>
        </p:nvSpPr>
        <p:spPr bwMode="auto">
          <a:xfrm>
            <a:off x="2209800" y="7620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66" name="Line 1066"/>
          <p:cNvSpPr>
            <a:spLocks noChangeShapeType="1"/>
          </p:cNvSpPr>
          <p:nvPr/>
        </p:nvSpPr>
        <p:spPr bwMode="auto">
          <a:xfrm flipV="1">
            <a:off x="304800" y="1371600"/>
            <a:ext cx="2819400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67" name="Line 1067"/>
          <p:cNvSpPr>
            <a:spLocks noChangeShapeType="1"/>
          </p:cNvSpPr>
          <p:nvPr/>
        </p:nvSpPr>
        <p:spPr bwMode="auto">
          <a:xfrm flipV="1">
            <a:off x="304800" y="19812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68" name="Line 1068"/>
          <p:cNvSpPr>
            <a:spLocks noChangeShapeType="1"/>
          </p:cNvSpPr>
          <p:nvPr/>
        </p:nvSpPr>
        <p:spPr bwMode="auto">
          <a:xfrm flipV="1">
            <a:off x="304800" y="25908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69" name="Line 1069"/>
          <p:cNvSpPr>
            <a:spLocks noChangeShapeType="1"/>
          </p:cNvSpPr>
          <p:nvPr/>
        </p:nvSpPr>
        <p:spPr bwMode="auto">
          <a:xfrm flipV="1">
            <a:off x="304800" y="32004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70" name="Line 1070"/>
          <p:cNvSpPr>
            <a:spLocks noChangeShapeType="1"/>
          </p:cNvSpPr>
          <p:nvPr/>
        </p:nvSpPr>
        <p:spPr bwMode="auto">
          <a:xfrm flipV="1">
            <a:off x="304800" y="38100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71" name="Oval 1071"/>
          <p:cNvSpPr>
            <a:spLocks noChangeArrowheads="1"/>
          </p:cNvSpPr>
          <p:nvPr/>
        </p:nvSpPr>
        <p:spPr bwMode="auto">
          <a:xfrm>
            <a:off x="8077200" y="54610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2272" name="Object 1072"/>
          <p:cNvGraphicFramePr>
            <a:graphicFrameLocks noChangeAspect="1"/>
          </p:cNvGraphicFramePr>
          <p:nvPr/>
        </p:nvGraphicFramePr>
        <p:xfrm>
          <a:off x="609600" y="914400"/>
          <a:ext cx="279400" cy="341313"/>
        </p:xfrm>
        <a:graphic>
          <a:graphicData uri="http://schemas.openxmlformats.org/presentationml/2006/ole">
            <p:oleObj spid="_x0000_s332840" name="Equation" r:id="rId19" imgW="6705600" imgH="8229600" progId="Equation.3">
              <p:embed/>
            </p:oleObj>
          </a:graphicData>
        </a:graphic>
      </p:graphicFrame>
      <p:graphicFrame>
        <p:nvGraphicFramePr>
          <p:cNvPr id="52273" name="Object 1073"/>
          <p:cNvGraphicFramePr>
            <a:graphicFrameLocks noChangeAspect="1"/>
          </p:cNvGraphicFramePr>
          <p:nvPr/>
        </p:nvGraphicFramePr>
        <p:xfrm>
          <a:off x="1600200" y="990600"/>
          <a:ext cx="265113" cy="279400"/>
        </p:xfrm>
        <a:graphic>
          <a:graphicData uri="http://schemas.openxmlformats.org/presentationml/2006/ole">
            <p:oleObj spid="_x0000_s332841" name="Equation" r:id="rId20" imgW="6400800" imgH="6705600" progId="Equation.3">
              <p:embed/>
            </p:oleObj>
          </a:graphicData>
        </a:graphic>
      </p:graphicFrame>
      <p:graphicFrame>
        <p:nvGraphicFramePr>
          <p:cNvPr id="52274" name="Object 1074"/>
          <p:cNvGraphicFramePr>
            <a:graphicFrameLocks noChangeAspect="1"/>
          </p:cNvGraphicFramePr>
          <p:nvPr/>
        </p:nvGraphicFramePr>
        <p:xfrm>
          <a:off x="2590800" y="914400"/>
          <a:ext cx="279400" cy="381000"/>
        </p:xfrm>
        <a:graphic>
          <a:graphicData uri="http://schemas.openxmlformats.org/presentationml/2006/ole">
            <p:oleObj spid="_x0000_s332842" name="Equation" r:id="rId21" imgW="6705600" imgH="9144000" progId="Equation.3">
              <p:embed/>
            </p:oleObj>
          </a:graphicData>
        </a:graphic>
      </p:graphicFrame>
      <p:graphicFrame>
        <p:nvGraphicFramePr>
          <p:cNvPr id="52275" name="Object 1075"/>
          <p:cNvGraphicFramePr>
            <a:graphicFrameLocks noChangeAspect="1"/>
          </p:cNvGraphicFramePr>
          <p:nvPr/>
        </p:nvGraphicFramePr>
        <p:xfrm>
          <a:off x="533400" y="1447800"/>
          <a:ext cx="419100" cy="469900"/>
        </p:xfrm>
        <a:graphic>
          <a:graphicData uri="http://schemas.openxmlformats.org/presentationml/2006/ole">
            <p:oleObj spid="_x0000_s332843" name="Equation" r:id="rId22" imgW="10058400" imgH="11277600" progId="Equation.3">
              <p:embed/>
            </p:oleObj>
          </a:graphicData>
        </a:graphic>
      </p:graphicFrame>
      <p:graphicFrame>
        <p:nvGraphicFramePr>
          <p:cNvPr id="52276" name="Object 1076"/>
          <p:cNvGraphicFramePr>
            <a:graphicFrameLocks noChangeAspect="1"/>
          </p:cNvGraphicFramePr>
          <p:nvPr/>
        </p:nvGraphicFramePr>
        <p:xfrm>
          <a:off x="533400" y="2057400"/>
          <a:ext cx="341313" cy="469900"/>
        </p:xfrm>
        <a:graphic>
          <a:graphicData uri="http://schemas.openxmlformats.org/presentationml/2006/ole">
            <p:oleObj spid="_x0000_s332844" name="Equation" r:id="rId23" imgW="8229600" imgH="11277600" progId="Equation.3">
              <p:embed/>
            </p:oleObj>
          </a:graphicData>
        </a:graphic>
      </p:graphicFrame>
      <p:graphicFrame>
        <p:nvGraphicFramePr>
          <p:cNvPr id="52277" name="Object 1077"/>
          <p:cNvGraphicFramePr>
            <a:graphicFrameLocks noChangeAspect="1"/>
          </p:cNvGraphicFramePr>
          <p:nvPr/>
        </p:nvGraphicFramePr>
        <p:xfrm>
          <a:off x="533400" y="2667000"/>
          <a:ext cx="392113" cy="469900"/>
        </p:xfrm>
        <a:graphic>
          <a:graphicData uri="http://schemas.openxmlformats.org/presentationml/2006/ole">
            <p:oleObj spid="_x0000_s332845" name="Equation" r:id="rId24" imgW="9448800" imgH="11277600" progId="Equation.3">
              <p:embed/>
            </p:oleObj>
          </a:graphicData>
        </a:graphic>
      </p:graphicFrame>
      <p:graphicFrame>
        <p:nvGraphicFramePr>
          <p:cNvPr id="52278" name="Object 1078"/>
          <p:cNvGraphicFramePr>
            <a:graphicFrameLocks noChangeAspect="1"/>
          </p:cNvGraphicFramePr>
          <p:nvPr/>
        </p:nvGraphicFramePr>
        <p:xfrm>
          <a:off x="533400" y="3276600"/>
          <a:ext cx="392113" cy="469900"/>
        </p:xfrm>
        <a:graphic>
          <a:graphicData uri="http://schemas.openxmlformats.org/presentationml/2006/ole">
            <p:oleObj spid="_x0000_s332846" name="Equation" r:id="rId25" imgW="9448800" imgH="11277600" progId="Equation.3">
              <p:embed/>
            </p:oleObj>
          </a:graphicData>
        </a:graphic>
      </p:graphicFrame>
      <p:graphicFrame>
        <p:nvGraphicFramePr>
          <p:cNvPr id="52279" name="Object 1079"/>
          <p:cNvGraphicFramePr>
            <a:graphicFrameLocks noChangeAspect="1"/>
          </p:cNvGraphicFramePr>
          <p:nvPr/>
        </p:nvGraphicFramePr>
        <p:xfrm>
          <a:off x="533400" y="3886200"/>
          <a:ext cx="419100" cy="469900"/>
        </p:xfrm>
        <a:graphic>
          <a:graphicData uri="http://schemas.openxmlformats.org/presentationml/2006/ole">
            <p:oleObj spid="_x0000_s332847" name="Equation" r:id="rId26" imgW="10058400" imgH="11277600" progId="Equation.3">
              <p:embed/>
            </p:oleObj>
          </a:graphicData>
        </a:graphic>
      </p:graphicFrame>
      <p:sp>
        <p:nvSpPr>
          <p:cNvPr id="52280" name="Line 1080"/>
          <p:cNvSpPr>
            <a:spLocks noChangeShapeType="1"/>
          </p:cNvSpPr>
          <p:nvPr/>
        </p:nvSpPr>
        <p:spPr bwMode="auto">
          <a:xfrm flipV="1">
            <a:off x="304800" y="44196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2281" name="Object 1081"/>
          <p:cNvGraphicFramePr>
            <a:graphicFrameLocks noChangeAspect="1"/>
          </p:cNvGraphicFramePr>
          <p:nvPr/>
        </p:nvGraphicFramePr>
        <p:xfrm>
          <a:off x="533400" y="4495800"/>
          <a:ext cx="404813" cy="469900"/>
        </p:xfrm>
        <a:graphic>
          <a:graphicData uri="http://schemas.openxmlformats.org/presentationml/2006/ole">
            <p:oleObj spid="_x0000_s332848" name="Equation" r:id="rId27" imgW="9753600" imgH="11277600" progId="Equation.3">
              <p:embed/>
            </p:oleObj>
          </a:graphicData>
        </a:graphic>
      </p:graphicFrame>
      <p:graphicFrame>
        <p:nvGraphicFramePr>
          <p:cNvPr id="52282" name="Object 1082"/>
          <p:cNvGraphicFramePr>
            <a:graphicFrameLocks noChangeAspect="1"/>
          </p:cNvGraphicFramePr>
          <p:nvPr/>
        </p:nvGraphicFramePr>
        <p:xfrm>
          <a:off x="1524000" y="1447800"/>
          <a:ext cx="341313" cy="469900"/>
        </p:xfrm>
        <a:graphic>
          <a:graphicData uri="http://schemas.openxmlformats.org/presentationml/2006/ole">
            <p:oleObj spid="_x0000_s332849" name="Equation" r:id="rId28" imgW="8229600" imgH="11277600" progId="Equation.3">
              <p:embed/>
            </p:oleObj>
          </a:graphicData>
        </a:graphic>
      </p:graphicFrame>
      <p:graphicFrame>
        <p:nvGraphicFramePr>
          <p:cNvPr id="52283" name="Object 1083"/>
          <p:cNvGraphicFramePr>
            <a:graphicFrameLocks noChangeAspect="1"/>
          </p:cNvGraphicFramePr>
          <p:nvPr/>
        </p:nvGraphicFramePr>
        <p:xfrm>
          <a:off x="2482850" y="1447800"/>
          <a:ext cx="404813" cy="469900"/>
        </p:xfrm>
        <a:graphic>
          <a:graphicData uri="http://schemas.openxmlformats.org/presentationml/2006/ole">
            <p:oleObj spid="_x0000_s332850" name="Equation" r:id="rId29" imgW="9753600" imgH="11277600" progId="Equation.3">
              <p:embed/>
            </p:oleObj>
          </a:graphicData>
        </a:graphic>
      </p:graphicFrame>
      <p:graphicFrame>
        <p:nvGraphicFramePr>
          <p:cNvPr id="52284" name="Object 1084"/>
          <p:cNvGraphicFramePr>
            <a:graphicFrameLocks noChangeAspect="1"/>
          </p:cNvGraphicFramePr>
          <p:nvPr/>
        </p:nvGraphicFramePr>
        <p:xfrm>
          <a:off x="1524000" y="2057400"/>
          <a:ext cx="404813" cy="469900"/>
        </p:xfrm>
        <a:graphic>
          <a:graphicData uri="http://schemas.openxmlformats.org/presentationml/2006/ole">
            <p:oleObj spid="_x0000_s332851" name="Equation" r:id="rId30" imgW="9753600" imgH="11277600" progId="Equation.3">
              <p:embed/>
            </p:oleObj>
          </a:graphicData>
        </a:graphic>
      </p:graphicFrame>
      <p:graphicFrame>
        <p:nvGraphicFramePr>
          <p:cNvPr id="52285" name="Object 1085"/>
          <p:cNvGraphicFramePr>
            <a:graphicFrameLocks noChangeAspect="1"/>
          </p:cNvGraphicFramePr>
          <p:nvPr/>
        </p:nvGraphicFramePr>
        <p:xfrm>
          <a:off x="2514600" y="2057400"/>
          <a:ext cx="392113" cy="469900"/>
        </p:xfrm>
        <a:graphic>
          <a:graphicData uri="http://schemas.openxmlformats.org/presentationml/2006/ole">
            <p:oleObj spid="_x0000_s332852" name="Equation" r:id="rId31" imgW="9448800" imgH="11277600" progId="Equation.3">
              <p:embed/>
            </p:oleObj>
          </a:graphicData>
        </a:graphic>
      </p:graphicFrame>
      <p:graphicFrame>
        <p:nvGraphicFramePr>
          <p:cNvPr id="52286" name="Object 1086"/>
          <p:cNvGraphicFramePr>
            <a:graphicFrameLocks noChangeAspect="1"/>
          </p:cNvGraphicFramePr>
          <p:nvPr/>
        </p:nvGraphicFramePr>
        <p:xfrm>
          <a:off x="1447800" y="2590800"/>
          <a:ext cx="419100" cy="533400"/>
        </p:xfrm>
        <a:graphic>
          <a:graphicData uri="http://schemas.openxmlformats.org/presentationml/2006/ole">
            <p:oleObj spid="_x0000_s332853" name="Equation" r:id="rId32" imgW="9144000" imgH="11582400" progId="Equation.3">
              <p:embed/>
            </p:oleObj>
          </a:graphicData>
        </a:graphic>
      </p:graphicFrame>
      <p:graphicFrame>
        <p:nvGraphicFramePr>
          <p:cNvPr id="52287" name="Object 1087"/>
          <p:cNvGraphicFramePr>
            <a:graphicFrameLocks noChangeAspect="1"/>
          </p:cNvGraphicFramePr>
          <p:nvPr/>
        </p:nvGraphicFramePr>
        <p:xfrm>
          <a:off x="2514600" y="2667000"/>
          <a:ext cx="392113" cy="469900"/>
        </p:xfrm>
        <a:graphic>
          <a:graphicData uri="http://schemas.openxmlformats.org/presentationml/2006/ole">
            <p:oleObj spid="_x0000_s332854" name="Equation" r:id="rId33" imgW="9448800" imgH="11277600" progId="Equation.3">
              <p:embed/>
            </p:oleObj>
          </a:graphicData>
        </a:graphic>
      </p:graphicFrame>
      <p:graphicFrame>
        <p:nvGraphicFramePr>
          <p:cNvPr id="52288" name="Object 1088"/>
          <p:cNvGraphicFramePr>
            <a:graphicFrameLocks noChangeAspect="1"/>
          </p:cNvGraphicFramePr>
          <p:nvPr/>
        </p:nvGraphicFramePr>
        <p:xfrm>
          <a:off x="1447800" y="3276600"/>
          <a:ext cx="419100" cy="469900"/>
        </p:xfrm>
        <a:graphic>
          <a:graphicData uri="http://schemas.openxmlformats.org/presentationml/2006/ole">
            <p:oleObj spid="_x0000_s332855" name="Equation" r:id="rId34" imgW="10058400" imgH="11277600" progId="Equation.3">
              <p:embed/>
            </p:oleObj>
          </a:graphicData>
        </a:graphic>
      </p:graphicFrame>
      <p:graphicFrame>
        <p:nvGraphicFramePr>
          <p:cNvPr id="52289" name="Object 1089"/>
          <p:cNvGraphicFramePr>
            <a:graphicFrameLocks noChangeAspect="1"/>
          </p:cNvGraphicFramePr>
          <p:nvPr/>
        </p:nvGraphicFramePr>
        <p:xfrm>
          <a:off x="2438400" y="3276600"/>
          <a:ext cx="404813" cy="469900"/>
        </p:xfrm>
        <a:graphic>
          <a:graphicData uri="http://schemas.openxmlformats.org/presentationml/2006/ole">
            <p:oleObj spid="_x0000_s332856" name="Equation" r:id="rId35" imgW="9753600" imgH="11277600" progId="Equation.3">
              <p:embed/>
            </p:oleObj>
          </a:graphicData>
        </a:graphic>
      </p:graphicFrame>
      <p:grpSp>
        <p:nvGrpSpPr>
          <p:cNvPr id="2" name="Group 1090"/>
          <p:cNvGrpSpPr>
            <a:grpSpLocks/>
          </p:cNvGrpSpPr>
          <p:nvPr/>
        </p:nvGrpSpPr>
        <p:grpSpPr bwMode="auto">
          <a:xfrm>
            <a:off x="8077200" y="4876800"/>
            <a:ext cx="900113" cy="609600"/>
            <a:chOff x="4224" y="1824"/>
            <a:chExt cx="567" cy="384"/>
          </a:xfrm>
        </p:grpSpPr>
        <p:graphicFrame>
          <p:nvGraphicFramePr>
            <p:cNvPr id="52291" name="Object 1091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p:oleObj spid="_x0000_s332857" name="Equation" r:id="rId36" imgW="16154400" imgH="10668000" progId="Equation.3">
                <p:embed/>
              </p:oleObj>
            </a:graphicData>
          </a:graphic>
        </p:graphicFrame>
        <p:sp>
          <p:nvSpPr>
            <p:cNvPr id="52292" name="Line 1092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52293" name="Object 1093"/>
          <p:cNvGraphicFramePr>
            <a:graphicFrameLocks noChangeAspect="1"/>
          </p:cNvGraphicFramePr>
          <p:nvPr/>
        </p:nvGraphicFramePr>
        <p:xfrm>
          <a:off x="2438400" y="4495800"/>
          <a:ext cx="404813" cy="469900"/>
        </p:xfrm>
        <a:graphic>
          <a:graphicData uri="http://schemas.openxmlformats.org/presentationml/2006/ole">
            <p:oleObj spid="_x0000_s332858" name="Equation" r:id="rId37" imgW="9753600" imgH="11277600" progId="Equation.3">
              <p:embed/>
            </p:oleObj>
          </a:graphicData>
        </a:graphic>
      </p:graphicFrame>
      <p:graphicFrame>
        <p:nvGraphicFramePr>
          <p:cNvPr id="52294" name="Object 1094"/>
          <p:cNvGraphicFramePr>
            <a:graphicFrameLocks noChangeAspect="1"/>
          </p:cNvGraphicFramePr>
          <p:nvPr/>
        </p:nvGraphicFramePr>
        <p:xfrm>
          <a:off x="1447800" y="4495800"/>
          <a:ext cx="404813" cy="469900"/>
        </p:xfrm>
        <a:graphic>
          <a:graphicData uri="http://schemas.openxmlformats.org/presentationml/2006/ole">
            <p:oleObj spid="_x0000_s332859" name="Equation" r:id="rId38" imgW="9753600" imgH="11277600" progId="Equation.3">
              <p:embed/>
            </p:oleObj>
          </a:graphicData>
        </a:graphic>
      </p:graphicFrame>
      <p:graphicFrame>
        <p:nvGraphicFramePr>
          <p:cNvPr id="52295" name="Object 1095"/>
          <p:cNvGraphicFramePr>
            <a:graphicFrameLocks noChangeAspect="1"/>
          </p:cNvGraphicFramePr>
          <p:nvPr/>
        </p:nvGraphicFramePr>
        <p:xfrm>
          <a:off x="2438400" y="3886200"/>
          <a:ext cx="404813" cy="469900"/>
        </p:xfrm>
        <a:graphic>
          <a:graphicData uri="http://schemas.openxmlformats.org/presentationml/2006/ole">
            <p:oleObj spid="_x0000_s332860" name="Equation" r:id="rId39" imgW="9753600" imgH="11277600" progId="Equation.3">
              <p:embed/>
            </p:oleObj>
          </a:graphicData>
        </a:graphic>
      </p:graphicFrame>
      <p:graphicFrame>
        <p:nvGraphicFramePr>
          <p:cNvPr id="52296" name="Object 1096"/>
          <p:cNvGraphicFramePr>
            <a:graphicFrameLocks noChangeAspect="1"/>
          </p:cNvGraphicFramePr>
          <p:nvPr/>
        </p:nvGraphicFramePr>
        <p:xfrm>
          <a:off x="1447800" y="3886200"/>
          <a:ext cx="404813" cy="469900"/>
        </p:xfrm>
        <a:graphic>
          <a:graphicData uri="http://schemas.openxmlformats.org/presentationml/2006/ole">
            <p:oleObj spid="_x0000_s332861" name="Equation" r:id="rId40" imgW="9753600" imgH="11277600" progId="Equation.3">
              <p:embed/>
            </p:oleObj>
          </a:graphicData>
        </a:graphic>
      </p:graphicFrame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1824" y="279400"/>
            <a:ext cx="8153400" cy="9906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Extended Transition Function  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501829552"/>
              </p:ext>
            </p:extLst>
          </p:nvPr>
        </p:nvGraphicFramePr>
        <p:xfrm>
          <a:off x="6553200" y="622902"/>
          <a:ext cx="609600" cy="431800"/>
        </p:xfrm>
        <a:graphic>
          <a:graphicData uri="http://schemas.openxmlformats.org/presentationml/2006/ole">
            <p:oleObj spid="_x0000_s328932" name="Equation" r:id="rId3" imgW="14630400" imgH="10363200" progId="Equation.3">
              <p:embed/>
            </p:oleObj>
          </a:graphicData>
        </a:graphic>
      </p:graphicFrame>
      <p:graphicFrame>
        <p:nvGraphicFramePr>
          <p:cNvPr id="53285" name="Object 37"/>
          <p:cNvGraphicFramePr>
            <a:graphicFrameLocks noChangeAspect="1"/>
          </p:cNvGraphicFramePr>
          <p:nvPr/>
        </p:nvGraphicFramePr>
        <p:xfrm>
          <a:off x="2971800" y="1524000"/>
          <a:ext cx="3175000" cy="533400"/>
        </p:xfrm>
        <a:graphic>
          <a:graphicData uri="http://schemas.openxmlformats.org/presentationml/2006/ole">
            <p:oleObj spid="_x0000_s328933" name="Equation" r:id="rId4" imgW="76200000" imgH="12801600" progId="Equation.3">
              <p:embed/>
            </p:oleObj>
          </a:graphicData>
        </a:graphic>
      </p:graphicFrame>
      <p:sp>
        <p:nvSpPr>
          <p:cNvPr id="53253" name="Oval 5"/>
          <p:cNvSpPr>
            <a:spLocks noChangeArrowheads="1"/>
          </p:cNvSpPr>
          <p:nvPr/>
        </p:nvSpPr>
        <p:spPr bwMode="auto">
          <a:xfrm>
            <a:off x="1828800" y="53975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54" name="Oval 6"/>
          <p:cNvSpPr>
            <a:spLocks noChangeArrowheads="1"/>
          </p:cNvSpPr>
          <p:nvPr/>
        </p:nvSpPr>
        <p:spPr bwMode="auto">
          <a:xfrm>
            <a:off x="4419600" y="53975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55" name="Oval 7"/>
          <p:cNvSpPr>
            <a:spLocks noChangeArrowheads="1"/>
          </p:cNvSpPr>
          <p:nvPr/>
        </p:nvSpPr>
        <p:spPr bwMode="auto">
          <a:xfrm>
            <a:off x="5715000" y="53975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56" name="Oval 8"/>
          <p:cNvSpPr>
            <a:spLocks noChangeArrowheads="1"/>
          </p:cNvSpPr>
          <p:nvPr/>
        </p:nvSpPr>
        <p:spPr bwMode="auto">
          <a:xfrm>
            <a:off x="7086600" y="53975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57" name="Oval 9"/>
          <p:cNvSpPr>
            <a:spLocks noChangeArrowheads="1"/>
          </p:cNvSpPr>
          <p:nvPr/>
        </p:nvSpPr>
        <p:spPr bwMode="auto">
          <a:xfrm>
            <a:off x="6934200" y="52451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58" name="Line 10"/>
          <p:cNvSpPr>
            <a:spLocks noChangeShapeType="1"/>
          </p:cNvSpPr>
          <p:nvPr/>
        </p:nvSpPr>
        <p:spPr bwMode="auto">
          <a:xfrm>
            <a:off x="1219200" y="57277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59" name="Line 11"/>
          <p:cNvSpPr>
            <a:spLocks noChangeShapeType="1"/>
          </p:cNvSpPr>
          <p:nvPr/>
        </p:nvSpPr>
        <p:spPr bwMode="auto">
          <a:xfrm>
            <a:off x="3657600" y="57023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60" name="Line 12"/>
          <p:cNvSpPr>
            <a:spLocks noChangeShapeType="1"/>
          </p:cNvSpPr>
          <p:nvPr/>
        </p:nvSpPr>
        <p:spPr bwMode="auto">
          <a:xfrm>
            <a:off x="4953000" y="57023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61" name="Line 13"/>
          <p:cNvSpPr>
            <a:spLocks noChangeShapeType="1"/>
          </p:cNvSpPr>
          <p:nvPr/>
        </p:nvSpPr>
        <p:spPr bwMode="auto">
          <a:xfrm>
            <a:off x="6248400" y="57023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63" name="Oval 15"/>
          <p:cNvSpPr>
            <a:spLocks noChangeArrowheads="1"/>
          </p:cNvSpPr>
          <p:nvPr/>
        </p:nvSpPr>
        <p:spPr bwMode="auto">
          <a:xfrm>
            <a:off x="3124200" y="53975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905000" y="5397500"/>
            <a:ext cx="2995613" cy="469900"/>
            <a:chOff x="1200" y="3400"/>
            <a:chExt cx="1887" cy="296"/>
          </a:xfrm>
        </p:grpSpPr>
        <p:graphicFrame>
          <p:nvGraphicFramePr>
            <p:cNvPr id="53262" name="Object 14"/>
            <p:cNvGraphicFramePr>
              <a:graphicFrameLocks noChangeAspect="1"/>
            </p:cNvGraphicFramePr>
            <p:nvPr/>
          </p:nvGraphicFramePr>
          <p:xfrm>
            <a:off x="1200" y="3400"/>
            <a:ext cx="264" cy="296"/>
          </p:xfrm>
          <a:graphic>
            <a:graphicData uri="http://schemas.openxmlformats.org/presentationml/2006/ole">
              <p:oleObj spid="_x0000_s328934" name="Equation" r:id="rId5" imgW="10058400" imgH="11277600" progId="Equation.3">
                <p:embed/>
              </p:oleObj>
            </a:graphicData>
          </a:graphic>
        </p:graphicFrame>
        <p:graphicFrame>
          <p:nvGraphicFramePr>
            <p:cNvPr id="53264" name="Object 16"/>
            <p:cNvGraphicFramePr>
              <a:graphicFrameLocks noChangeAspect="1"/>
            </p:cNvGraphicFramePr>
            <p:nvPr/>
          </p:nvGraphicFramePr>
          <p:xfrm>
            <a:off x="2040" y="3400"/>
            <a:ext cx="215" cy="296"/>
          </p:xfrm>
          <a:graphic>
            <a:graphicData uri="http://schemas.openxmlformats.org/presentationml/2006/ole">
              <p:oleObj spid="_x0000_s328935" name="Equation" r:id="rId6" imgW="8229600" imgH="11277600" progId="Equation.3">
                <p:embed/>
              </p:oleObj>
            </a:graphicData>
          </a:graphic>
        </p:graphicFrame>
        <p:graphicFrame>
          <p:nvGraphicFramePr>
            <p:cNvPr id="53265" name="Object 17"/>
            <p:cNvGraphicFramePr>
              <a:graphicFrameLocks noChangeAspect="1"/>
            </p:cNvGraphicFramePr>
            <p:nvPr/>
          </p:nvGraphicFramePr>
          <p:xfrm>
            <a:off x="2840" y="3400"/>
            <a:ext cx="247" cy="296"/>
          </p:xfrm>
          <a:graphic>
            <a:graphicData uri="http://schemas.openxmlformats.org/presentationml/2006/ole">
              <p:oleObj spid="_x0000_s328936" name="Equation" r:id="rId7" imgW="9448800" imgH="11277600" progId="Equation.3">
                <p:embed/>
              </p:oleObj>
            </a:graphicData>
          </a:graphic>
        </p:graphicFrame>
      </p:grpSp>
      <p:graphicFrame>
        <p:nvGraphicFramePr>
          <p:cNvPr id="53266" name="Object 18"/>
          <p:cNvGraphicFramePr>
            <a:graphicFrameLocks noChangeAspect="1"/>
          </p:cNvGraphicFramePr>
          <p:nvPr/>
        </p:nvGraphicFramePr>
        <p:xfrm>
          <a:off x="5803900" y="5397500"/>
          <a:ext cx="392113" cy="469900"/>
        </p:xfrm>
        <a:graphic>
          <a:graphicData uri="http://schemas.openxmlformats.org/presentationml/2006/ole">
            <p:oleObj spid="_x0000_s328937" name="Equation" r:id="rId8" imgW="9448800" imgH="11277600" progId="Equation.3">
              <p:embed/>
            </p:oleObj>
          </a:graphicData>
        </a:graphic>
      </p:graphicFrame>
      <p:graphicFrame>
        <p:nvGraphicFramePr>
          <p:cNvPr id="53267" name="Object 19"/>
          <p:cNvGraphicFramePr>
            <a:graphicFrameLocks noChangeAspect="1"/>
          </p:cNvGraphicFramePr>
          <p:nvPr/>
        </p:nvGraphicFramePr>
        <p:xfrm>
          <a:off x="7162800" y="5397500"/>
          <a:ext cx="419100" cy="469900"/>
        </p:xfrm>
        <a:graphic>
          <a:graphicData uri="http://schemas.openxmlformats.org/presentationml/2006/ole">
            <p:oleObj spid="_x0000_s328938" name="Equation" r:id="rId9" imgW="10058400" imgH="11277600" progId="Equation.3">
              <p:embed/>
            </p:oleObj>
          </a:graphicData>
        </a:graphic>
      </p:graphicFrame>
      <p:sp>
        <p:nvSpPr>
          <p:cNvPr id="53268" name="Line 20"/>
          <p:cNvSpPr>
            <a:spLocks noChangeShapeType="1"/>
          </p:cNvSpPr>
          <p:nvPr/>
        </p:nvSpPr>
        <p:spPr bwMode="auto">
          <a:xfrm>
            <a:off x="2362200" y="57023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3269" name="Object 21"/>
          <p:cNvGraphicFramePr>
            <a:graphicFrameLocks noChangeAspect="1"/>
          </p:cNvGraphicFramePr>
          <p:nvPr/>
        </p:nvGraphicFramePr>
        <p:xfrm>
          <a:off x="2590800" y="5397500"/>
          <a:ext cx="265113" cy="279400"/>
        </p:xfrm>
        <a:graphic>
          <a:graphicData uri="http://schemas.openxmlformats.org/presentationml/2006/ole">
            <p:oleObj spid="_x0000_s328939" name="Equation" r:id="rId10" imgW="6400800" imgH="6705600" progId="Equation.3">
              <p:embed/>
            </p:oleObj>
          </a:graphicData>
        </a:graphic>
      </p:graphicFrame>
      <p:graphicFrame>
        <p:nvGraphicFramePr>
          <p:cNvPr id="53270" name="Object 22"/>
          <p:cNvGraphicFramePr>
            <a:graphicFrameLocks noChangeAspect="1"/>
          </p:cNvGraphicFramePr>
          <p:nvPr/>
        </p:nvGraphicFramePr>
        <p:xfrm>
          <a:off x="3886200" y="5321300"/>
          <a:ext cx="279400" cy="381000"/>
        </p:xfrm>
        <a:graphic>
          <a:graphicData uri="http://schemas.openxmlformats.org/presentationml/2006/ole">
            <p:oleObj spid="_x0000_s328940" name="Equation" r:id="rId11" imgW="6705600" imgH="9144000" progId="Equation.3">
              <p:embed/>
            </p:oleObj>
          </a:graphicData>
        </a:graphic>
      </p:graphicFrame>
      <p:graphicFrame>
        <p:nvGraphicFramePr>
          <p:cNvPr id="53271" name="Object 23"/>
          <p:cNvGraphicFramePr>
            <a:graphicFrameLocks noChangeAspect="1"/>
          </p:cNvGraphicFramePr>
          <p:nvPr/>
        </p:nvGraphicFramePr>
        <p:xfrm>
          <a:off x="5181600" y="5321300"/>
          <a:ext cx="279400" cy="381000"/>
        </p:xfrm>
        <a:graphic>
          <a:graphicData uri="http://schemas.openxmlformats.org/presentationml/2006/ole">
            <p:oleObj spid="_x0000_s328941" name="Equation" r:id="rId12" imgW="6705600" imgH="9144000" progId="Equation.3">
              <p:embed/>
            </p:oleObj>
          </a:graphicData>
        </a:graphic>
      </p:graphicFrame>
      <p:graphicFrame>
        <p:nvGraphicFramePr>
          <p:cNvPr id="53272" name="Object 24"/>
          <p:cNvGraphicFramePr>
            <a:graphicFrameLocks noChangeAspect="1"/>
          </p:cNvGraphicFramePr>
          <p:nvPr/>
        </p:nvGraphicFramePr>
        <p:xfrm>
          <a:off x="6477000" y="5397500"/>
          <a:ext cx="265113" cy="279400"/>
        </p:xfrm>
        <a:graphic>
          <a:graphicData uri="http://schemas.openxmlformats.org/presentationml/2006/ole">
            <p:oleObj spid="_x0000_s328942" name="Equation" r:id="rId13" imgW="6400800" imgH="6705600" progId="Equation.3">
              <p:embed/>
            </p:oleObj>
          </a:graphicData>
        </a:graphic>
      </p:graphicFrame>
      <p:sp>
        <p:nvSpPr>
          <p:cNvPr id="53273" name="Oval 25"/>
          <p:cNvSpPr>
            <a:spLocks noChangeArrowheads="1"/>
          </p:cNvSpPr>
          <p:nvPr/>
        </p:nvSpPr>
        <p:spPr bwMode="auto">
          <a:xfrm>
            <a:off x="6489700" y="4114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3274" name="Object 26"/>
          <p:cNvGraphicFramePr>
            <a:graphicFrameLocks noChangeAspect="1"/>
          </p:cNvGraphicFramePr>
          <p:nvPr/>
        </p:nvGraphicFramePr>
        <p:xfrm>
          <a:off x="6565900" y="4114800"/>
          <a:ext cx="404813" cy="469900"/>
        </p:xfrm>
        <a:graphic>
          <a:graphicData uri="http://schemas.openxmlformats.org/presentationml/2006/ole">
            <p:oleObj spid="_x0000_s328943" name="Equation" r:id="rId14" imgW="9753600" imgH="11277600" progId="Equation.3">
              <p:embed/>
            </p:oleObj>
          </a:graphicData>
        </a:graphic>
      </p:graphicFrame>
      <p:graphicFrame>
        <p:nvGraphicFramePr>
          <p:cNvPr id="53275" name="Object 27"/>
          <p:cNvGraphicFramePr>
            <a:graphicFrameLocks noChangeAspect="1"/>
          </p:cNvGraphicFramePr>
          <p:nvPr/>
        </p:nvGraphicFramePr>
        <p:xfrm>
          <a:off x="3429000" y="4940300"/>
          <a:ext cx="265113" cy="279400"/>
        </p:xfrm>
        <a:graphic>
          <a:graphicData uri="http://schemas.openxmlformats.org/presentationml/2006/ole">
            <p:oleObj spid="_x0000_s328944" name="Equation" r:id="rId15" imgW="6400800" imgH="6705600" progId="Equation.3">
              <p:embed/>
            </p:oleObj>
          </a:graphicData>
        </a:graphic>
      </p:graphicFrame>
      <p:graphicFrame>
        <p:nvGraphicFramePr>
          <p:cNvPr id="53276" name="Object 28"/>
          <p:cNvGraphicFramePr>
            <a:graphicFrameLocks noChangeAspect="1"/>
          </p:cNvGraphicFramePr>
          <p:nvPr/>
        </p:nvGraphicFramePr>
        <p:xfrm>
          <a:off x="4648200" y="5016500"/>
          <a:ext cx="265113" cy="279400"/>
        </p:xfrm>
        <a:graphic>
          <a:graphicData uri="http://schemas.openxmlformats.org/presentationml/2006/ole">
            <p:oleObj spid="_x0000_s328945" name="Equation" r:id="rId16" imgW="6400800" imgH="6705600" progId="Equation.3">
              <p:embed/>
            </p:oleObj>
          </a:graphicData>
        </a:graphic>
      </p:graphicFrame>
      <p:graphicFrame>
        <p:nvGraphicFramePr>
          <p:cNvPr id="53277" name="Object 29"/>
          <p:cNvGraphicFramePr>
            <a:graphicFrameLocks noChangeAspect="1"/>
          </p:cNvGraphicFramePr>
          <p:nvPr/>
        </p:nvGraphicFramePr>
        <p:xfrm>
          <a:off x="5943600" y="4940300"/>
          <a:ext cx="279400" cy="381000"/>
        </p:xfrm>
        <a:graphic>
          <a:graphicData uri="http://schemas.openxmlformats.org/presentationml/2006/ole">
            <p:oleObj spid="_x0000_s328946" name="Equation" r:id="rId17" imgW="6705600" imgH="9144000" progId="Equation.3">
              <p:embed/>
            </p:oleObj>
          </a:graphicData>
        </a:graphic>
      </p:graphicFrame>
      <p:graphicFrame>
        <p:nvGraphicFramePr>
          <p:cNvPr id="53278" name="Object 30"/>
          <p:cNvGraphicFramePr>
            <a:graphicFrameLocks noChangeAspect="1"/>
          </p:cNvGraphicFramePr>
          <p:nvPr/>
        </p:nvGraphicFramePr>
        <p:xfrm>
          <a:off x="2057400" y="4864100"/>
          <a:ext cx="279400" cy="381000"/>
        </p:xfrm>
        <a:graphic>
          <a:graphicData uri="http://schemas.openxmlformats.org/presentationml/2006/ole">
            <p:oleObj spid="_x0000_s328947" name="Equation" r:id="rId18" imgW="6705600" imgH="9144000" progId="Equation.3">
              <p:embed/>
            </p:oleObj>
          </a:graphicData>
        </a:graphic>
      </p:graphicFrame>
      <p:sp>
        <p:nvSpPr>
          <p:cNvPr id="53279" name="Freeform 31"/>
          <p:cNvSpPr>
            <a:spLocks/>
          </p:cNvSpPr>
          <p:nvPr/>
        </p:nvSpPr>
        <p:spPr bwMode="auto">
          <a:xfrm>
            <a:off x="6324600" y="33401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3280" name="Object 32"/>
          <p:cNvGraphicFramePr>
            <a:graphicFrameLocks noChangeAspect="1"/>
          </p:cNvGraphicFramePr>
          <p:nvPr/>
        </p:nvGraphicFramePr>
        <p:xfrm>
          <a:off x="6337300" y="2895600"/>
          <a:ext cx="671513" cy="442913"/>
        </p:xfrm>
        <a:graphic>
          <a:graphicData uri="http://schemas.openxmlformats.org/presentationml/2006/ole">
            <p:oleObj spid="_x0000_s328948" name="Equation" r:id="rId19" imgW="16154400" imgH="10668000" progId="Equation.3">
              <p:embed/>
            </p:oleObj>
          </a:graphicData>
        </a:graphic>
      </p:graphicFrame>
      <p:sp>
        <p:nvSpPr>
          <p:cNvPr id="53281" name="Line 33"/>
          <p:cNvSpPr>
            <a:spLocks noChangeShapeType="1"/>
          </p:cNvSpPr>
          <p:nvPr/>
        </p:nvSpPr>
        <p:spPr bwMode="auto">
          <a:xfrm flipV="1">
            <a:off x="6096000" y="46355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82" name="Freeform 34"/>
          <p:cNvSpPr>
            <a:spLocks/>
          </p:cNvSpPr>
          <p:nvPr/>
        </p:nvSpPr>
        <p:spPr bwMode="auto">
          <a:xfrm>
            <a:off x="4800600" y="44831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83" name="Freeform 35"/>
          <p:cNvSpPr>
            <a:spLocks/>
          </p:cNvSpPr>
          <p:nvPr/>
        </p:nvSpPr>
        <p:spPr bwMode="auto">
          <a:xfrm>
            <a:off x="3505200" y="42926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84" name="Freeform 36"/>
          <p:cNvSpPr>
            <a:spLocks/>
          </p:cNvSpPr>
          <p:nvPr/>
        </p:nvSpPr>
        <p:spPr bwMode="auto">
          <a:xfrm>
            <a:off x="2209800" y="36703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6934200" y="4660900"/>
            <a:ext cx="900113" cy="609600"/>
            <a:chOff x="4224" y="1824"/>
            <a:chExt cx="567" cy="384"/>
          </a:xfrm>
        </p:grpSpPr>
        <p:graphicFrame>
          <p:nvGraphicFramePr>
            <p:cNvPr id="53288" name="Object 40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p:oleObj spid="_x0000_s328949" name="Equation" r:id="rId20" imgW="16154400" imgH="10668000" progId="Equation.3">
                <p:embed/>
              </p:oleObj>
            </a:graphicData>
          </a:graphic>
        </p:graphicFrame>
        <p:sp>
          <p:nvSpPr>
            <p:cNvPr id="53289" name="Line 41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36" name="Object 1024"/>
          <p:cNvGraphicFramePr>
            <a:graphicFrameLocks noChangeAspect="1"/>
          </p:cNvGraphicFramePr>
          <p:nvPr/>
        </p:nvGraphicFramePr>
        <p:xfrm>
          <a:off x="2819400" y="1295400"/>
          <a:ext cx="3162300" cy="584200"/>
        </p:xfrm>
        <a:graphic>
          <a:graphicData uri="http://schemas.openxmlformats.org/presentationml/2006/ole">
            <p:oleObj spid="_x0000_s305083" name="Equation" r:id="rId3" imgW="75895200" imgH="14020800" progId="Equation.3">
              <p:embed/>
            </p:oleObj>
          </a:graphicData>
        </a:graphic>
      </p:graphicFrame>
      <p:sp>
        <p:nvSpPr>
          <p:cNvPr id="84009" name="Oval 1065"/>
          <p:cNvSpPr>
            <a:spLocks noChangeArrowheads="1"/>
          </p:cNvSpPr>
          <p:nvPr/>
        </p:nvSpPr>
        <p:spPr bwMode="auto">
          <a:xfrm>
            <a:off x="18288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0" name="Oval 1066"/>
          <p:cNvSpPr>
            <a:spLocks noChangeArrowheads="1"/>
          </p:cNvSpPr>
          <p:nvPr/>
        </p:nvSpPr>
        <p:spPr bwMode="auto">
          <a:xfrm>
            <a:off x="44196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1" name="Oval 1067"/>
          <p:cNvSpPr>
            <a:spLocks noChangeArrowheads="1"/>
          </p:cNvSpPr>
          <p:nvPr/>
        </p:nvSpPr>
        <p:spPr bwMode="auto">
          <a:xfrm>
            <a:off x="5715000" y="53975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2" name="Oval 1068"/>
          <p:cNvSpPr>
            <a:spLocks noChangeArrowheads="1"/>
          </p:cNvSpPr>
          <p:nvPr/>
        </p:nvSpPr>
        <p:spPr bwMode="auto">
          <a:xfrm>
            <a:off x="7086600" y="53975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3" name="Oval 1069"/>
          <p:cNvSpPr>
            <a:spLocks noChangeArrowheads="1"/>
          </p:cNvSpPr>
          <p:nvPr/>
        </p:nvSpPr>
        <p:spPr bwMode="auto">
          <a:xfrm>
            <a:off x="6934200" y="52451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4" name="Line 1070"/>
          <p:cNvSpPr>
            <a:spLocks noChangeShapeType="1"/>
          </p:cNvSpPr>
          <p:nvPr/>
        </p:nvSpPr>
        <p:spPr bwMode="auto">
          <a:xfrm>
            <a:off x="1219200" y="57277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5" name="Line 1071"/>
          <p:cNvSpPr>
            <a:spLocks noChangeShapeType="1"/>
          </p:cNvSpPr>
          <p:nvPr/>
        </p:nvSpPr>
        <p:spPr bwMode="auto">
          <a:xfrm>
            <a:off x="3657600" y="57023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6" name="Line 1072"/>
          <p:cNvSpPr>
            <a:spLocks noChangeShapeType="1"/>
          </p:cNvSpPr>
          <p:nvPr/>
        </p:nvSpPr>
        <p:spPr bwMode="auto">
          <a:xfrm>
            <a:off x="4953000" y="57023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7" name="Line 1073"/>
          <p:cNvSpPr>
            <a:spLocks noChangeShapeType="1"/>
          </p:cNvSpPr>
          <p:nvPr/>
        </p:nvSpPr>
        <p:spPr bwMode="auto">
          <a:xfrm>
            <a:off x="6248400" y="57023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9" name="Oval 1075"/>
          <p:cNvSpPr>
            <a:spLocks noChangeArrowheads="1"/>
          </p:cNvSpPr>
          <p:nvPr/>
        </p:nvSpPr>
        <p:spPr bwMode="auto">
          <a:xfrm>
            <a:off x="31242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6737" name="Object 1025"/>
          <p:cNvGraphicFramePr>
            <a:graphicFrameLocks noChangeAspect="1"/>
          </p:cNvGraphicFramePr>
          <p:nvPr/>
        </p:nvGraphicFramePr>
        <p:xfrm>
          <a:off x="5803900" y="5397500"/>
          <a:ext cx="392113" cy="469900"/>
        </p:xfrm>
        <a:graphic>
          <a:graphicData uri="http://schemas.openxmlformats.org/presentationml/2006/ole">
            <p:oleObj spid="_x0000_s305084" name="Equation" r:id="rId4" imgW="9448800" imgH="11277600" progId="Equation.3">
              <p:embed/>
            </p:oleObj>
          </a:graphicData>
        </a:graphic>
      </p:graphicFrame>
      <p:graphicFrame>
        <p:nvGraphicFramePr>
          <p:cNvPr id="116738" name="Object 1026"/>
          <p:cNvGraphicFramePr>
            <a:graphicFrameLocks noChangeAspect="1"/>
          </p:cNvGraphicFramePr>
          <p:nvPr/>
        </p:nvGraphicFramePr>
        <p:xfrm>
          <a:off x="7162800" y="5397500"/>
          <a:ext cx="419100" cy="469900"/>
        </p:xfrm>
        <a:graphic>
          <a:graphicData uri="http://schemas.openxmlformats.org/presentationml/2006/ole">
            <p:oleObj spid="_x0000_s305085" name="Equation" r:id="rId5" imgW="10058400" imgH="11277600" progId="Equation.3">
              <p:embed/>
            </p:oleObj>
          </a:graphicData>
        </a:graphic>
      </p:graphicFrame>
      <p:sp>
        <p:nvSpPr>
          <p:cNvPr id="84024" name="Line 1080"/>
          <p:cNvSpPr>
            <a:spLocks noChangeShapeType="1"/>
          </p:cNvSpPr>
          <p:nvPr/>
        </p:nvSpPr>
        <p:spPr bwMode="auto">
          <a:xfrm>
            <a:off x="2362200" y="57023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6739" name="Object 1027"/>
          <p:cNvGraphicFramePr>
            <a:graphicFrameLocks noChangeAspect="1"/>
          </p:cNvGraphicFramePr>
          <p:nvPr/>
        </p:nvGraphicFramePr>
        <p:xfrm>
          <a:off x="2590800" y="5397500"/>
          <a:ext cx="265113" cy="279400"/>
        </p:xfrm>
        <a:graphic>
          <a:graphicData uri="http://schemas.openxmlformats.org/presentationml/2006/ole">
            <p:oleObj spid="_x0000_s305086" name="Equation" r:id="rId6" imgW="6400800" imgH="6705600" progId="Equation.3">
              <p:embed/>
            </p:oleObj>
          </a:graphicData>
        </a:graphic>
      </p:graphicFrame>
      <p:graphicFrame>
        <p:nvGraphicFramePr>
          <p:cNvPr id="116740" name="Object 1028"/>
          <p:cNvGraphicFramePr>
            <a:graphicFrameLocks noChangeAspect="1"/>
          </p:cNvGraphicFramePr>
          <p:nvPr/>
        </p:nvGraphicFramePr>
        <p:xfrm>
          <a:off x="3886200" y="5321300"/>
          <a:ext cx="279400" cy="381000"/>
        </p:xfrm>
        <a:graphic>
          <a:graphicData uri="http://schemas.openxmlformats.org/presentationml/2006/ole">
            <p:oleObj spid="_x0000_s305087" name="Equation" r:id="rId7" imgW="6705600" imgH="9144000" progId="Equation.3">
              <p:embed/>
            </p:oleObj>
          </a:graphicData>
        </a:graphic>
      </p:graphicFrame>
      <p:graphicFrame>
        <p:nvGraphicFramePr>
          <p:cNvPr id="116741" name="Object 1029"/>
          <p:cNvGraphicFramePr>
            <a:graphicFrameLocks noChangeAspect="1"/>
          </p:cNvGraphicFramePr>
          <p:nvPr/>
        </p:nvGraphicFramePr>
        <p:xfrm>
          <a:off x="5181600" y="5321300"/>
          <a:ext cx="279400" cy="381000"/>
        </p:xfrm>
        <a:graphic>
          <a:graphicData uri="http://schemas.openxmlformats.org/presentationml/2006/ole">
            <p:oleObj spid="_x0000_s305088" name="Equation" r:id="rId8" imgW="6705600" imgH="9144000" progId="Equation.3">
              <p:embed/>
            </p:oleObj>
          </a:graphicData>
        </a:graphic>
      </p:graphicFrame>
      <p:graphicFrame>
        <p:nvGraphicFramePr>
          <p:cNvPr id="116742" name="Object 1030"/>
          <p:cNvGraphicFramePr>
            <a:graphicFrameLocks noChangeAspect="1"/>
          </p:cNvGraphicFramePr>
          <p:nvPr/>
        </p:nvGraphicFramePr>
        <p:xfrm>
          <a:off x="6477000" y="5397500"/>
          <a:ext cx="265113" cy="279400"/>
        </p:xfrm>
        <a:graphic>
          <a:graphicData uri="http://schemas.openxmlformats.org/presentationml/2006/ole">
            <p:oleObj spid="_x0000_s305089" name="Equation" r:id="rId9" imgW="6400800" imgH="6705600" progId="Equation.3">
              <p:embed/>
            </p:oleObj>
          </a:graphicData>
        </a:graphic>
      </p:graphicFrame>
      <p:sp>
        <p:nvSpPr>
          <p:cNvPr id="84029" name="Oval 1085"/>
          <p:cNvSpPr>
            <a:spLocks noChangeArrowheads="1"/>
          </p:cNvSpPr>
          <p:nvPr/>
        </p:nvSpPr>
        <p:spPr bwMode="auto">
          <a:xfrm>
            <a:off x="6489700" y="4114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6743" name="Object 1031"/>
          <p:cNvGraphicFramePr>
            <a:graphicFrameLocks noChangeAspect="1"/>
          </p:cNvGraphicFramePr>
          <p:nvPr/>
        </p:nvGraphicFramePr>
        <p:xfrm>
          <a:off x="6565900" y="4114800"/>
          <a:ext cx="404813" cy="469900"/>
        </p:xfrm>
        <a:graphic>
          <a:graphicData uri="http://schemas.openxmlformats.org/presentationml/2006/ole">
            <p:oleObj spid="_x0000_s305090" name="Equation" r:id="rId10" imgW="9753600" imgH="11277600" progId="Equation.3">
              <p:embed/>
            </p:oleObj>
          </a:graphicData>
        </a:graphic>
      </p:graphicFrame>
      <p:graphicFrame>
        <p:nvGraphicFramePr>
          <p:cNvPr id="116744" name="Object 1032"/>
          <p:cNvGraphicFramePr>
            <a:graphicFrameLocks noChangeAspect="1"/>
          </p:cNvGraphicFramePr>
          <p:nvPr/>
        </p:nvGraphicFramePr>
        <p:xfrm>
          <a:off x="3429000" y="4940300"/>
          <a:ext cx="265113" cy="279400"/>
        </p:xfrm>
        <a:graphic>
          <a:graphicData uri="http://schemas.openxmlformats.org/presentationml/2006/ole">
            <p:oleObj spid="_x0000_s305091" name="Equation" r:id="rId11" imgW="6400800" imgH="6705600" progId="Equation.3">
              <p:embed/>
            </p:oleObj>
          </a:graphicData>
        </a:graphic>
      </p:graphicFrame>
      <p:graphicFrame>
        <p:nvGraphicFramePr>
          <p:cNvPr id="116745" name="Object 1033"/>
          <p:cNvGraphicFramePr>
            <a:graphicFrameLocks noChangeAspect="1"/>
          </p:cNvGraphicFramePr>
          <p:nvPr/>
        </p:nvGraphicFramePr>
        <p:xfrm>
          <a:off x="4648200" y="5016500"/>
          <a:ext cx="265113" cy="279400"/>
        </p:xfrm>
        <a:graphic>
          <a:graphicData uri="http://schemas.openxmlformats.org/presentationml/2006/ole">
            <p:oleObj spid="_x0000_s305092" name="Equation" r:id="rId12" imgW="6400800" imgH="6705600" progId="Equation.3">
              <p:embed/>
            </p:oleObj>
          </a:graphicData>
        </a:graphic>
      </p:graphicFrame>
      <p:graphicFrame>
        <p:nvGraphicFramePr>
          <p:cNvPr id="116746" name="Object 1034"/>
          <p:cNvGraphicFramePr>
            <a:graphicFrameLocks noChangeAspect="1"/>
          </p:cNvGraphicFramePr>
          <p:nvPr/>
        </p:nvGraphicFramePr>
        <p:xfrm>
          <a:off x="5943600" y="4940300"/>
          <a:ext cx="279400" cy="381000"/>
        </p:xfrm>
        <a:graphic>
          <a:graphicData uri="http://schemas.openxmlformats.org/presentationml/2006/ole">
            <p:oleObj spid="_x0000_s305093" name="Equation" r:id="rId13" imgW="6705600" imgH="9144000" progId="Equation.3">
              <p:embed/>
            </p:oleObj>
          </a:graphicData>
        </a:graphic>
      </p:graphicFrame>
      <p:graphicFrame>
        <p:nvGraphicFramePr>
          <p:cNvPr id="116747" name="Object 1035"/>
          <p:cNvGraphicFramePr>
            <a:graphicFrameLocks noChangeAspect="1"/>
          </p:cNvGraphicFramePr>
          <p:nvPr/>
        </p:nvGraphicFramePr>
        <p:xfrm>
          <a:off x="2057400" y="4864100"/>
          <a:ext cx="279400" cy="381000"/>
        </p:xfrm>
        <a:graphic>
          <a:graphicData uri="http://schemas.openxmlformats.org/presentationml/2006/ole">
            <p:oleObj spid="_x0000_s305094" name="Equation" r:id="rId14" imgW="6705600" imgH="9144000" progId="Equation.3">
              <p:embed/>
            </p:oleObj>
          </a:graphicData>
        </a:graphic>
      </p:graphicFrame>
      <p:sp>
        <p:nvSpPr>
          <p:cNvPr id="84035" name="Freeform 1091"/>
          <p:cNvSpPr>
            <a:spLocks/>
          </p:cNvSpPr>
          <p:nvPr/>
        </p:nvSpPr>
        <p:spPr bwMode="auto">
          <a:xfrm>
            <a:off x="6324600" y="33401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6748" name="Object 1036"/>
          <p:cNvGraphicFramePr>
            <a:graphicFrameLocks noChangeAspect="1"/>
          </p:cNvGraphicFramePr>
          <p:nvPr/>
        </p:nvGraphicFramePr>
        <p:xfrm>
          <a:off x="6337300" y="2895600"/>
          <a:ext cx="671513" cy="442913"/>
        </p:xfrm>
        <a:graphic>
          <a:graphicData uri="http://schemas.openxmlformats.org/presentationml/2006/ole">
            <p:oleObj spid="_x0000_s305095" name="Equation" r:id="rId15" imgW="16154400" imgH="10668000" progId="Equation.3">
              <p:embed/>
            </p:oleObj>
          </a:graphicData>
        </a:graphic>
      </p:graphicFrame>
      <p:sp>
        <p:nvSpPr>
          <p:cNvPr id="84037" name="Line 1093"/>
          <p:cNvSpPr>
            <a:spLocks noChangeShapeType="1"/>
          </p:cNvSpPr>
          <p:nvPr/>
        </p:nvSpPr>
        <p:spPr bwMode="auto">
          <a:xfrm flipV="1">
            <a:off x="6096000" y="46355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38" name="Freeform 1094"/>
          <p:cNvSpPr>
            <a:spLocks/>
          </p:cNvSpPr>
          <p:nvPr/>
        </p:nvSpPr>
        <p:spPr bwMode="auto">
          <a:xfrm>
            <a:off x="4800600" y="44831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39" name="Freeform 1095"/>
          <p:cNvSpPr>
            <a:spLocks/>
          </p:cNvSpPr>
          <p:nvPr/>
        </p:nvSpPr>
        <p:spPr bwMode="auto">
          <a:xfrm>
            <a:off x="3505200" y="42926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40" name="Freeform 1096"/>
          <p:cNvSpPr>
            <a:spLocks/>
          </p:cNvSpPr>
          <p:nvPr/>
        </p:nvSpPr>
        <p:spPr bwMode="auto">
          <a:xfrm>
            <a:off x="2209800" y="36703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097"/>
          <p:cNvGrpSpPr>
            <a:grpSpLocks/>
          </p:cNvGrpSpPr>
          <p:nvPr/>
        </p:nvGrpSpPr>
        <p:grpSpPr bwMode="auto">
          <a:xfrm>
            <a:off x="6934200" y="4660900"/>
            <a:ext cx="900113" cy="609600"/>
            <a:chOff x="4224" y="1824"/>
            <a:chExt cx="567" cy="384"/>
          </a:xfrm>
        </p:grpSpPr>
        <p:graphicFrame>
          <p:nvGraphicFramePr>
            <p:cNvPr id="116752" name="Object 1040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p:oleObj spid="_x0000_s305096" name="Equation" r:id="rId16" imgW="16154400" imgH="10668000" progId="Equation.3">
                <p:embed/>
              </p:oleObj>
            </a:graphicData>
          </a:graphic>
        </p:graphicFrame>
        <p:sp>
          <p:nvSpPr>
            <p:cNvPr id="84043" name="Line 1099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100"/>
          <p:cNvGrpSpPr>
            <a:grpSpLocks/>
          </p:cNvGrpSpPr>
          <p:nvPr/>
        </p:nvGrpSpPr>
        <p:grpSpPr bwMode="auto">
          <a:xfrm>
            <a:off x="1905000" y="5397500"/>
            <a:ext cx="2995613" cy="469900"/>
            <a:chOff x="1200" y="3400"/>
            <a:chExt cx="1887" cy="296"/>
          </a:xfrm>
        </p:grpSpPr>
        <p:graphicFrame>
          <p:nvGraphicFramePr>
            <p:cNvPr id="116749" name="Object 1037"/>
            <p:cNvGraphicFramePr>
              <a:graphicFrameLocks noChangeAspect="1"/>
            </p:cNvGraphicFramePr>
            <p:nvPr/>
          </p:nvGraphicFramePr>
          <p:xfrm>
            <a:off x="1200" y="3400"/>
            <a:ext cx="264" cy="296"/>
          </p:xfrm>
          <a:graphic>
            <a:graphicData uri="http://schemas.openxmlformats.org/presentationml/2006/ole">
              <p:oleObj spid="_x0000_s305097" name="Equation" r:id="rId17" imgW="10058400" imgH="11277600" progId="Equation.3">
                <p:embed/>
              </p:oleObj>
            </a:graphicData>
          </a:graphic>
        </p:graphicFrame>
        <p:graphicFrame>
          <p:nvGraphicFramePr>
            <p:cNvPr id="116750" name="Object 1038"/>
            <p:cNvGraphicFramePr>
              <a:graphicFrameLocks noChangeAspect="1"/>
            </p:cNvGraphicFramePr>
            <p:nvPr/>
          </p:nvGraphicFramePr>
          <p:xfrm>
            <a:off x="2040" y="3400"/>
            <a:ext cx="215" cy="296"/>
          </p:xfrm>
          <a:graphic>
            <a:graphicData uri="http://schemas.openxmlformats.org/presentationml/2006/ole">
              <p:oleObj spid="_x0000_s305098" name="Equation" r:id="rId18" imgW="8229600" imgH="11277600" progId="Equation.3">
                <p:embed/>
              </p:oleObj>
            </a:graphicData>
          </a:graphic>
        </p:graphicFrame>
        <p:graphicFrame>
          <p:nvGraphicFramePr>
            <p:cNvPr id="116751" name="Object 1039"/>
            <p:cNvGraphicFramePr>
              <a:graphicFrameLocks noChangeAspect="1"/>
            </p:cNvGraphicFramePr>
            <p:nvPr/>
          </p:nvGraphicFramePr>
          <p:xfrm>
            <a:off x="2840" y="3400"/>
            <a:ext cx="247" cy="296"/>
          </p:xfrm>
          <a:graphic>
            <a:graphicData uri="http://schemas.openxmlformats.org/presentationml/2006/ole">
              <p:oleObj spid="_x0000_s305099" name="Equation" r:id="rId19" imgW="9448800" imgH="11277600" progId="Equation.3">
                <p:embed/>
              </p:oleObj>
            </a:graphicData>
          </a:graphic>
        </p:graphicFrame>
      </p:grp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760" name="Object 0"/>
          <p:cNvGraphicFramePr>
            <a:graphicFrameLocks noChangeAspect="1"/>
          </p:cNvGraphicFramePr>
          <p:nvPr/>
        </p:nvGraphicFramePr>
        <p:xfrm>
          <a:off x="2819400" y="1371600"/>
          <a:ext cx="3683000" cy="584200"/>
        </p:xfrm>
        <a:graphic>
          <a:graphicData uri="http://schemas.openxmlformats.org/presentationml/2006/ole">
            <p:oleObj spid="_x0000_s306107" name="Equation" r:id="rId3" imgW="88392000" imgH="14020800" progId="Equation.3">
              <p:embed/>
            </p:oleObj>
          </a:graphicData>
        </a:graphic>
      </p:graphicFrame>
      <p:sp>
        <p:nvSpPr>
          <p:cNvPr id="88068" name="Oval 4"/>
          <p:cNvSpPr>
            <a:spLocks noChangeArrowheads="1"/>
          </p:cNvSpPr>
          <p:nvPr/>
        </p:nvSpPr>
        <p:spPr bwMode="auto">
          <a:xfrm>
            <a:off x="18288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69" name="Oval 5"/>
          <p:cNvSpPr>
            <a:spLocks noChangeArrowheads="1"/>
          </p:cNvSpPr>
          <p:nvPr/>
        </p:nvSpPr>
        <p:spPr bwMode="auto">
          <a:xfrm>
            <a:off x="44196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0" name="Oval 6"/>
          <p:cNvSpPr>
            <a:spLocks noChangeArrowheads="1"/>
          </p:cNvSpPr>
          <p:nvPr/>
        </p:nvSpPr>
        <p:spPr bwMode="auto">
          <a:xfrm>
            <a:off x="57150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1" name="Oval 7"/>
          <p:cNvSpPr>
            <a:spLocks noChangeArrowheads="1"/>
          </p:cNvSpPr>
          <p:nvPr/>
        </p:nvSpPr>
        <p:spPr bwMode="auto">
          <a:xfrm>
            <a:off x="70866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2" name="Oval 8"/>
          <p:cNvSpPr>
            <a:spLocks noChangeArrowheads="1"/>
          </p:cNvSpPr>
          <p:nvPr/>
        </p:nvSpPr>
        <p:spPr bwMode="auto">
          <a:xfrm>
            <a:off x="6934200" y="5245100"/>
            <a:ext cx="838200" cy="838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3" name="Line 9"/>
          <p:cNvSpPr>
            <a:spLocks noChangeShapeType="1"/>
          </p:cNvSpPr>
          <p:nvPr/>
        </p:nvSpPr>
        <p:spPr bwMode="auto">
          <a:xfrm>
            <a:off x="1219200" y="57277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4" name="Line 10"/>
          <p:cNvSpPr>
            <a:spLocks noChangeShapeType="1"/>
          </p:cNvSpPr>
          <p:nvPr/>
        </p:nvSpPr>
        <p:spPr bwMode="auto">
          <a:xfrm>
            <a:off x="3657600" y="57023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5" name="Line 11"/>
          <p:cNvSpPr>
            <a:spLocks noChangeShapeType="1"/>
          </p:cNvSpPr>
          <p:nvPr/>
        </p:nvSpPr>
        <p:spPr bwMode="auto">
          <a:xfrm>
            <a:off x="4953000" y="57023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6" name="Line 12"/>
          <p:cNvSpPr>
            <a:spLocks noChangeShapeType="1"/>
          </p:cNvSpPr>
          <p:nvPr/>
        </p:nvSpPr>
        <p:spPr bwMode="auto">
          <a:xfrm>
            <a:off x="6248400" y="57023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7761" name="Object 1"/>
          <p:cNvGraphicFramePr>
            <a:graphicFrameLocks noChangeAspect="1"/>
          </p:cNvGraphicFramePr>
          <p:nvPr/>
        </p:nvGraphicFramePr>
        <p:xfrm>
          <a:off x="1905000" y="5397500"/>
          <a:ext cx="419100" cy="469900"/>
        </p:xfrm>
        <a:graphic>
          <a:graphicData uri="http://schemas.openxmlformats.org/presentationml/2006/ole">
            <p:oleObj spid="_x0000_s306108" name="Equation" r:id="rId4" imgW="10058400" imgH="11277600" progId="Equation.3">
              <p:embed/>
            </p:oleObj>
          </a:graphicData>
        </a:graphic>
      </p:graphicFrame>
      <p:sp>
        <p:nvSpPr>
          <p:cNvPr id="88078" name="Oval 14"/>
          <p:cNvSpPr>
            <a:spLocks noChangeArrowheads="1"/>
          </p:cNvSpPr>
          <p:nvPr/>
        </p:nvSpPr>
        <p:spPr bwMode="auto">
          <a:xfrm>
            <a:off x="31242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7762" name="Object 2"/>
          <p:cNvGraphicFramePr>
            <a:graphicFrameLocks noChangeAspect="1"/>
          </p:cNvGraphicFramePr>
          <p:nvPr/>
        </p:nvGraphicFramePr>
        <p:xfrm>
          <a:off x="3238500" y="5397500"/>
          <a:ext cx="341313" cy="469900"/>
        </p:xfrm>
        <a:graphic>
          <a:graphicData uri="http://schemas.openxmlformats.org/presentationml/2006/ole">
            <p:oleObj spid="_x0000_s306109" name="Equation" r:id="rId5" imgW="8229600" imgH="11277600" progId="Equation.3">
              <p:embed/>
            </p:oleObj>
          </a:graphicData>
        </a:graphic>
      </p:graphicFrame>
      <p:graphicFrame>
        <p:nvGraphicFramePr>
          <p:cNvPr id="117763" name="Object 3"/>
          <p:cNvGraphicFramePr>
            <a:graphicFrameLocks noChangeAspect="1"/>
          </p:cNvGraphicFramePr>
          <p:nvPr/>
        </p:nvGraphicFramePr>
        <p:xfrm>
          <a:off x="4508500" y="5397500"/>
          <a:ext cx="392113" cy="469900"/>
        </p:xfrm>
        <a:graphic>
          <a:graphicData uri="http://schemas.openxmlformats.org/presentationml/2006/ole">
            <p:oleObj spid="_x0000_s306110" name="Equation" r:id="rId6" imgW="9448800" imgH="11277600" progId="Equation.3">
              <p:embed/>
            </p:oleObj>
          </a:graphicData>
        </a:graphic>
      </p:graphicFrame>
      <p:graphicFrame>
        <p:nvGraphicFramePr>
          <p:cNvPr id="117764" name="Object 4"/>
          <p:cNvGraphicFramePr>
            <a:graphicFrameLocks noChangeAspect="1"/>
          </p:cNvGraphicFramePr>
          <p:nvPr/>
        </p:nvGraphicFramePr>
        <p:xfrm>
          <a:off x="5803900" y="5397500"/>
          <a:ext cx="392113" cy="469900"/>
        </p:xfrm>
        <a:graphic>
          <a:graphicData uri="http://schemas.openxmlformats.org/presentationml/2006/ole">
            <p:oleObj spid="_x0000_s306111" name="Equation" r:id="rId7" imgW="9448800" imgH="11277600" progId="Equation.3">
              <p:embed/>
            </p:oleObj>
          </a:graphicData>
        </a:graphic>
      </p:graphicFrame>
      <p:graphicFrame>
        <p:nvGraphicFramePr>
          <p:cNvPr id="117765" name="Object 5"/>
          <p:cNvGraphicFramePr>
            <a:graphicFrameLocks noChangeAspect="1"/>
          </p:cNvGraphicFramePr>
          <p:nvPr/>
        </p:nvGraphicFramePr>
        <p:xfrm>
          <a:off x="7162800" y="5397500"/>
          <a:ext cx="419100" cy="469900"/>
        </p:xfrm>
        <a:graphic>
          <a:graphicData uri="http://schemas.openxmlformats.org/presentationml/2006/ole">
            <p:oleObj spid="_x0000_s306112" name="Equation" r:id="rId8" imgW="10058400" imgH="11277600" progId="Equation.3">
              <p:embed/>
            </p:oleObj>
          </a:graphicData>
        </a:graphic>
      </p:graphicFrame>
      <p:sp>
        <p:nvSpPr>
          <p:cNvPr id="88083" name="Line 19"/>
          <p:cNvSpPr>
            <a:spLocks noChangeShapeType="1"/>
          </p:cNvSpPr>
          <p:nvPr/>
        </p:nvSpPr>
        <p:spPr bwMode="auto">
          <a:xfrm>
            <a:off x="2362200" y="57023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7766" name="Object 6"/>
          <p:cNvGraphicFramePr>
            <a:graphicFrameLocks noChangeAspect="1"/>
          </p:cNvGraphicFramePr>
          <p:nvPr/>
        </p:nvGraphicFramePr>
        <p:xfrm>
          <a:off x="2590800" y="5397500"/>
          <a:ext cx="265113" cy="279400"/>
        </p:xfrm>
        <a:graphic>
          <a:graphicData uri="http://schemas.openxmlformats.org/presentationml/2006/ole">
            <p:oleObj spid="_x0000_s306113" name="Equation" r:id="rId9" imgW="6400800" imgH="6705600" progId="Equation.3">
              <p:embed/>
            </p:oleObj>
          </a:graphicData>
        </a:graphic>
      </p:graphicFrame>
      <p:graphicFrame>
        <p:nvGraphicFramePr>
          <p:cNvPr id="117767" name="Object 7"/>
          <p:cNvGraphicFramePr>
            <a:graphicFrameLocks noChangeAspect="1"/>
          </p:cNvGraphicFramePr>
          <p:nvPr/>
        </p:nvGraphicFramePr>
        <p:xfrm>
          <a:off x="3886200" y="5321300"/>
          <a:ext cx="279400" cy="381000"/>
        </p:xfrm>
        <a:graphic>
          <a:graphicData uri="http://schemas.openxmlformats.org/presentationml/2006/ole">
            <p:oleObj spid="_x0000_s306114" name="Equation" r:id="rId10" imgW="6705600" imgH="9144000" progId="Equation.3">
              <p:embed/>
            </p:oleObj>
          </a:graphicData>
        </a:graphic>
      </p:graphicFrame>
      <p:graphicFrame>
        <p:nvGraphicFramePr>
          <p:cNvPr id="117768" name="Object 8"/>
          <p:cNvGraphicFramePr>
            <a:graphicFrameLocks noChangeAspect="1"/>
          </p:cNvGraphicFramePr>
          <p:nvPr/>
        </p:nvGraphicFramePr>
        <p:xfrm>
          <a:off x="5181600" y="5321300"/>
          <a:ext cx="279400" cy="381000"/>
        </p:xfrm>
        <a:graphic>
          <a:graphicData uri="http://schemas.openxmlformats.org/presentationml/2006/ole">
            <p:oleObj spid="_x0000_s306115" name="Equation" r:id="rId11" imgW="6705600" imgH="9144000" progId="Equation.3">
              <p:embed/>
            </p:oleObj>
          </a:graphicData>
        </a:graphic>
      </p:graphicFrame>
      <p:graphicFrame>
        <p:nvGraphicFramePr>
          <p:cNvPr id="117769" name="Object 9"/>
          <p:cNvGraphicFramePr>
            <a:graphicFrameLocks noChangeAspect="1"/>
          </p:cNvGraphicFramePr>
          <p:nvPr/>
        </p:nvGraphicFramePr>
        <p:xfrm>
          <a:off x="6477000" y="5397500"/>
          <a:ext cx="265113" cy="279400"/>
        </p:xfrm>
        <a:graphic>
          <a:graphicData uri="http://schemas.openxmlformats.org/presentationml/2006/ole">
            <p:oleObj spid="_x0000_s306116" name="Equation" r:id="rId12" imgW="6400800" imgH="6705600" progId="Equation.3">
              <p:embed/>
            </p:oleObj>
          </a:graphicData>
        </a:graphic>
      </p:graphicFrame>
      <p:sp>
        <p:nvSpPr>
          <p:cNvPr id="88088" name="Oval 24"/>
          <p:cNvSpPr>
            <a:spLocks noChangeArrowheads="1"/>
          </p:cNvSpPr>
          <p:nvPr/>
        </p:nvSpPr>
        <p:spPr bwMode="auto">
          <a:xfrm>
            <a:off x="6489700" y="4114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7770" name="Object 10"/>
          <p:cNvGraphicFramePr>
            <a:graphicFrameLocks noChangeAspect="1"/>
          </p:cNvGraphicFramePr>
          <p:nvPr/>
        </p:nvGraphicFramePr>
        <p:xfrm>
          <a:off x="6565900" y="4114800"/>
          <a:ext cx="404813" cy="469900"/>
        </p:xfrm>
        <a:graphic>
          <a:graphicData uri="http://schemas.openxmlformats.org/presentationml/2006/ole">
            <p:oleObj spid="_x0000_s306117" name="Equation" r:id="rId13" imgW="9753600" imgH="11277600" progId="Equation.3">
              <p:embed/>
            </p:oleObj>
          </a:graphicData>
        </a:graphic>
      </p:graphicFrame>
      <p:graphicFrame>
        <p:nvGraphicFramePr>
          <p:cNvPr id="117771" name="Object 11"/>
          <p:cNvGraphicFramePr>
            <a:graphicFrameLocks noChangeAspect="1"/>
          </p:cNvGraphicFramePr>
          <p:nvPr/>
        </p:nvGraphicFramePr>
        <p:xfrm>
          <a:off x="3429000" y="4940300"/>
          <a:ext cx="265113" cy="279400"/>
        </p:xfrm>
        <a:graphic>
          <a:graphicData uri="http://schemas.openxmlformats.org/presentationml/2006/ole">
            <p:oleObj spid="_x0000_s306118" name="Equation" r:id="rId14" imgW="6400800" imgH="6705600" progId="Equation.3">
              <p:embed/>
            </p:oleObj>
          </a:graphicData>
        </a:graphic>
      </p:graphicFrame>
      <p:graphicFrame>
        <p:nvGraphicFramePr>
          <p:cNvPr id="117772" name="Object 12"/>
          <p:cNvGraphicFramePr>
            <a:graphicFrameLocks noChangeAspect="1"/>
          </p:cNvGraphicFramePr>
          <p:nvPr/>
        </p:nvGraphicFramePr>
        <p:xfrm>
          <a:off x="4648200" y="5016500"/>
          <a:ext cx="265113" cy="279400"/>
        </p:xfrm>
        <a:graphic>
          <a:graphicData uri="http://schemas.openxmlformats.org/presentationml/2006/ole">
            <p:oleObj spid="_x0000_s306119" name="Equation" r:id="rId15" imgW="6400800" imgH="6705600" progId="Equation.3">
              <p:embed/>
            </p:oleObj>
          </a:graphicData>
        </a:graphic>
      </p:graphicFrame>
      <p:graphicFrame>
        <p:nvGraphicFramePr>
          <p:cNvPr id="117773" name="Object 13"/>
          <p:cNvGraphicFramePr>
            <a:graphicFrameLocks noChangeAspect="1"/>
          </p:cNvGraphicFramePr>
          <p:nvPr/>
        </p:nvGraphicFramePr>
        <p:xfrm>
          <a:off x="5943600" y="4940300"/>
          <a:ext cx="279400" cy="381000"/>
        </p:xfrm>
        <a:graphic>
          <a:graphicData uri="http://schemas.openxmlformats.org/presentationml/2006/ole">
            <p:oleObj spid="_x0000_s306120" name="Equation" r:id="rId16" imgW="6705600" imgH="9144000" progId="Equation.3">
              <p:embed/>
            </p:oleObj>
          </a:graphicData>
        </a:graphic>
      </p:graphicFrame>
      <p:graphicFrame>
        <p:nvGraphicFramePr>
          <p:cNvPr id="117774" name="Object 14"/>
          <p:cNvGraphicFramePr>
            <a:graphicFrameLocks noChangeAspect="1"/>
          </p:cNvGraphicFramePr>
          <p:nvPr/>
        </p:nvGraphicFramePr>
        <p:xfrm>
          <a:off x="2057400" y="4864100"/>
          <a:ext cx="279400" cy="381000"/>
        </p:xfrm>
        <a:graphic>
          <a:graphicData uri="http://schemas.openxmlformats.org/presentationml/2006/ole">
            <p:oleObj spid="_x0000_s306121" name="Equation" r:id="rId17" imgW="6705600" imgH="9144000" progId="Equation.3">
              <p:embed/>
            </p:oleObj>
          </a:graphicData>
        </a:graphic>
      </p:graphicFrame>
      <p:sp>
        <p:nvSpPr>
          <p:cNvPr id="88094" name="Freeform 30"/>
          <p:cNvSpPr>
            <a:spLocks/>
          </p:cNvSpPr>
          <p:nvPr/>
        </p:nvSpPr>
        <p:spPr bwMode="auto">
          <a:xfrm>
            <a:off x="6324600" y="33401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7775" name="Object 15"/>
          <p:cNvGraphicFramePr>
            <a:graphicFrameLocks noChangeAspect="1"/>
          </p:cNvGraphicFramePr>
          <p:nvPr/>
        </p:nvGraphicFramePr>
        <p:xfrm>
          <a:off x="6337300" y="2895600"/>
          <a:ext cx="671513" cy="442913"/>
        </p:xfrm>
        <a:graphic>
          <a:graphicData uri="http://schemas.openxmlformats.org/presentationml/2006/ole">
            <p:oleObj spid="_x0000_s306122" name="Equation" r:id="rId18" imgW="16154400" imgH="10668000" progId="Equation.3">
              <p:embed/>
            </p:oleObj>
          </a:graphicData>
        </a:graphic>
      </p:graphicFrame>
      <p:sp>
        <p:nvSpPr>
          <p:cNvPr id="88096" name="Line 32"/>
          <p:cNvSpPr>
            <a:spLocks noChangeShapeType="1"/>
          </p:cNvSpPr>
          <p:nvPr/>
        </p:nvSpPr>
        <p:spPr bwMode="auto">
          <a:xfrm flipV="1">
            <a:off x="6096000" y="46355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97" name="Freeform 33"/>
          <p:cNvSpPr>
            <a:spLocks/>
          </p:cNvSpPr>
          <p:nvPr/>
        </p:nvSpPr>
        <p:spPr bwMode="auto">
          <a:xfrm>
            <a:off x="4800600" y="44831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98" name="Freeform 34"/>
          <p:cNvSpPr>
            <a:spLocks/>
          </p:cNvSpPr>
          <p:nvPr/>
        </p:nvSpPr>
        <p:spPr bwMode="auto">
          <a:xfrm>
            <a:off x="3505200" y="42926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99" name="Freeform 35"/>
          <p:cNvSpPr>
            <a:spLocks/>
          </p:cNvSpPr>
          <p:nvPr/>
        </p:nvSpPr>
        <p:spPr bwMode="auto">
          <a:xfrm>
            <a:off x="2209800" y="36703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6934200" y="4660900"/>
            <a:ext cx="900113" cy="609600"/>
            <a:chOff x="4224" y="1824"/>
            <a:chExt cx="567" cy="384"/>
          </a:xfrm>
        </p:grpSpPr>
        <p:graphicFrame>
          <p:nvGraphicFramePr>
            <p:cNvPr id="117776" name="Object 16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p:oleObj spid="_x0000_s306123" name="Equation" r:id="rId19" imgW="16154400" imgH="10668000" progId="Equation.3">
                <p:embed/>
              </p:oleObj>
            </a:graphicData>
          </a:graphic>
        </p:graphicFrame>
        <p:sp>
          <p:nvSpPr>
            <p:cNvPr id="88102" name="Line 38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784" name="Object 1024"/>
          <p:cNvGraphicFramePr>
            <a:graphicFrameLocks noChangeAspect="1"/>
          </p:cNvGraphicFramePr>
          <p:nvPr/>
        </p:nvGraphicFramePr>
        <p:xfrm>
          <a:off x="2387600" y="1371600"/>
          <a:ext cx="4165600" cy="584200"/>
        </p:xfrm>
        <a:graphic>
          <a:graphicData uri="http://schemas.openxmlformats.org/presentationml/2006/ole">
            <p:oleObj spid="_x0000_s307131" name="Equation" r:id="rId3" imgW="99974400" imgH="14020800" progId="Equation.3">
              <p:embed/>
            </p:oleObj>
          </a:graphicData>
        </a:graphic>
      </p:graphicFrame>
      <p:sp>
        <p:nvSpPr>
          <p:cNvPr id="89092" name="Oval 1028"/>
          <p:cNvSpPr>
            <a:spLocks noChangeArrowheads="1"/>
          </p:cNvSpPr>
          <p:nvPr/>
        </p:nvSpPr>
        <p:spPr bwMode="auto">
          <a:xfrm>
            <a:off x="18288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093" name="Oval 1029"/>
          <p:cNvSpPr>
            <a:spLocks noChangeArrowheads="1"/>
          </p:cNvSpPr>
          <p:nvPr/>
        </p:nvSpPr>
        <p:spPr bwMode="auto">
          <a:xfrm>
            <a:off x="44196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094" name="Oval 1030"/>
          <p:cNvSpPr>
            <a:spLocks noChangeArrowheads="1"/>
          </p:cNvSpPr>
          <p:nvPr/>
        </p:nvSpPr>
        <p:spPr bwMode="auto">
          <a:xfrm>
            <a:off x="57150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095" name="Oval 1031"/>
          <p:cNvSpPr>
            <a:spLocks noChangeArrowheads="1"/>
          </p:cNvSpPr>
          <p:nvPr/>
        </p:nvSpPr>
        <p:spPr bwMode="auto">
          <a:xfrm>
            <a:off x="7086600" y="53975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096" name="Oval 1032"/>
          <p:cNvSpPr>
            <a:spLocks noChangeArrowheads="1"/>
          </p:cNvSpPr>
          <p:nvPr/>
        </p:nvSpPr>
        <p:spPr bwMode="auto">
          <a:xfrm>
            <a:off x="6934200" y="52451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097" name="Line 1033"/>
          <p:cNvSpPr>
            <a:spLocks noChangeShapeType="1"/>
          </p:cNvSpPr>
          <p:nvPr/>
        </p:nvSpPr>
        <p:spPr bwMode="auto">
          <a:xfrm>
            <a:off x="1219200" y="57277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098" name="Line 1034"/>
          <p:cNvSpPr>
            <a:spLocks noChangeShapeType="1"/>
          </p:cNvSpPr>
          <p:nvPr/>
        </p:nvSpPr>
        <p:spPr bwMode="auto">
          <a:xfrm>
            <a:off x="3657600" y="57023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099" name="Line 1035"/>
          <p:cNvSpPr>
            <a:spLocks noChangeShapeType="1"/>
          </p:cNvSpPr>
          <p:nvPr/>
        </p:nvSpPr>
        <p:spPr bwMode="auto">
          <a:xfrm>
            <a:off x="4953000" y="57023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100" name="Line 1036"/>
          <p:cNvSpPr>
            <a:spLocks noChangeShapeType="1"/>
          </p:cNvSpPr>
          <p:nvPr/>
        </p:nvSpPr>
        <p:spPr bwMode="auto">
          <a:xfrm>
            <a:off x="6248400" y="57023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102" name="Oval 1038"/>
          <p:cNvSpPr>
            <a:spLocks noChangeArrowheads="1"/>
          </p:cNvSpPr>
          <p:nvPr/>
        </p:nvSpPr>
        <p:spPr bwMode="auto">
          <a:xfrm>
            <a:off x="31242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8785" name="Object 1025"/>
          <p:cNvGraphicFramePr>
            <a:graphicFrameLocks noChangeAspect="1"/>
          </p:cNvGraphicFramePr>
          <p:nvPr/>
        </p:nvGraphicFramePr>
        <p:xfrm>
          <a:off x="3238500" y="5397500"/>
          <a:ext cx="341313" cy="469900"/>
        </p:xfrm>
        <a:graphic>
          <a:graphicData uri="http://schemas.openxmlformats.org/presentationml/2006/ole">
            <p:oleObj spid="_x0000_s307132" name="Equation" r:id="rId4" imgW="8229600" imgH="11277600" progId="Equation.3">
              <p:embed/>
            </p:oleObj>
          </a:graphicData>
        </a:graphic>
      </p:graphicFrame>
      <p:graphicFrame>
        <p:nvGraphicFramePr>
          <p:cNvPr id="118786" name="Object 1026"/>
          <p:cNvGraphicFramePr>
            <a:graphicFrameLocks noChangeAspect="1"/>
          </p:cNvGraphicFramePr>
          <p:nvPr/>
        </p:nvGraphicFramePr>
        <p:xfrm>
          <a:off x="4508500" y="5397500"/>
          <a:ext cx="392113" cy="469900"/>
        </p:xfrm>
        <a:graphic>
          <a:graphicData uri="http://schemas.openxmlformats.org/presentationml/2006/ole">
            <p:oleObj spid="_x0000_s307133" name="Equation" r:id="rId5" imgW="9448800" imgH="11277600" progId="Equation.3">
              <p:embed/>
            </p:oleObj>
          </a:graphicData>
        </a:graphic>
      </p:graphicFrame>
      <p:graphicFrame>
        <p:nvGraphicFramePr>
          <p:cNvPr id="118787" name="Object 1027"/>
          <p:cNvGraphicFramePr>
            <a:graphicFrameLocks noChangeAspect="1"/>
          </p:cNvGraphicFramePr>
          <p:nvPr/>
        </p:nvGraphicFramePr>
        <p:xfrm>
          <a:off x="5803900" y="5397500"/>
          <a:ext cx="392113" cy="469900"/>
        </p:xfrm>
        <a:graphic>
          <a:graphicData uri="http://schemas.openxmlformats.org/presentationml/2006/ole">
            <p:oleObj spid="_x0000_s307134" name="Equation" r:id="rId6" imgW="9448800" imgH="11277600" progId="Equation.3">
              <p:embed/>
            </p:oleObj>
          </a:graphicData>
        </a:graphic>
      </p:graphicFrame>
      <p:graphicFrame>
        <p:nvGraphicFramePr>
          <p:cNvPr id="118788" name="Object 1028"/>
          <p:cNvGraphicFramePr>
            <a:graphicFrameLocks noChangeAspect="1"/>
          </p:cNvGraphicFramePr>
          <p:nvPr/>
        </p:nvGraphicFramePr>
        <p:xfrm>
          <a:off x="7162800" y="5397500"/>
          <a:ext cx="419100" cy="469900"/>
        </p:xfrm>
        <a:graphic>
          <a:graphicData uri="http://schemas.openxmlformats.org/presentationml/2006/ole">
            <p:oleObj spid="_x0000_s307135" name="Equation" r:id="rId7" imgW="10058400" imgH="11277600" progId="Equation.3">
              <p:embed/>
            </p:oleObj>
          </a:graphicData>
        </a:graphic>
      </p:graphicFrame>
      <p:sp>
        <p:nvSpPr>
          <p:cNvPr id="89107" name="Line 1043"/>
          <p:cNvSpPr>
            <a:spLocks noChangeShapeType="1"/>
          </p:cNvSpPr>
          <p:nvPr/>
        </p:nvSpPr>
        <p:spPr bwMode="auto">
          <a:xfrm>
            <a:off x="2362200" y="57023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8789" name="Object 1029"/>
          <p:cNvGraphicFramePr>
            <a:graphicFrameLocks noChangeAspect="1"/>
          </p:cNvGraphicFramePr>
          <p:nvPr/>
        </p:nvGraphicFramePr>
        <p:xfrm>
          <a:off x="2590800" y="5397500"/>
          <a:ext cx="265113" cy="279400"/>
        </p:xfrm>
        <a:graphic>
          <a:graphicData uri="http://schemas.openxmlformats.org/presentationml/2006/ole">
            <p:oleObj spid="_x0000_s307136" name="Equation" r:id="rId8" imgW="6400800" imgH="6705600" progId="Equation.3">
              <p:embed/>
            </p:oleObj>
          </a:graphicData>
        </a:graphic>
      </p:graphicFrame>
      <p:graphicFrame>
        <p:nvGraphicFramePr>
          <p:cNvPr id="118790" name="Object 1030"/>
          <p:cNvGraphicFramePr>
            <a:graphicFrameLocks noChangeAspect="1"/>
          </p:cNvGraphicFramePr>
          <p:nvPr/>
        </p:nvGraphicFramePr>
        <p:xfrm>
          <a:off x="3886200" y="5321300"/>
          <a:ext cx="279400" cy="381000"/>
        </p:xfrm>
        <a:graphic>
          <a:graphicData uri="http://schemas.openxmlformats.org/presentationml/2006/ole">
            <p:oleObj spid="_x0000_s307137" name="Equation" r:id="rId9" imgW="6705600" imgH="9144000" progId="Equation.3">
              <p:embed/>
            </p:oleObj>
          </a:graphicData>
        </a:graphic>
      </p:graphicFrame>
      <p:graphicFrame>
        <p:nvGraphicFramePr>
          <p:cNvPr id="118791" name="Object 1031"/>
          <p:cNvGraphicFramePr>
            <a:graphicFrameLocks noChangeAspect="1"/>
          </p:cNvGraphicFramePr>
          <p:nvPr/>
        </p:nvGraphicFramePr>
        <p:xfrm>
          <a:off x="5181600" y="5321300"/>
          <a:ext cx="279400" cy="381000"/>
        </p:xfrm>
        <a:graphic>
          <a:graphicData uri="http://schemas.openxmlformats.org/presentationml/2006/ole">
            <p:oleObj spid="_x0000_s307138" name="Equation" r:id="rId10" imgW="6705600" imgH="9144000" progId="Equation.3">
              <p:embed/>
            </p:oleObj>
          </a:graphicData>
        </a:graphic>
      </p:graphicFrame>
      <p:graphicFrame>
        <p:nvGraphicFramePr>
          <p:cNvPr id="118792" name="Object 1032"/>
          <p:cNvGraphicFramePr>
            <a:graphicFrameLocks noChangeAspect="1"/>
          </p:cNvGraphicFramePr>
          <p:nvPr/>
        </p:nvGraphicFramePr>
        <p:xfrm>
          <a:off x="6477000" y="5397500"/>
          <a:ext cx="265113" cy="279400"/>
        </p:xfrm>
        <a:graphic>
          <a:graphicData uri="http://schemas.openxmlformats.org/presentationml/2006/ole">
            <p:oleObj spid="_x0000_s307139" name="Equation" r:id="rId11" imgW="6400800" imgH="6705600" progId="Equation.3">
              <p:embed/>
            </p:oleObj>
          </a:graphicData>
        </a:graphic>
      </p:graphicFrame>
      <p:sp>
        <p:nvSpPr>
          <p:cNvPr id="89112" name="Oval 1048"/>
          <p:cNvSpPr>
            <a:spLocks noChangeArrowheads="1"/>
          </p:cNvSpPr>
          <p:nvPr/>
        </p:nvSpPr>
        <p:spPr bwMode="auto">
          <a:xfrm>
            <a:off x="6489700" y="41148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8793" name="Object 1033"/>
          <p:cNvGraphicFramePr>
            <a:graphicFrameLocks noChangeAspect="1"/>
          </p:cNvGraphicFramePr>
          <p:nvPr/>
        </p:nvGraphicFramePr>
        <p:xfrm>
          <a:off x="6565900" y="4114800"/>
          <a:ext cx="404813" cy="469900"/>
        </p:xfrm>
        <a:graphic>
          <a:graphicData uri="http://schemas.openxmlformats.org/presentationml/2006/ole">
            <p:oleObj spid="_x0000_s307140" name="Equation" r:id="rId12" imgW="9753600" imgH="11277600" progId="Equation.3">
              <p:embed/>
            </p:oleObj>
          </a:graphicData>
        </a:graphic>
      </p:graphicFrame>
      <p:graphicFrame>
        <p:nvGraphicFramePr>
          <p:cNvPr id="118794" name="Object 1034"/>
          <p:cNvGraphicFramePr>
            <a:graphicFrameLocks noChangeAspect="1"/>
          </p:cNvGraphicFramePr>
          <p:nvPr/>
        </p:nvGraphicFramePr>
        <p:xfrm>
          <a:off x="3429000" y="4940300"/>
          <a:ext cx="265113" cy="279400"/>
        </p:xfrm>
        <a:graphic>
          <a:graphicData uri="http://schemas.openxmlformats.org/presentationml/2006/ole">
            <p:oleObj spid="_x0000_s307141" name="Equation" r:id="rId13" imgW="6400800" imgH="6705600" progId="Equation.3">
              <p:embed/>
            </p:oleObj>
          </a:graphicData>
        </a:graphic>
      </p:graphicFrame>
      <p:graphicFrame>
        <p:nvGraphicFramePr>
          <p:cNvPr id="118795" name="Object 1035"/>
          <p:cNvGraphicFramePr>
            <a:graphicFrameLocks noChangeAspect="1"/>
          </p:cNvGraphicFramePr>
          <p:nvPr/>
        </p:nvGraphicFramePr>
        <p:xfrm>
          <a:off x="4648200" y="5016500"/>
          <a:ext cx="265113" cy="279400"/>
        </p:xfrm>
        <a:graphic>
          <a:graphicData uri="http://schemas.openxmlformats.org/presentationml/2006/ole">
            <p:oleObj spid="_x0000_s307142" name="Equation" r:id="rId14" imgW="6400800" imgH="6705600" progId="Equation.3">
              <p:embed/>
            </p:oleObj>
          </a:graphicData>
        </a:graphic>
      </p:graphicFrame>
      <p:graphicFrame>
        <p:nvGraphicFramePr>
          <p:cNvPr id="118796" name="Object 1036"/>
          <p:cNvGraphicFramePr>
            <a:graphicFrameLocks noChangeAspect="1"/>
          </p:cNvGraphicFramePr>
          <p:nvPr/>
        </p:nvGraphicFramePr>
        <p:xfrm>
          <a:off x="5943600" y="4940300"/>
          <a:ext cx="279400" cy="381000"/>
        </p:xfrm>
        <a:graphic>
          <a:graphicData uri="http://schemas.openxmlformats.org/presentationml/2006/ole">
            <p:oleObj spid="_x0000_s307143" name="Equation" r:id="rId15" imgW="6705600" imgH="9144000" progId="Equation.3">
              <p:embed/>
            </p:oleObj>
          </a:graphicData>
        </a:graphic>
      </p:graphicFrame>
      <p:graphicFrame>
        <p:nvGraphicFramePr>
          <p:cNvPr id="118797" name="Object 1037"/>
          <p:cNvGraphicFramePr>
            <a:graphicFrameLocks noChangeAspect="1"/>
          </p:cNvGraphicFramePr>
          <p:nvPr/>
        </p:nvGraphicFramePr>
        <p:xfrm>
          <a:off x="2057400" y="4864100"/>
          <a:ext cx="279400" cy="381000"/>
        </p:xfrm>
        <a:graphic>
          <a:graphicData uri="http://schemas.openxmlformats.org/presentationml/2006/ole">
            <p:oleObj spid="_x0000_s307144" name="Equation" r:id="rId16" imgW="6705600" imgH="9144000" progId="Equation.3">
              <p:embed/>
            </p:oleObj>
          </a:graphicData>
        </a:graphic>
      </p:graphicFrame>
      <p:sp>
        <p:nvSpPr>
          <p:cNvPr id="89118" name="Freeform 1054"/>
          <p:cNvSpPr>
            <a:spLocks/>
          </p:cNvSpPr>
          <p:nvPr/>
        </p:nvSpPr>
        <p:spPr bwMode="auto">
          <a:xfrm>
            <a:off x="6324600" y="33401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8798" name="Object 1038"/>
          <p:cNvGraphicFramePr>
            <a:graphicFrameLocks noChangeAspect="1"/>
          </p:cNvGraphicFramePr>
          <p:nvPr/>
        </p:nvGraphicFramePr>
        <p:xfrm>
          <a:off x="6337300" y="2895600"/>
          <a:ext cx="671513" cy="442913"/>
        </p:xfrm>
        <a:graphic>
          <a:graphicData uri="http://schemas.openxmlformats.org/presentationml/2006/ole">
            <p:oleObj spid="_x0000_s307145" name="Equation" r:id="rId17" imgW="16154400" imgH="10668000" progId="Equation.3">
              <p:embed/>
            </p:oleObj>
          </a:graphicData>
        </a:graphic>
      </p:graphicFrame>
      <p:sp>
        <p:nvSpPr>
          <p:cNvPr id="89120" name="Line 1056"/>
          <p:cNvSpPr>
            <a:spLocks noChangeShapeType="1"/>
          </p:cNvSpPr>
          <p:nvPr/>
        </p:nvSpPr>
        <p:spPr bwMode="auto">
          <a:xfrm flipV="1">
            <a:off x="6096000" y="4635500"/>
            <a:ext cx="5334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121" name="Freeform 1057"/>
          <p:cNvSpPr>
            <a:spLocks/>
          </p:cNvSpPr>
          <p:nvPr/>
        </p:nvSpPr>
        <p:spPr bwMode="auto">
          <a:xfrm>
            <a:off x="4800600" y="44831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122" name="Freeform 1058"/>
          <p:cNvSpPr>
            <a:spLocks/>
          </p:cNvSpPr>
          <p:nvPr/>
        </p:nvSpPr>
        <p:spPr bwMode="auto">
          <a:xfrm>
            <a:off x="3505200" y="42926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123" name="Freeform 1059"/>
          <p:cNvSpPr>
            <a:spLocks/>
          </p:cNvSpPr>
          <p:nvPr/>
        </p:nvSpPr>
        <p:spPr bwMode="auto">
          <a:xfrm>
            <a:off x="2209800" y="36703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060"/>
          <p:cNvGrpSpPr>
            <a:grpSpLocks/>
          </p:cNvGrpSpPr>
          <p:nvPr/>
        </p:nvGrpSpPr>
        <p:grpSpPr bwMode="auto">
          <a:xfrm>
            <a:off x="6934200" y="4660900"/>
            <a:ext cx="900113" cy="609600"/>
            <a:chOff x="4224" y="1824"/>
            <a:chExt cx="567" cy="384"/>
          </a:xfrm>
        </p:grpSpPr>
        <p:graphicFrame>
          <p:nvGraphicFramePr>
            <p:cNvPr id="118800" name="Object 1040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p:oleObj spid="_x0000_s307146" name="Equation" r:id="rId18" imgW="16154400" imgH="10668000" progId="Equation.3">
                <p:embed/>
              </p:oleObj>
            </a:graphicData>
          </a:graphic>
        </p:graphicFrame>
        <p:sp>
          <p:nvSpPr>
            <p:cNvPr id="89126" name="Line 1062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18799" name="Object 1039"/>
          <p:cNvGraphicFramePr>
            <a:graphicFrameLocks noChangeAspect="1"/>
          </p:cNvGraphicFramePr>
          <p:nvPr/>
        </p:nvGraphicFramePr>
        <p:xfrm>
          <a:off x="1905000" y="5397500"/>
          <a:ext cx="419100" cy="469900"/>
        </p:xfrm>
        <a:graphic>
          <a:graphicData uri="http://schemas.openxmlformats.org/presentationml/2006/ole">
            <p:oleObj spid="_x0000_s307147" name="Equation" r:id="rId19" imgW="10058400" imgH="11277600" progId="Equation.3">
              <p:embed/>
            </p:oleObj>
          </a:graphicData>
        </a:graphic>
      </p:graphicFrame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808" name="Object 0"/>
          <p:cNvGraphicFramePr>
            <a:graphicFrameLocks noChangeAspect="1"/>
          </p:cNvGraphicFramePr>
          <p:nvPr/>
        </p:nvGraphicFramePr>
        <p:xfrm>
          <a:off x="2133600" y="1905000"/>
          <a:ext cx="4165600" cy="584200"/>
        </p:xfrm>
        <a:graphic>
          <a:graphicData uri="http://schemas.openxmlformats.org/presentationml/2006/ole">
            <p:oleObj spid="_x0000_s313142" name="Equation" r:id="rId3" imgW="99974400" imgH="14020800" progId="Equation.3">
              <p:embed/>
            </p:oleObj>
          </a:graphicData>
        </a:graphic>
      </p:graphicFrame>
      <p:sp>
        <p:nvSpPr>
          <p:cNvPr id="91139" name="Oval 3"/>
          <p:cNvSpPr>
            <a:spLocks noChangeArrowheads="1"/>
          </p:cNvSpPr>
          <p:nvPr/>
        </p:nvSpPr>
        <p:spPr bwMode="auto">
          <a:xfrm>
            <a:off x="18288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0" name="Oval 4"/>
          <p:cNvSpPr>
            <a:spLocks noChangeArrowheads="1"/>
          </p:cNvSpPr>
          <p:nvPr/>
        </p:nvSpPr>
        <p:spPr bwMode="auto">
          <a:xfrm>
            <a:off x="44196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1" name="Oval 5"/>
          <p:cNvSpPr>
            <a:spLocks noChangeArrowheads="1"/>
          </p:cNvSpPr>
          <p:nvPr/>
        </p:nvSpPr>
        <p:spPr bwMode="auto">
          <a:xfrm>
            <a:off x="57150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2" name="Oval 6"/>
          <p:cNvSpPr>
            <a:spLocks noChangeArrowheads="1"/>
          </p:cNvSpPr>
          <p:nvPr/>
        </p:nvSpPr>
        <p:spPr bwMode="auto">
          <a:xfrm>
            <a:off x="7086600" y="53975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3" name="Oval 7"/>
          <p:cNvSpPr>
            <a:spLocks noChangeArrowheads="1"/>
          </p:cNvSpPr>
          <p:nvPr/>
        </p:nvSpPr>
        <p:spPr bwMode="auto">
          <a:xfrm>
            <a:off x="6934200" y="52451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4" name="Line 8"/>
          <p:cNvSpPr>
            <a:spLocks noChangeShapeType="1"/>
          </p:cNvSpPr>
          <p:nvPr/>
        </p:nvSpPr>
        <p:spPr bwMode="auto">
          <a:xfrm>
            <a:off x="1219200" y="57277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5" name="Line 9"/>
          <p:cNvSpPr>
            <a:spLocks noChangeShapeType="1"/>
          </p:cNvSpPr>
          <p:nvPr/>
        </p:nvSpPr>
        <p:spPr bwMode="auto">
          <a:xfrm>
            <a:off x="3657600" y="57023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6" name="Line 10"/>
          <p:cNvSpPr>
            <a:spLocks noChangeShapeType="1"/>
          </p:cNvSpPr>
          <p:nvPr/>
        </p:nvSpPr>
        <p:spPr bwMode="auto">
          <a:xfrm>
            <a:off x="4953000" y="57023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7" name="Line 11"/>
          <p:cNvSpPr>
            <a:spLocks noChangeShapeType="1"/>
          </p:cNvSpPr>
          <p:nvPr/>
        </p:nvSpPr>
        <p:spPr bwMode="auto">
          <a:xfrm>
            <a:off x="6248400" y="57023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8" name="Oval 12"/>
          <p:cNvSpPr>
            <a:spLocks noChangeArrowheads="1"/>
          </p:cNvSpPr>
          <p:nvPr/>
        </p:nvSpPr>
        <p:spPr bwMode="auto">
          <a:xfrm>
            <a:off x="3124200" y="53975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9809" name="Object 1"/>
          <p:cNvGraphicFramePr>
            <a:graphicFrameLocks noChangeAspect="1"/>
          </p:cNvGraphicFramePr>
          <p:nvPr/>
        </p:nvGraphicFramePr>
        <p:xfrm>
          <a:off x="3238500" y="5397500"/>
          <a:ext cx="341313" cy="469900"/>
        </p:xfrm>
        <a:graphic>
          <a:graphicData uri="http://schemas.openxmlformats.org/presentationml/2006/ole">
            <p:oleObj spid="_x0000_s313143" name="Equation" r:id="rId4" imgW="8229600" imgH="11277600" progId="Equation.3">
              <p:embed/>
            </p:oleObj>
          </a:graphicData>
        </a:graphic>
      </p:graphicFrame>
      <p:graphicFrame>
        <p:nvGraphicFramePr>
          <p:cNvPr id="119810" name="Object 2"/>
          <p:cNvGraphicFramePr>
            <a:graphicFrameLocks noChangeAspect="1"/>
          </p:cNvGraphicFramePr>
          <p:nvPr/>
        </p:nvGraphicFramePr>
        <p:xfrm>
          <a:off x="4508500" y="5397500"/>
          <a:ext cx="392113" cy="469900"/>
        </p:xfrm>
        <a:graphic>
          <a:graphicData uri="http://schemas.openxmlformats.org/presentationml/2006/ole">
            <p:oleObj spid="_x0000_s313144" name="Equation" r:id="rId5" imgW="9448800" imgH="11277600" progId="Equation.3">
              <p:embed/>
            </p:oleObj>
          </a:graphicData>
        </a:graphic>
      </p:graphicFrame>
      <p:graphicFrame>
        <p:nvGraphicFramePr>
          <p:cNvPr id="119811" name="Object 3"/>
          <p:cNvGraphicFramePr>
            <a:graphicFrameLocks noChangeAspect="1"/>
          </p:cNvGraphicFramePr>
          <p:nvPr/>
        </p:nvGraphicFramePr>
        <p:xfrm>
          <a:off x="5803900" y="5397500"/>
          <a:ext cx="392113" cy="469900"/>
        </p:xfrm>
        <a:graphic>
          <a:graphicData uri="http://schemas.openxmlformats.org/presentationml/2006/ole">
            <p:oleObj spid="_x0000_s313145" name="Equation" r:id="rId6" imgW="9448800" imgH="11277600" progId="Equation.3">
              <p:embed/>
            </p:oleObj>
          </a:graphicData>
        </a:graphic>
      </p:graphicFrame>
      <p:graphicFrame>
        <p:nvGraphicFramePr>
          <p:cNvPr id="119812" name="Object 4"/>
          <p:cNvGraphicFramePr>
            <a:graphicFrameLocks noChangeAspect="1"/>
          </p:cNvGraphicFramePr>
          <p:nvPr/>
        </p:nvGraphicFramePr>
        <p:xfrm>
          <a:off x="7162800" y="5397500"/>
          <a:ext cx="419100" cy="469900"/>
        </p:xfrm>
        <a:graphic>
          <a:graphicData uri="http://schemas.openxmlformats.org/presentationml/2006/ole">
            <p:oleObj spid="_x0000_s313146" name="Equation" r:id="rId7" imgW="10058400" imgH="11277600" progId="Equation.3">
              <p:embed/>
            </p:oleObj>
          </a:graphicData>
        </a:graphic>
      </p:graphicFrame>
      <p:sp>
        <p:nvSpPr>
          <p:cNvPr id="91153" name="Line 17"/>
          <p:cNvSpPr>
            <a:spLocks noChangeShapeType="1"/>
          </p:cNvSpPr>
          <p:nvPr/>
        </p:nvSpPr>
        <p:spPr bwMode="auto">
          <a:xfrm>
            <a:off x="2362200" y="57023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9813" name="Object 5"/>
          <p:cNvGraphicFramePr>
            <a:graphicFrameLocks noChangeAspect="1"/>
          </p:cNvGraphicFramePr>
          <p:nvPr/>
        </p:nvGraphicFramePr>
        <p:xfrm>
          <a:off x="2590800" y="5397500"/>
          <a:ext cx="265113" cy="279400"/>
        </p:xfrm>
        <a:graphic>
          <a:graphicData uri="http://schemas.openxmlformats.org/presentationml/2006/ole">
            <p:oleObj spid="_x0000_s313147" name="Equation" r:id="rId8" imgW="6400800" imgH="6705600" progId="Equation.3">
              <p:embed/>
            </p:oleObj>
          </a:graphicData>
        </a:graphic>
      </p:graphicFrame>
      <p:graphicFrame>
        <p:nvGraphicFramePr>
          <p:cNvPr id="119814" name="Object 6"/>
          <p:cNvGraphicFramePr>
            <a:graphicFrameLocks noChangeAspect="1"/>
          </p:cNvGraphicFramePr>
          <p:nvPr/>
        </p:nvGraphicFramePr>
        <p:xfrm>
          <a:off x="3886200" y="5321300"/>
          <a:ext cx="279400" cy="381000"/>
        </p:xfrm>
        <a:graphic>
          <a:graphicData uri="http://schemas.openxmlformats.org/presentationml/2006/ole">
            <p:oleObj spid="_x0000_s313148" name="Equation" r:id="rId9" imgW="6705600" imgH="9144000" progId="Equation.3">
              <p:embed/>
            </p:oleObj>
          </a:graphicData>
        </a:graphic>
      </p:graphicFrame>
      <p:graphicFrame>
        <p:nvGraphicFramePr>
          <p:cNvPr id="119815" name="Object 7"/>
          <p:cNvGraphicFramePr>
            <a:graphicFrameLocks noChangeAspect="1"/>
          </p:cNvGraphicFramePr>
          <p:nvPr/>
        </p:nvGraphicFramePr>
        <p:xfrm>
          <a:off x="5181600" y="5321300"/>
          <a:ext cx="279400" cy="381000"/>
        </p:xfrm>
        <a:graphic>
          <a:graphicData uri="http://schemas.openxmlformats.org/presentationml/2006/ole">
            <p:oleObj spid="_x0000_s313149" name="Equation" r:id="rId10" imgW="6705600" imgH="9144000" progId="Equation.3">
              <p:embed/>
            </p:oleObj>
          </a:graphicData>
        </a:graphic>
      </p:graphicFrame>
      <p:graphicFrame>
        <p:nvGraphicFramePr>
          <p:cNvPr id="119816" name="Object 8"/>
          <p:cNvGraphicFramePr>
            <a:graphicFrameLocks noChangeAspect="1"/>
          </p:cNvGraphicFramePr>
          <p:nvPr/>
        </p:nvGraphicFramePr>
        <p:xfrm>
          <a:off x="6477000" y="5397500"/>
          <a:ext cx="265113" cy="279400"/>
        </p:xfrm>
        <a:graphic>
          <a:graphicData uri="http://schemas.openxmlformats.org/presentationml/2006/ole">
            <p:oleObj spid="_x0000_s313150" name="Equation" r:id="rId11" imgW="6400800" imgH="6705600" progId="Equation.3">
              <p:embed/>
            </p:oleObj>
          </a:graphicData>
        </a:graphic>
      </p:graphicFrame>
      <p:sp>
        <p:nvSpPr>
          <p:cNvPr id="91158" name="Oval 22"/>
          <p:cNvSpPr>
            <a:spLocks noChangeArrowheads="1"/>
          </p:cNvSpPr>
          <p:nvPr/>
        </p:nvSpPr>
        <p:spPr bwMode="auto">
          <a:xfrm>
            <a:off x="6489700" y="41148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9817" name="Object 9"/>
          <p:cNvGraphicFramePr>
            <a:graphicFrameLocks noChangeAspect="1"/>
          </p:cNvGraphicFramePr>
          <p:nvPr/>
        </p:nvGraphicFramePr>
        <p:xfrm>
          <a:off x="6565900" y="4114800"/>
          <a:ext cx="404813" cy="469900"/>
        </p:xfrm>
        <a:graphic>
          <a:graphicData uri="http://schemas.openxmlformats.org/presentationml/2006/ole">
            <p:oleObj spid="_x0000_s313151" name="Equation" r:id="rId12" imgW="9753600" imgH="11277600" progId="Equation.3">
              <p:embed/>
            </p:oleObj>
          </a:graphicData>
        </a:graphic>
      </p:graphicFrame>
      <p:graphicFrame>
        <p:nvGraphicFramePr>
          <p:cNvPr id="119818" name="Object 10"/>
          <p:cNvGraphicFramePr>
            <a:graphicFrameLocks noChangeAspect="1"/>
          </p:cNvGraphicFramePr>
          <p:nvPr/>
        </p:nvGraphicFramePr>
        <p:xfrm>
          <a:off x="3429000" y="4940300"/>
          <a:ext cx="265113" cy="279400"/>
        </p:xfrm>
        <a:graphic>
          <a:graphicData uri="http://schemas.openxmlformats.org/presentationml/2006/ole">
            <p:oleObj spid="_x0000_s313152" name="Equation" r:id="rId13" imgW="6400800" imgH="6705600" progId="Equation.3">
              <p:embed/>
            </p:oleObj>
          </a:graphicData>
        </a:graphic>
      </p:graphicFrame>
      <p:graphicFrame>
        <p:nvGraphicFramePr>
          <p:cNvPr id="119819" name="Object 11"/>
          <p:cNvGraphicFramePr>
            <a:graphicFrameLocks noChangeAspect="1"/>
          </p:cNvGraphicFramePr>
          <p:nvPr/>
        </p:nvGraphicFramePr>
        <p:xfrm>
          <a:off x="4648200" y="5016500"/>
          <a:ext cx="265113" cy="279400"/>
        </p:xfrm>
        <a:graphic>
          <a:graphicData uri="http://schemas.openxmlformats.org/presentationml/2006/ole">
            <p:oleObj spid="_x0000_s313153" name="Equation" r:id="rId14" imgW="6400800" imgH="6705600" progId="Equation.3">
              <p:embed/>
            </p:oleObj>
          </a:graphicData>
        </a:graphic>
      </p:graphicFrame>
      <p:graphicFrame>
        <p:nvGraphicFramePr>
          <p:cNvPr id="119820" name="Object 12"/>
          <p:cNvGraphicFramePr>
            <a:graphicFrameLocks noChangeAspect="1"/>
          </p:cNvGraphicFramePr>
          <p:nvPr/>
        </p:nvGraphicFramePr>
        <p:xfrm>
          <a:off x="5943600" y="4940300"/>
          <a:ext cx="279400" cy="381000"/>
        </p:xfrm>
        <a:graphic>
          <a:graphicData uri="http://schemas.openxmlformats.org/presentationml/2006/ole">
            <p:oleObj spid="_x0000_s313154" name="Equation" r:id="rId15" imgW="6705600" imgH="9144000" progId="Equation.3">
              <p:embed/>
            </p:oleObj>
          </a:graphicData>
        </a:graphic>
      </p:graphicFrame>
      <p:graphicFrame>
        <p:nvGraphicFramePr>
          <p:cNvPr id="119821" name="Object 13"/>
          <p:cNvGraphicFramePr>
            <a:graphicFrameLocks noChangeAspect="1"/>
          </p:cNvGraphicFramePr>
          <p:nvPr/>
        </p:nvGraphicFramePr>
        <p:xfrm>
          <a:off x="2057400" y="4864100"/>
          <a:ext cx="279400" cy="381000"/>
        </p:xfrm>
        <a:graphic>
          <a:graphicData uri="http://schemas.openxmlformats.org/presentationml/2006/ole">
            <p:oleObj spid="_x0000_s313155" name="Equation" r:id="rId16" imgW="6705600" imgH="9144000" progId="Equation.3">
              <p:embed/>
            </p:oleObj>
          </a:graphicData>
        </a:graphic>
      </p:graphicFrame>
      <p:sp>
        <p:nvSpPr>
          <p:cNvPr id="91164" name="Freeform 28"/>
          <p:cNvSpPr>
            <a:spLocks/>
          </p:cNvSpPr>
          <p:nvPr/>
        </p:nvSpPr>
        <p:spPr bwMode="auto">
          <a:xfrm>
            <a:off x="6324600" y="3340100"/>
            <a:ext cx="660400" cy="850900"/>
          </a:xfrm>
          <a:custGeom>
            <a:avLst/>
            <a:gdLst/>
            <a:ahLst/>
            <a:cxnLst>
              <a:cxn ang="0">
                <a:pos x="152" y="536"/>
              </a:cxn>
              <a:cxn ang="0">
                <a:pos x="8" y="200"/>
              </a:cxn>
              <a:cxn ang="0">
                <a:pos x="200" y="8"/>
              </a:cxn>
              <a:cxn ang="0">
                <a:pos x="392" y="152"/>
              </a:cxn>
              <a:cxn ang="0">
                <a:pos x="344" y="488"/>
              </a:cxn>
            </a:cxnLst>
            <a:rect l="0" t="0" r="r" b="b"/>
            <a:pathLst>
              <a:path w="416" h="536">
                <a:moveTo>
                  <a:pt x="152" y="536"/>
                </a:moveTo>
                <a:cubicBezTo>
                  <a:pt x="76" y="412"/>
                  <a:pt x="0" y="288"/>
                  <a:pt x="8" y="200"/>
                </a:cubicBezTo>
                <a:cubicBezTo>
                  <a:pt x="16" y="112"/>
                  <a:pt x="136" y="16"/>
                  <a:pt x="200" y="8"/>
                </a:cubicBezTo>
                <a:cubicBezTo>
                  <a:pt x="264" y="0"/>
                  <a:pt x="368" y="72"/>
                  <a:pt x="392" y="152"/>
                </a:cubicBezTo>
                <a:cubicBezTo>
                  <a:pt x="416" y="232"/>
                  <a:pt x="380" y="360"/>
                  <a:pt x="344" y="488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9822" name="Object 14"/>
          <p:cNvGraphicFramePr>
            <a:graphicFrameLocks noChangeAspect="1"/>
          </p:cNvGraphicFramePr>
          <p:nvPr/>
        </p:nvGraphicFramePr>
        <p:xfrm>
          <a:off x="6337300" y="2895600"/>
          <a:ext cx="671513" cy="442913"/>
        </p:xfrm>
        <a:graphic>
          <a:graphicData uri="http://schemas.openxmlformats.org/presentationml/2006/ole">
            <p:oleObj spid="_x0000_s313156" name="Equation" r:id="rId17" imgW="16154400" imgH="10668000" progId="Equation.3">
              <p:embed/>
            </p:oleObj>
          </a:graphicData>
        </a:graphic>
      </p:graphicFrame>
      <p:sp>
        <p:nvSpPr>
          <p:cNvPr id="91166" name="Line 30"/>
          <p:cNvSpPr>
            <a:spLocks noChangeShapeType="1"/>
          </p:cNvSpPr>
          <p:nvPr/>
        </p:nvSpPr>
        <p:spPr bwMode="auto">
          <a:xfrm flipV="1">
            <a:off x="6096000" y="4635500"/>
            <a:ext cx="5334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67" name="Freeform 31"/>
          <p:cNvSpPr>
            <a:spLocks/>
          </p:cNvSpPr>
          <p:nvPr/>
        </p:nvSpPr>
        <p:spPr bwMode="auto">
          <a:xfrm>
            <a:off x="4800600" y="4483100"/>
            <a:ext cx="17526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432" y="192"/>
              </a:cxn>
              <a:cxn ang="0">
                <a:pos x="1104" y="0"/>
              </a:cxn>
            </a:cxnLst>
            <a:rect l="0" t="0" r="r" b="b"/>
            <a:pathLst>
              <a:path w="1104" h="624">
                <a:moveTo>
                  <a:pt x="0" y="624"/>
                </a:moveTo>
                <a:cubicBezTo>
                  <a:pt x="124" y="460"/>
                  <a:pt x="248" y="296"/>
                  <a:pt x="432" y="192"/>
                </a:cubicBezTo>
                <a:cubicBezTo>
                  <a:pt x="616" y="88"/>
                  <a:pt x="860" y="44"/>
                  <a:pt x="110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68" name="Freeform 32"/>
          <p:cNvSpPr>
            <a:spLocks/>
          </p:cNvSpPr>
          <p:nvPr/>
        </p:nvSpPr>
        <p:spPr bwMode="auto">
          <a:xfrm>
            <a:off x="3505200" y="4292600"/>
            <a:ext cx="2971800" cy="1181100"/>
          </a:xfrm>
          <a:custGeom>
            <a:avLst/>
            <a:gdLst/>
            <a:ahLst/>
            <a:cxnLst>
              <a:cxn ang="0">
                <a:pos x="0" y="744"/>
              </a:cxn>
              <a:cxn ang="0">
                <a:pos x="720" y="120"/>
              </a:cxn>
              <a:cxn ang="0">
                <a:pos x="1872" y="24"/>
              </a:cxn>
            </a:cxnLst>
            <a:rect l="0" t="0" r="r" b="b"/>
            <a:pathLst>
              <a:path w="1872" h="744">
                <a:moveTo>
                  <a:pt x="0" y="744"/>
                </a:moveTo>
                <a:cubicBezTo>
                  <a:pt x="204" y="492"/>
                  <a:pt x="408" y="240"/>
                  <a:pt x="720" y="120"/>
                </a:cubicBezTo>
                <a:cubicBezTo>
                  <a:pt x="1032" y="0"/>
                  <a:pt x="1452" y="12"/>
                  <a:pt x="1872" y="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69" name="Freeform 33"/>
          <p:cNvSpPr>
            <a:spLocks/>
          </p:cNvSpPr>
          <p:nvPr/>
        </p:nvSpPr>
        <p:spPr bwMode="auto">
          <a:xfrm>
            <a:off x="2209800" y="3670300"/>
            <a:ext cx="4343400" cy="1803400"/>
          </a:xfrm>
          <a:custGeom>
            <a:avLst/>
            <a:gdLst/>
            <a:ahLst/>
            <a:cxnLst>
              <a:cxn ang="0">
                <a:pos x="0" y="1136"/>
              </a:cxn>
              <a:cxn ang="0">
                <a:pos x="720" y="128"/>
              </a:cxn>
              <a:cxn ang="0">
                <a:pos x="2736" y="368"/>
              </a:cxn>
            </a:cxnLst>
            <a:rect l="0" t="0" r="r" b="b"/>
            <a:pathLst>
              <a:path w="2736" h="1136">
                <a:moveTo>
                  <a:pt x="0" y="1136"/>
                </a:moveTo>
                <a:cubicBezTo>
                  <a:pt x="132" y="696"/>
                  <a:pt x="264" y="256"/>
                  <a:pt x="720" y="128"/>
                </a:cubicBezTo>
                <a:cubicBezTo>
                  <a:pt x="1176" y="0"/>
                  <a:pt x="1956" y="184"/>
                  <a:pt x="2736" y="3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6934200" y="4660900"/>
            <a:ext cx="900113" cy="609600"/>
            <a:chOff x="4224" y="1824"/>
            <a:chExt cx="567" cy="384"/>
          </a:xfrm>
        </p:grpSpPr>
        <p:graphicFrame>
          <p:nvGraphicFramePr>
            <p:cNvPr id="119827" name="Object 19"/>
            <p:cNvGraphicFramePr>
              <a:graphicFrameLocks noChangeAspect="1"/>
            </p:cNvGraphicFramePr>
            <p:nvPr/>
          </p:nvGraphicFramePr>
          <p:xfrm>
            <a:off x="4368" y="1824"/>
            <a:ext cx="423" cy="279"/>
          </p:xfrm>
          <a:graphic>
            <a:graphicData uri="http://schemas.openxmlformats.org/presentationml/2006/ole">
              <p:oleObj spid="_x0000_s313157" name="Equation" r:id="rId18" imgW="16154400" imgH="10668000" progId="Equation.3">
                <p:embed/>
              </p:oleObj>
            </a:graphicData>
          </a:graphic>
        </p:graphicFrame>
        <p:sp>
          <p:nvSpPr>
            <p:cNvPr id="91172" name="Line 36"/>
            <p:cNvSpPr>
              <a:spLocks noChangeShapeType="1"/>
            </p:cNvSpPr>
            <p:nvPr/>
          </p:nvSpPr>
          <p:spPr bwMode="auto">
            <a:xfrm flipH="1" flipV="1">
              <a:off x="4224" y="182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19823" name="Object 15"/>
          <p:cNvGraphicFramePr>
            <a:graphicFrameLocks noChangeAspect="1"/>
          </p:cNvGraphicFramePr>
          <p:nvPr/>
        </p:nvGraphicFramePr>
        <p:xfrm>
          <a:off x="1905000" y="5397500"/>
          <a:ext cx="419100" cy="469900"/>
        </p:xfrm>
        <a:graphic>
          <a:graphicData uri="http://schemas.openxmlformats.org/presentationml/2006/ole">
            <p:oleObj spid="_x0000_s313158" name="Equation" r:id="rId19" imgW="10058400" imgH="11277600" progId="Equation.3">
              <p:embed/>
            </p:oleObj>
          </a:graphicData>
        </a:graphic>
      </p:graphicFrame>
      <p:sp>
        <p:nvSpPr>
          <p:cNvPr id="91174" name="Text Box 38"/>
          <p:cNvSpPr txBox="1">
            <a:spLocks noChangeArrowheads="1"/>
          </p:cNvSpPr>
          <p:nvPr/>
        </p:nvSpPr>
        <p:spPr bwMode="auto">
          <a:xfrm>
            <a:off x="142844" y="642918"/>
            <a:ext cx="778084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sz="3600" dirty="0">
                <a:solidFill>
                  <a:srgbClr val="009900"/>
                </a:solidFill>
              </a:rPr>
              <a:t>Example:</a:t>
            </a:r>
            <a:r>
              <a:rPr lang="en-US" sz="3600" dirty="0"/>
              <a:t>  There is a walk from        to    </a:t>
            </a:r>
          </a:p>
          <a:p>
            <a:r>
              <a:rPr lang="en-US" sz="3600" dirty="0"/>
              <a:t>                       with label</a:t>
            </a:r>
          </a:p>
        </p:txBody>
      </p:sp>
      <p:graphicFrame>
        <p:nvGraphicFramePr>
          <p:cNvPr id="119824" name="Object 16"/>
          <p:cNvGraphicFramePr>
            <a:graphicFrameLocks noChangeAspect="1"/>
          </p:cNvGraphicFramePr>
          <p:nvPr/>
        </p:nvGraphicFramePr>
        <p:xfrm>
          <a:off x="6143636" y="642918"/>
          <a:ext cx="482600" cy="584200"/>
        </p:xfrm>
        <a:graphic>
          <a:graphicData uri="http://schemas.openxmlformats.org/presentationml/2006/ole">
            <p:oleObj spid="_x0000_s313159" name="Equation" r:id="rId20" imgW="11582400" imgH="14020800" progId="Equation.3">
              <p:embed/>
            </p:oleObj>
          </a:graphicData>
        </a:graphic>
      </p:graphicFrame>
      <p:graphicFrame>
        <p:nvGraphicFramePr>
          <p:cNvPr id="119825" name="Object 17"/>
          <p:cNvGraphicFramePr>
            <a:graphicFrameLocks noChangeAspect="1"/>
          </p:cNvGraphicFramePr>
          <p:nvPr/>
        </p:nvGraphicFramePr>
        <p:xfrm>
          <a:off x="5000628" y="1285860"/>
          <a:ext cx="1562100" cy="431800"/>
        </p:xfrm>
        <a:graphic>
          <a:graphicData uri="http://schemas.openxmlformats.org/presentationml/2006/ole">
            <p:oleObj spid="_x0000_s313160" name="Equation" r:id="rId21" imgW="37490400" imgH="10363200" progId="Equation.3">
              <p:embed/>
            </p:oleObj>
          </a:graphicData>
        </a:graphic>
      </p:graphicFrame>
      <p:graphicFrame>
        <p:nvGraphicFramePr>
          <p:cNvPr id="119826" name="Object 18"/>
          <p:cNvGraphicFramePr>
            <a:graphicFrameLocks noChangeAspect="1"/>
          </p:cNvGraphicFramePr>
          <p:nvPr/>
        </p:nvGraphicFramePr>
        <p:xfrm>
          <a:off x="7358082" y="714356"/>
          <a:ext cx="430213" cy="547688"/>
        </p:xfrm>
        <a:graphic>
          <a:graphicData uri="http://schemas.openxmlformats.org/presentationml/2006/ole">
            <p:oleObj spid="_x0000_s313161" name="Equation" r:id="rId22" imgW="9144000" imgH="11582400" progId="Equation.3">
              <p:embed/>
            </p:oleObj>
          </a:graphicData>
        </a:graphic>
      </p:graphicFrame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2786050" y="0"/>
            <a:ext cx="28911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sz="4000" dirty="0">
                <a:solidFill>
                  <a:srgbClr val="00B0F0"/>
                </a:solidFill>
              </a:rPr>
              <a:t>Observation:</a:t>
            </a:r>
            <a:endParaRPr lang="en-US" sz="4000" dirty="0">
              <a:solidFill>
                <a:srgbClr val="C00000"/>
              </a:solidFill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022325" y="83691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58261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00B0F0"/>
                </a:solidFill>
              </a:rPr>
              <a:t>Example-2</a:t>
            </a:r>
          </a:p>
        </p:txBody>
      </p:sp>
      <p:sp>
        <p:nvSpPr>
          <p:cNvPr id="33795" name="Oval 4"/>
          <p:cNvSpPr>
            <a:spLocks noChangeArrowheads="1"/>
          </p:cNvSpPr>
          <p:nvPr/>
        </p:nvSpPr>
        <p:spPr bwMode="auto">
          <a:xfrm>
            <a:off x="2311400" y="2032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6" name="Oval 5"/>
          <p:cNvSpPr>
            <a:spLocks noChangeArrowheads="1"/>
          </p:cNvSpPr>
          <p:nvPr/>
        </p:nvSpPr>
        <p:spPr bwMode="auto">
          <a:xfrm>
            <a:off x="2387600" y="21082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Oval 6"/>
          <p:cNvSpPr>
            <a:spLocks noChangeArrowheads="1"/>
          </p:cNvSpPr>
          <p:nvPr/>
        </p:nvSpPr>
        <p:spPr bwMode="auto">
          <a:xfrm>
            <a:off x="4140200" y="2032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Line 7"/>
          <p:cNvSpPr>
            <a:spLocks noChangeShapeType="1"/>
          </p:cNvSpPr>
          <p:nvPr/>
        </p:nvSpPr>
        <p:spPr bwMode="auto">
          <a:xfrm>
            <a:off x="2001838" y="2336800"/>
            <a:ext cx="309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Rectangle 9"/>
          <p:cNvSpPr>
            <a:spLocks noChangeArrowheads="1"/>
          </p:cNvSpPr>
          <p:nvPr/>
        </p:nvSpPr>
        <p:spPr bwMode="auto">
          <a:xfrm>
            <a:off x="2387600" y="20669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baseline="-25000">
                <a:latin typeface="Garamond" pitchFamily="18" charset="0"/>
                <a:sym typeface="Symbol" pitchFamily="18" charset="2"/>
              </a:rPr>
              <a:t>0</a:t>
            </a:r>
          </a:p>
        </p:txBody>
      </p:sp>
      <p:sp>
        <p:nvSpPr>
          <p:cNvPr id="33800" name="Rectangle 10"/>
          <p:cNvSpPr>
            <a:spLocks noChangeArrowheads="1"/>
          </p:cNvSpPr>
          <p:nvPr/>
        </p:nvSpPr>
        <p:spPr bwMode="auto">
          <a:xfrm>
            <a:off x="4216400" y="20669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baseline="-25000">
                <a:latin typeface="Garamond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33801" name="Rectangle 11"/>
          <p:cNvSpPr>
            <a:spLocks noChangeArrowheads="1"/>
          </p:cNvSpPr>
          <p:nvPr/>
        </p:nvSpPr>
        <p:spPr bwMode="auto">
          <a:xfrm>
            <a:off x="6121400" y="20669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baseline="-25000">
                <a:latin typeface="Garamond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33802" name="Oval 12"/>
          <p:cNvSpPr>
            <a:spLocks noChangeArrowheads="1"/>
          </p:cNvSpPr>
          <p:nvPr/>
        </p:nvSpPr>
        <p:spPr bwMode="auto">
          <a:xfrm>
            <a:off x="6045200" y="2032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Oval 13"/>
          <p:cNvSpPr>
            <a:spLocks noChangeArrowheads="1"/>
          </p:cNvSpPr>
          <p:nvPr/>
        </p:nvSpPr>
        <p:spPr bwMode="auto">
          <a:xfrm>
            <a:off x="4216400" y="21082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Line 14"/>
          <p:cNvSpPr>
            <a:spLocks noChangeShapeType="1"/>
          </p:cNvSpPr>
          <p:nvPr/>
        </p:nvSpPr>
        <p:spPr bwMode="auto">
          <a:xfrm>
            <a:off x="2844800" y="23368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Line 15"/>
          <p:cNvSpPr>
            <a:spLocks noChangeShapeType="1"/>
          </p:cNvSpPr>
          <p:nvPr/>
        </p:nvSpPr>
        <p:spPr bwMode="auto">
          <a:xfrm>
            <a:off x="4716463" y="2336800"/>
            <a:ext cx="13287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Text Box 16"/>
          <p:cNvSpPr txBox="1">
            <a:spLocks noChangeArrowheads="1"/>
          </p:cNvSpPr>
          <p:nvPr/>
        </p:nvSpPr>
        <p:spPr bwMode="auto">
          <a:xfrm>
            <a:off x="3225800" y="20399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1</a:t>
            </a:r>
          </a:p>
        </p:txBody>
      </p:sp>
      <p:sp>
        <p:nvSpPr>
          <p:cNvPr id="33807" name="Text Box 17"/>
          <p:cNvSpPr txBox="1">
            <a:spLocks noChangeArrowheads="1"/>
          </p:cNvSpPr>
          <p:nvPr/>
        </p:nvSpPr>
        <p:spPr bwMode="auto">
          <a:xfrm>
            <a:off x="5207000" y="20399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0</a:t>
            </a:r>
          </a:p>
        </p:txBody>
      </p:sp>
      <p:sp>
        <p:nvSpPr>
          <p:cNvPr id="33808" name="Freeform 18"/>
          <p:cNvSpPr>
            <a:spLocks/>
          </p:cNvSpPr>
          <p:nvPr/>
        </p:nvSpPr>
        <p:spPr bwMode="auto">
          <a:xfrm>
            <a:off x="2235200" y="1562100"/>
            <a:ext cx="508000" cy="469900"/>
          </a:xfrm>
          <a:custGeom>
            <a:avLst/>
            <a:gdLst>
              <a:gd name="T0" fmla="*/ 282257492 w 320"/>
              <a:gd name="T1" fmla="*/ 745966141 h 296"/>
              <a:gd name="T2" fmla="*/ 40322497 w 320"/>
              <a:gd name="T3" fmla="*/ 504031241 h 296"/>
              <a:gd name="T4" fmla="*/ 40322497 w 320"/>
              <a:gd name="T5" fmla="*/ 141128741 h 296"/>
              <a:gd name="T6" fmla="*/ 282257492 w 320"/>
              <a:gd name="T7" fmla="*/ 20161248 h 296"/>
              <a:gd name="T8" fmla="*/ 524192498 w 320"/>
              <a:gd name="T9" fmla="*/ 20161248 h 296"/>
              <a:gd name="T10" fmla="*/ 766127406 w 320"/>
              <a:gd name="T11" fmla="*/ 141128741 h 296"/>
              <a:gd name="T12" fmla="*/ 766127406 w 320"/>
              <a:gd name="T13" fmla="*/ 504031241 h 296"/>
              <a:gd name="T14" fmla="*/ 645159952 w 320"/>
              <a:gd name="T15" fmla="*/ 745966141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0"/>
              <a:gd name="T25" fmla="*/ 0 h 296"/>
              <a:gd name="T26" fmla="*/ 320 w 320"/>
              <a:gd name="T27" fmla="*/ 296 h 2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Freeform 19"/>
          <p:cNvSpPr>
            <a:spLocks/>
          </p:cNvSpPr>
          <p:nvPr/>
        </p:nvSpPr>
        <p:spPr bwMode="auto">
          <a:xfrm>
            <a:off x="4089400" y="1574800"/>
            <a:ext cx="508000" cy="469900"/>
          </a:xfrm>
          <a:custGeom>
            <a:avLst/>
            <a:gdLst>
              <a:gd name="T0" fmla="*/ 282257492 w 320"/>
              <a:gd name="T1" fmla="*/ 745966141 h 296"/>
              <a:gd name="T2" fmla="*/ 40322497 w 320"/>
              <a:gd name="T3" fmla="*/ 504031241 h 296"/>
              <a:gd name="T4" fmla="*/ 40322497 w 320"/>
              <a:gd name="T5" fmla="*/ 141128741 h 296"/>
              <a:gd name="T6" fmla="*/ 282257492 w 320"/>
              <a:gd name="T7" fmla="*/ 20161248 h 296"/>
              <a:gd name="T8" fmla="*/ 524192498 w 320"/>
              <a:gd name="T9" fmla="*/ 20161248 h 296"/>
              <a:gd name="T10" fmla="*/ 766127406 w 320"/>
              <a:gd name="T11" fmla="*/ 141128741 h 296"/>
              <a:gd name="T12" fmla="*/ 766127406 w 320"/>
              <a:gd name="T13" fmla="*/ 504031241 h 296"/>
              <a:gd name="T14" fmla="*/ 645159952 w 320"/>
              <a:gd name="T15" fmla="*/ 745966141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0"/>
              <a:gd name="T25" fmla="*/ 0 h 296"/>
              <a:gd name="T26" fmla="*/ 320 w 320"/>
              <a:gd name="T27" fmla="*/ 296 h 2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10" name="Freeform 20"/>
          <p:cNvSpPr>
            <a:spLocks/>
          </p:cNvSpPr>
          <p:nvPr/>
        </p:nvSpPr>
        <p:spPr bwMode="auto">
          <a:xfrm>
            <a:off x="5994400" y="1574800"/>
            <a:ext cx="508000" cy="469900"/>
          </a:xfrm>
          <a:custGeom>
            <a:avLst/>
            <a:gdLst>
              <a:gd name="T0" fmla="*/ 282257492 w 320"/>
              <a:gd name="T1" fmla="*/ 745966141 h 296"/>
              <a:gd name="T2" fmla="*/ 40322497 w 320"/>
              <a:gd name="T3" fmla="*/ 504031241 h 296"/>
              <a:gd name="T4" fmla="*/ 40322497 w 320"/>
              <a:gd name="T5" fmla="*/ 141128741 h 296"/>
              <a:gd name="T6" fmla="*/ 282257492 w 320"/>
              <a:gd name="T7" fmla="*/ 20161248 h 296"/>
              <a:gd name="T8" fmla="*/ 524192498 w 320"/>
              <a:gd name="T9" fmla="*/ 20161248 h 296"/>
              <a:gd name="T10" fmla="*/ 766127406 w 320"/>
              <a:gd name="T11" fmla="*/ 141128741 h 296"/>
              <a:gd name="T12" fmla="*/ 766127406 w 320"/>
              <a:gd name="T13" fmla="*/ 504031241 h 296"/>
              <a:gd name="T14" fmla="*/ 645159952 w 320"/>
              <a:gd name="T15" fmla="*/ 745966141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0"/>
              <a:gd name="T25" fmla="*/ 0 h 296"/>
              <a:gd name="T26" fmla="*/ 320 w 320"/>
              <a:gd name="T27" fmla="*/ 296 h 2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11" name="Text Box 21"/>
          <p:cNvSpPr txBox="1">
            <a:spLocks noChangeArrowheads="1"/>
          </p:cNvSpPr>
          <p:nvPr/>
        </p:nvSpPr>
        <p:spPr bwMode="auto">
          <a:xfrm>
            <a:off x="2660650" y="15065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0</a:t>
            </a:r>
          </a:p>
        </p:txBody>
      </p:sp>
      <p:sp>
        <p:nvSpPr>
          <p:cNvPr id="33812" name="Text Box 22"/>
          <p:cNvSpPr txBox="1">
            <a:spLocks noChangeArrowheads="1"/>
          </p:cNvSpPr>
          <p:nvPr/>
        </p:nvSpPr>
        <p:spPr bwMode="auto">
          <a:xfrm>
            <a:off x="6426200" y="1506538"/>
            <a:ext cx="450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0,1</a:t>
            </a:r>
          </a:p>
        </p:txBody>
      </p:sp>
      <p:sp>
        <p:nvSpPr>
          <p:cNvPr id="33813" name="Text Box 23"/>
          <p:cNvSpPr txBox="1">
            <a:spLocks noChangeArrowheads="1"/>
          </p:cNvSpPr>
          <p:nvPr/>
        </p:nvSpPr>
        <p:spPr bwMode="auto">
          <a:xfrm>
            <a:off x="4521200" y="15065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1</a:t>
            </a:r>
          </a:p>
        </p:txBody>
      </p:sp>
      <p:sp>
        <p:nvSpPr>
          <p:cNvPr id="33814" name="Text Box 24"/>
          <p:cNvSpPr txBox="1">
            <a:spLocks noChangeArrowheads="1"/>
          </p:cNvSpPr>
          <p:nvPr/>
        </p:nvSpPr>
        <p:spPr bwMode="auto">
          <a:xfrm>
            <a:off x="900113" y="3244850"/>
            <a:ext cx="4437433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Gill Sans MT" pitchFamily="34" charset="0"/>
              </a:rPr>
              <a:t>alphabet </a:t>
            </a:r>
            <a:r>
              <a:rPr lang="en-US" sz="2400" dirty="0">
                <a:latin typeface="Symbol" pitchFamily="18" charset="2"/>
              </a:rPr>
              <a:t>S</a:t>
            </a:r>
            <a:r>
              <a:rPr lang="en-US" sz="2400" dirty="0"/>
              <a:t> </a:t>
            </a:r>
            <a:r>
              <a:rPr lang="en-US" sz="2400" dirty="0">
                <a:latin typeface="Garamond" pitchFamily="18" charset="0"/>
              </a:rPr>
              <a:t>= {0, 1}</a:t>
            </a:r>
          </a:p>
          <a:p>
            <a:r>
              <a:rPr lang="en-US" sz="2400" dirty="0">
                <a:latin typeface="Gill Sans MT" pitchFamily="34" charset="0"/>
              </a:rPr>
              <a:t>states</a:t>
            </a:r>
            <a:r>
              <a:rPr lang="en-US" sz="2400" dirty="0"/>
              <a:t> </a:t>
            </a:r>
            <a:r>
              <a:rPr lang="en-US" sz="2400" i="1" dirty="0">
                <a:latin typeface="Garamond" pitchFamily="18" charset="0"/>
              </a:rPr>
              <a:t>Q</a:t>
            </a:r>
            <a:r>
              <a:rPr lang="en-US" sz="2400" dirty="0">
                <a:latin typeface="Garamond" pitchFamily="18" charset="0"/>
              </a:rPr>
              <a:t> = {q</a:t>
            </a:r>
            <a:r>
              <a:rPr lang="en-US" sz="2400" baseline="-25000" dirty="0">
                <a:latin typeface="Garamond" pitchFamily="18" charset="0"/>
              </a:rPr>
              <a:t>0</a:t>
            </a:r>
            <a:r>
              <a:rPr lang="en-US" sz="2400" dirty="0">
                <a:latin typeface="Garamond" pitchFamily="18" charset="0"/>
              </a:rPr>
              <a:t>, q</a:t>
            </a:r>
            <a:r>
              <a:rPr lang="en-US" sz="2400" baseline="-25000" dirty="0">
                <a:latin typeface="Garamond" pitchFamily="18" charset="0"/>
              </a:rPr>
              <a:t>1</a:t>
            </a:r>
            <a:r>
              <a:rPr lang="en-US" sz="2400" dirty="0">
                <a:latin typeface="Garamond" pitchFamily="18" charset="0"/>
              </a:rPr>
              <a:t>, q</a:t>
            </a:r>
            <a:r>
              <a:rPr lang="en-US" sz="2400" baseline="-25000" dirty="0">
                <a:latin typeface="Garamond" pitchFamily="18" charset="0"/>
              </a:rPr>
              <a:t>2</a:t>
            </a:r>
            <a:r>
              <a:rPr lang="en-US" sz="2400" dirty="0">
                <a:latin typeface="Garamond" pitchFamily="18" charset="0"/>
              </a:rPr>
              <a:t>}</a:t>
            </a:r>
          </a:p>
          <a:p>
            <a:r>
              <a:rPr lang="en-US" sz="2400" dirty="0">
                <a:latin typeface="Gill Sans MT" pitchFamily="34" charset="0"/>
              </a:rPr>
              <a:t>initial state</a:t>
            </a:r>
            <a:r>
              <a:rPr lang="en-US" sz="2400" dirty="0"/>
              <a:t> </a:t>
            </a:r>
            <a:r>
              <a:rPr lang="en-US" sz="2400" dirty="0">
                <a:latin typeface="Garamond" pitchFamily="18" charset="0"/>
              </a:rPr>
              <a:t>q</a:t>
            </a:r>
            <a:r>
              <a:rPr lang="en-US" sz="2400" baseline="-25000" dirty="0">
                <a:latin typeface="Garamond" pitchFamily="18" charset="0"/>
              </a:rPr>
              <a:t>0</a:t>
            </a:r>
            <a:endParaRPr lang="en-US" sz="2400" dirty="0">
              <a:latin typeface="Garamond" pitchFamily="18" charset="0"/>
            </a:endParaRPr>
          </a:p>
          <a:p>
            <a:r>
              <a:rPr lang="en-US" sz="2400" dirty="0">
                <a:latin typeface="Gill Sans MT" pitchFamily="34" charset="0"/>
              </a:rPr>
              <a:t>Final/ accepting states</a:t>
            </a:r>
            <a:r>
              <a:rPr lang="en-US" sz="2400" dirty="0"/>
              <a:t> </a:t>
            </a:r>
            <a:r>
              <a:rPr lang="en-US" sz="2400" i="1" dirty="0">
                <a:latin typeface="Garamond" pitchFamily="18" charset="0"/>
              </a:rPr>
              <a:t>F</a:t>
            </a:r>
            <a:r>
              <a:rPr lang="en-US" sz="2400" dirty="0">
                <a:latin typeface="Garamond" pitchFamily="18" charset="0"/>
              </a:rPr>
              <a:t> = {q</a:t>
            </a:r>
            <a:r>
              <a:rPr lang="en-US" sz="2400" baseline="-25000" dirty="0">
                <a:latin typeface="Garamond" pitchFamily="18" charset="0"/>
              </a:rPr>
              <a:t>0</a:t>
            </a:r>
            <a:r>
              <a:rPr lang="en-US" sz="2400" dirty="0">
                <a:latin typeface="Garamond" pitchFamily="18" charset="0"/>
              </a:rPr>
              <a:t>, q</a:t>
            </a:r>
            <a:r>
              <a:rPr lang="en-US" sz="2400" baseline="-25000" dirty="0">
                <a:latin typeface="Garamond" pitchFamily="18" charset="0"/>
              </a:rPr>
              <a:t>1</a:t>
            </a:r>
            <a:r>
              <a:rPr lang="en-US" sz="2400" dirty="0">
                <a:latin typeface="Garamond" pitchFamily="18" charset="0"/>
              </a:rPr>
              <a:t>}</a:t>
            </a:r>
          </a:p>
        </p:txBody>
      </p:sp>
      <p:sp>
        <p:nvSpPr>
          <p:cNvPr id="33815" name="Line 26"/>
          <p:cNvSpPr>
            <a:spLocks noChangeShapeType="1"/>
          </p:cNvSpPr>
          <p:nvPr/>
        </p:nvSpPr>
        <p:spPr bwMode="auto">
          <a:xfrm>
            <a:off x="6083300" y="4438650"/>
            <a:ext cx="1873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16" name="Text Box 27"/>
          <p:cNvSpPr txBox="1">
            <a:spLocks noChangeArrowheads="1"/>
          </p:cNvSpPr>
          <p:nvPr/>
        </p:nvSpPr>
        <p:spPr bwMode="auto">
          <a:xfrm rot="-5400000">
            <a:off x="5519738" y="4806950"/>
            <a:ext cx="7762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ill Sans MT" pitchFamily="34" charset="0"/>
              </a:rPr>
              <a:t>states</a:t>
            </a:r>
          </a:p>
        </p:txBody>
      </p:sp>
      <p:sp>
        <p:nvSpPr>
          <p:cNvPr id="33817" name="Text Box 28"/>
          <p:cNvSpPr txBox="1">
            <a:spLocks noChangeArrowheads="1"/>
          </p:cNvSpPr>
          <p:nvPr/>
        </p:nvSpPr>
        <p:spPr bwMode="auto">
          <a:xfrm>
            <a:off x="6875463" y="3717925"/>
            <a:ext cx="7826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ill Sans MT" pitchFamily="34" charset="0"/>
              </a:rPr>
              <a:t>inputs</a:t>
            </a:r>
          </a:p>
        </p:txBody>
      </p:sp>
      <p:sp>
        <p:nvSpPr>
          <p:cNvPr id="33818" name="Text Box 29"/>
          <p:cNvSpPr txBox="1">
            <a:spLocks noChangeArrowheads="1"/>
          </p:cNvSpPr>
          <p:nvPr/>
        </p:nvSpPr>
        <p:spPr bwMode="auto">
          <a:xfrm>
            <a:off x="6819900" y="4016375"/>
            <a:ext cx="327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Garamond" pitchFamily="18" charset="0"/>
              </a:rPr>
              <a:t>0</a:t>
            </a:r>
          </a:p>
        </p:txBody>
      </p:sp>
      <p:sp>
        <p:nvSpPr>
          <p:cNvPr id="33819" name="Text Box 30"/>
          <p:cNvSpPr txBox="1">
            <a:spLocks noChangeArrowheads="1"/>
          </p:cNvSpPr>
          <p:nvPr/>
        </p:nvSpPr>
        <p:spPr bwMode="auto">
          <a:xfrm>
            <a:off x="7451725" y="4025900"/>
            <a:ext cx="327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Garamond" pitchFamily="18" charset="0"/>
              </a:rPr>
              <a:t>1</a:t>
            </a:r>
          </a:p>
        </p:txBody>
      </p:sp>
      <p:sp>
        <p:nvSpPr>
          <p:cNvPr id="33820" name="Rectangle 31"/>
          <p:cNvSpPr>
            <a:spLocks noChangeArrowheads="1"/>
          </p:cNvSpPr>
          <p:nvPr/>
        </p:nvSpPr>
        <p:spPr bwMode="auto">
          <a:xfrm>
            <a:off x="6159500" y="4325938"/>
            <a:ext cx="42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sz="2400" baseline="-25000">
                <a:latin typeface="Garamond" pitchFamily="18" charset="0"/>
                <a:sym typeface="Symbol" pitchFamily="18" charset="2"/>
              </a:rPr>
              <a:t>0</a:t>
            </a:r>
          </a:p>
        </p:txBody>
      </p:sp>
      <p:sp>
        <p:nvSpPr>
          <p:cNvPr id="33821" name="Text Box 32"/>
          <p:cNvSpPr txBox="1">
            <a:spLocks noChangeArrowheads="1"/>
          </p:cNvSpPr>
          <p:nvPr/>
        </p:nvSpPr>
        <p:spPr bwMode="auto">
          <a:xfrm>
            <a:off x="6159500" y="4706938"/>
            <a:ext cx="42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sz="2400" baseline="-25000">
                <a:latin typeface="Garamond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33822" name="Text Box 33"/>
          <p:cNvSpPr txBox="1">
            <a:spLocks noChangeArrowheads="1"/>
          </p:cNvSpPr>
          <p:nvPr/>
        </p:nvSpPr>
        <p:spPr bwMode="auto">
          <a:xfrm>
            <a:off x="6159500" y="5087938"/>
            <a:ext cx="42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sz="2400" baseline="-25000">
                <a:latin typeface="Garamond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33823" name="Rectangle 36"/>
          <p:cNvSpPr>
            <a:spLocks noChangeArrowheads="1"/>
          </p:cNvSpPr>
          <p:nvPr/>
        </p:nvSpPr>
        <p:spPr bwMode="auto">
          <a:xfrm>
            <a:off x="6804025" y="4325938"/>
            <a:ext cx="42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sz="2400" baseline="-25000">
                <a:latin typeface="Garamond" pitchFamily="18" charset="0"/>
                <a:sym typeface="Symbol" pitchFamily="18" charset="2"/>
              </a:rPr>
              <a:t>0</a:t>
            </a:r>
          </a:p>
        </p:txBody>
      </p:sp>
      <p:sp>
        <p:nvSpPr>
          <p:cNvPr id="33824" name="Rectangle 37"/>
          <p:cNvSpPr>
            <a:spLocks noChangeArrowheads="1"/>
          </p:cNvSpPr>
          <p:nvPr/>
        </p:nvSpPr>
        <p:spPr bwMode="auto">
          <a:xfrm>
            <a:off x="7421563" y="4335463"/>
            <a:ext cx="42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sz="2400" baseline="-25000">
                <a:latin typeface="Garamond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33825" name="Rectangle 38"/>
          <p:cNvSpPr>
            <a:spLocks noChangeArrowheads="1"/>
          </p:cNvSpPr>
          <p:nvPr/>
        </p:nvSpPr>
        <p:spPr bwMode="auto">
          <a:xfrm>
            <a:off x="6804025" y="4706938"/>
            <a:ext cx="42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sz="2400" baseline="-25000">
                <a:latin typeface="Garamond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33826" name="Rectangle 39"/>
          <p:cNvSpPr>
            <a:spLocks noChangeArrowheads="1"/>
          </p:cNvSpPr>
          <p:nvPr/>
        </p:nvSpPr>
        <p:spPr bwMode="auto">
          <a:xfrm>
            <a:off x="7421563" y="5097463"/>
            <a:ext cx="42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sz="2400" baseline="-25000">
                <a:latin typeface="Garamond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33827" name="Rectangle 40"/>
          <p:cNvSpPr>
            <a:spLocks noChangeArrowheads="1"/>
          </p:cNvSpPr>
          <p:nvPr/>
        </p:nvSpPr>
        <p:spPr bwMode="auto">
          <a:xfrm>
            <a:off x="6804025" y="5087938"/>
            <a:ext cx="42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sz="2400" baseline="-25000">
                <a:latin typeface="Garamond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33828" name="Rectangle 41"/>
          <p:cNvSpPr>
            <a:spLocks noChangeArrowheads="1"/>
          </p:cNvSpPr>
          <p:nvPr/>
        </p:nvSpPr>
        <p:spPr bwMode="auto">
          <a:xfrm>
            <a:off x="7421563" y="4716463"/>
            <a:ext cx="42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sz="2400" baseline="-25000">
                <a:latin typeface="Garamond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33829" name="Line 44"/>
          <p:cNvSpPr>
            <a:spLocks noChangeShapeType="1"/>
          </p:cNvSpPr>
          <p:nvPr/>
        </p:nvSpPr>
        <p:spPr bwMode="auto">
          <a:xfrm>
            <a:off x="6659563" y="4078288"/>
            <a:ext cx="1296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30" name="Line 47"/>
          <p:cNvSpPr>
            <a:spLocks noChangeShapeType="1"/>
          </p:cNvSpPr>
          <p:nvPr/>
        </p:nvSpPr>
        <p:spPr bwMode="auto">
          <a:xfrm>
            <a:off x="6083300" y="5602288"/>
            <a:ext cx="1873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31" name="Line 48"/>
          <p:cNvSpPr>
            <a:spLocks noChangeShapeType="1"/>
          </p:cNvSpPr>
          <p:nvPr/>
        </p:nvSpPr>
        <p:spPr bwMode="auto">
          <a:xfrm>
            <a:off x="6659563" y="4078288"/>
            <a:ext cx="0" cy="1528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32" name="Line 49"/>
          <p:cNvSpPr>
            <a:spLocks noChangeShapeType="1"/>
          </p:cNvSpPr>
          <p:nvPr/>
        </p:nvSpPr>
        <p:spPr bwMode="auto">
          <a:xfrm>
            <a:off x="7956550" y="4078288"/>
            <a:ext cx="0" cy="1528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33" name="Line 51"/>
          <p:cNvSpPr>
            <a:spLocks noChangeShapeType="1"/>
          </p:cNvSpPr>
          <p:nvPr/>
        </p:nvSpPr>
        <p:spPr bwMode="auto">
          <a:xfrm>
            <a:off x="6083300" y="4438650"/>
            <a:ext cx="0" cy="116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34" name="Rectangle 53"/>
          <p:cNvSpPr>
            <a:spLocks noChangeArrowheads="1"/>
          </p:cNvSpPr>
          <p:nvPr/>
        </p:nvSpPr>
        <p:spPr bwMode="auto">
          <a:xfrm>
            <a:off x="5435600" y="3213100"/>
            <a:ext cx="2917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Gill Sans MT" pitchFamily="34" charset="0"/>
              </a:rPr>
              <a:t>transition function </a:t>
            </a:r>
            <a:r>
              <a:rPr lang="en-US" sz="2400">
                <a:latin typeface="Symbol" pitchFamily="18" charset="2"/>
              </a:rPr>
              <a:t>d:</a:t>
            </a:r>
            <a:r>
              <a:rPr lang="en-US" sz="2400"/>
              <a:t> 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Applications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3701" y="1752406"/>
            <a:ext cx="8153400" cy="4495800"/>
          </a:xfrm>
        </p:spPr>
        <p:txBody>
          <a:bodyPr>
            <a:normAutofit/>
          </a:bodyPr>
          <a:lstStyle/>
          <a:p>
            <a:r>
              <a:rPr lang="en-IN" sz="3200" i="1" dirty="0" smtClean="0"/>
              <a:t>Vending Machine</a:t>
            </a:r>
          </a:p>
          <a:p>
            <a:r>
              <a:rPr lang="en-IN" sz="3200" i="1" dirty="0" smtClean="0"/>
              <a:t>Traffic lights</a:t>
            </a:r>
          </a:p>
          <a:p>
            <a:r>
              <a:rPr lang="en-IN" sz="3200" i="1" dirty="0" smtClean="0"/>
              <a:t>Video games</a:t>
            </a:r>
          </a:p>
          <a:p>
            <a:r>
              <a:rPr lang="en-IN" sz="3200" i="1" dirty="0" smtClean="0"/>
              <a:t>Text parsing</a:t>
            </a:r>
          </a:p>
          <a:p>
            <a:r>
              <a:rPr lang="en-IN" sz="3200" i="1" dirty="0" smtClean="0"/>
              <a:t>Protocol analysis</a:t>
            </a:r>
          </a:p>
          <a:p>
            <a:r>
              <a:rPr lang="en-IN" sz="3200" i="1" dirty="0" smtClean="0"/>
              <a:t>Natural language processing</a:t>
            </a:r>
            <a:endParaRPr lang="en-IN" sz="3200" i="1" dirty="0"/>
          </a:p>
        </p:txBody>
      </p:sp>
    </p:spTree>
    <p:extLst>
      <p:ext uri="{BB962C8B-B14F-4D97-AF65-F5344CB8AC3E}">
        <p14:creationId xmlns="" xmlns:p14="http://schemas.microsoft.com/office/powerpoint/2010/main" val="11800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58261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Model of Discrete Automaton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143250" y="3350900"/>
            <a:ext cx="2786063" cy="150018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43240" y="3350892"/>
            <a:ext cx="2786082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Automaton</a:t>
            </a:r>
          </a:p>
          <a:p>
            <a:pPr algn="ctr">
              <a:defRPr/>
            </a:pPr>
            <a:r>
              <a:rPr lang="en-US" sz="3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q1,q2,…</a:t>
            </a:r>
            <a:r>
              <a:rPr lang="en-US" sz="3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qn</a:t>
            </a:r>
            <a:endParaRPr lang="en-US" sz="3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>
              <a:defRPr/>
            </a:pPr>
            <a:endParaRPr lang="en-US" sz="3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28813" y="3493775"/>
            <a:ext cx="1143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928813" y="3858900"/>
            <a:ext cx="1143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928813" y="4744725"/>
            <a:ext cx="1143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24" name="TextBox 10"/>
          <p:cNvSpPr txBox="1">
            <a:spLocks noChangeArrowheads="1"/>
          </p:cNvSpPr>
          <p:nvPr/>
        </p:nvSpPr>
        <p:spPr bwMode="auto">
          <a:xfrm>
            <a:off x="1400175" y="3308038"/>
            <a:ext cx="5000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I1</a:t>
            </a:r>
          </a:p>
        </p:txBody>
      </p:sp>
      <p:sp>
        <p:nvSpPr>
          <p:cNvPr id="9225" name="TextBox 11"/>
          <p:cNvSpPr txBox="1">
            <a:spLocks noChangeArrowheads="1"/>
          </p:cNvSpPr>
          <p:nvPr/>
        </p:nvSpPr>
        <p:spPr bwMode="auto">
          <a:xfrm>
            <a:off x="1414463" y="3650938"/>
            <a:ext cx="5000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I2</a:t>
            </a:r>
          </a:p>
        </p:txBody>
      </p:sp>
      <p:sp>
        <p:nvSpPr>
          <p:cNvPr id="9226" name="TextBox 12"/>
          <p:cNvSpPr txBox="1">
            <a:spLocks noChangeArrowheads="1"/>
          </p:cNvSpPr>
          <p:nvPr/>
        </p:nvSpPr>
        <p:spPr bwMode="auto">
          <a:xfrm>
            <a:off x="1428750" y="4565338"/>
            <a:ext cx="5000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Ip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929313" y="3493775"/>
            <a:ext cx="1143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29313" y="3889063"/>
            <a:ext cx="114300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29313" y="4708213"/>
            <a:ext cx="114300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30" name="TextBox 16"/>
          <p:cNvSpPr txBox="1">
            <a:spLocks noChangeArrowheads="1"/>
          </p:cNvSpPr>
          <p:nvPr/>
        </p:nvSpPr>
        <p:spPr bwMode="auto">
          <a:xfrm>
            <a:off x="7062788" y="3303275"/>
            <a:ext cx="5000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O1</a:t>
            </a:r>
          </a:p>
        </p:txBody>
      </p:sp>
      <p:sp>
        <p:nvSpPr>
          <p:cNvPr id="9231" name="TextBox 17"/>
          <p:cNvSpPr txBox="1">
            <a:spLocks noChangeArrowheads="1"/>
          </p:cNvSpPr>
          <p:nvPr/>
        </p:nvSpPr>
        <p:spPr bwMode="auto">
          <a:xfrm>
            <a:off x="7072313" y="3703325"/>
            <a:ext cx="5000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O2</a:t>
            </a:r>
          </a:p>
        </p:txBody>
      </p:sp>
      <p:sp>
        <p:nvSpPr>
          <p:cNvPr id="9232" name="TextBox 18"/>
          <p:cNvSpPr txBox="1">
            <a:spLocks noChangeArrowheads="1"/>
          </p:cNvSpPr>
          <p:nvPr/>
        </p:nvSpPr>
        <p:spPr bwMode="auto">
          <a:xfrm>
            <a:off x="7072313" y="4493900"/>
            <a:ext cx="5000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Oq</a:t>
            </a:r>
          </a:p>
        </p:txBody>
      </p:sp>
      <p:sp>
        <p:nvSpPr>
          <p:cNvPr id="9233" name="TextBox 19"/>
          <p:cNvSpPr txBox="1">
            <a:spLocks noChangeArrowheads="1"/>
          </p:cNvSpPr>
          <p:nvPr/>
        </p:nvSpPr>
        <p:spPr bwMode="auto">
          <a:xfrm>
            <a:off x="2000232" y="5264288"/>
            <a:ext cx="4214813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 dirty="0">
                <a:latin typeface="Arial Rounded MT Bold" pitchFamily="34" charset="0"/>
              </a:rPr>
              <a:t>Input:    I1, I2,…..</a:t>
            </a:r>
            <a:r>
              <a:rPr lang="en-US" sz="3000" dirty="0" err="1">
                <a:latin typeface="Arial Rounded MT Bold" pitchFamily="34" charset="0"/>
              </a:rPr>
              <a:t>Ip</a:t>
            </a:r>
            <a:endParaRPr lang="en-US" sz="3000" dirty="0">
              <a:latin typeface="Arial Rounded MT Bold" pitchFamily="34" charset="0"/>
            </a:endParaRPr>
          </a:p>
          <a:p>
            <a:r>
              <a:rPr lang="en-US" sz="3000" dirty="0">
                <a:latin typeface="Arial Rounded MT Bold" pitchFamily="34" charset="0"/>
              </a:rPr>
              <a:t>Output: O1,O2,…</a:t>
            </a:r>
            <a:r>
              <a:rPr lang="en-US" sz="3000" dirty="0" err="1">
                <a:latin typeface="Arial Rounded MT Bold" pitchFamily="34" charset="0"/>
              </a:rPr>
              <a:t>Oq</a:t>
            </a:r>
            <a:r>
              <a:rPr lang="en-US" sz="3000" dirty="0">
                <a:latin typeface="Arial Rounded MT Bold" pitchFamily="34" charset="0"/>
              </a:rPr>
              <a:t/>
            </a:r>
            <a:br>
              <a:rPr lang="en-US" sz="3000" dirty="0">
                <a:latin typeface="Arial Rounded MT Bold" pitchFamily="34" charset="0"/>
              </a:rPr>
            </a:br>
            <a:r>
              <a:rPr lang="en-US" sz="3000" dirty="0">
                <a:latin typeface="Arial Rounded MT Bold" pitchFamily="34" charset="0"/>
              </a:rPr>
              <a:t>States:   q1,q2,…</a:t>
            </a:r>
            <a:r>
              <a:rPr lang="en-US" sz="3000" dirty="0" err="1">
                <a:latin typeface="Arial Rounded MT Bold" pitchFamily="34" charset="0"/>
              </a:rPr>
              <a:t>qn</a:t>
            </a:r>
            <a:endParaRPr lang="en-US" sz="3000" dirty="0">
              <a:latin typeface="Arial Rounded MT Bold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7158" y="1571612"/>
            <a:ext cx="85011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 algn="just">
              <a:spcBef>
                <a:spcPts val="1600"/>
              </a:spcBef>
              <a:buSzPts val="1800"/>
              <a:buChar char="●"/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In Computer Science, </a:t>
            </a:r>
            <a:r>
              <a:rPr lang="en-US" sz="28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Automaton = an abstract computing device which process discrete information.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722917" y="6445952"/>
            <a:ext cx="5421083" cy="365125"/>
          </a:xfrm>
        </p:spPr>
        <p:txBody>
          <a:bodyPr/>
          <a:lstStyle/>
          <a:p>
            <a:r>
              <a:rPr lang="en-US" dirty="0" smtClean="0"/>
              <a:t>Dr. Sandeep Rathor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65405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Example of a finite automaton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95288" y="3068638"/>
            <a:ext cx="8353425" cy="3313112"/>
          </a:xfrm>
        </p:spPr>
        <p:txBody>
          <a:bodyPr/>
          <a:lstStyle/>
          <a:p>
            <a:pPr eaLnBrk="1" hangingPunct="1"/>
            <a:r>
              <a:rPr lang="en-US" dirty="0"/>
              <a:t>There are </a:t>
            </a:r>
            <a:r>
              <a:rPr lang="en-US" dirty="0">
                <a:solidFill>
                  <a:schemeClr val="accent2"/>
                </a:solidFill>
              </a:rPr>
              <a:t>states</a:t>
            </a:r>
            <a:r>
              <a:rPr lang="en-US" dirty="0"/>
              <a:t> </a:t>
            </a:r>
            <a:r>
              <a:rPr lang="en-US" dirty="0">
                <a:latin typeface="Garamond" pitchFamily="18" charset="0"/>
              </a:rPr>
              <a:t>off</a:t>
            </a:r>
            <a:r>
              <a:rPr lang="en-US" dirty="0"/>
              <a:t> and </a:t>
            </a:r>
            <a:r>
              <a:rPr lang="en-US" dirty="0">
                <a:latin typeface="Garamond" pitchFamily="18" charset="0"/>
              </a:rPr>
              <a:t>on</a:t>
            </a:r>
            <a:r>
              <a:rPr lang="en-US" dirty="0"/>
              <a:t>, the automaton </a:t>
            </a:r>
            <a:r>
              <a:rPr lang="en-US" dirty="0">
                <a:solidFill>
                  <a:schemeClr val="accent2"/>
                </a:solidFill>
              </a:rPr>
              <a:t>starts</a:t>
            </a:r>
            <a:r>
              <a:rPr lang="en-US" dirty="0"/>
              <a:t> in </a:t>
            </a:r>
            <a:r>
              <a:rPr lang="en-US" dirty="0">
                <a:latin typeface="Garamond" pitchFamily="18" charset="0"/>
              </a:rPr>
              <a:t>off</a:t>
            </a:r>
            <a:r>
              <a:rPr lang="en-US" dirty="0"/>
              <a:t> and tries to reach the </a:t>
            </a:r>
            <a:r>
              <a:rPr lang="en-US" dirty="0">
                <a:solidFill>
                  <a:schemeClr val="accent2"/>
                </a:solidFill>
              </a:rPr>
              <a:t>“good state”</a:t>
            </a:r>
            <a:r>
              <a:rPr lang="en-US" dirty="0"/>
              <a:t> </a:t>
            </a:r>
            <a:r>
              <a:rPr lang="en-US" dirty="0">
                <a:latin typeface="Garamond" pitchFamily="18" charset="0"/>
              </a:rPr>
              <a:t>on</a:t>
            </a:r>
          </a:p>
          <a:p>
            <a:pPr eaLnBrk="1" hangingPunct="1"/>
            <a:r>
              <a:rPr lang="en-US" dirty="0"/>
              <a:t>What sequences of </a:t>
            </a:r>
            <a:r>
              <a:rPr lang="en-US" i="1" dirty="0" err="1">
                <a:latin typeface="Garamond" pitchFamily="18" charset="0"/>
              </a:rPr>
              <a:t>f</a:t>
            </a:r>
            <a:r>
              <a:rPr lang="en-US" dirty="0" err="1"/>
              <a:t>s</a:t>
            </a:r>
            <a:r>
              <a:rPr lang="en-US" dirty="0"/>
              <a:t> lead to the final state?</a:t>
            </a:r>
          </a:p>
          <a:p>
            <a:pPr eaLnBrk="1" hangingPunct="1"/>
            <a:r>
              <a:rPr lang="en-US" dirty="0"/>
              <a:t>Answer: </a:t>
            </a:r>
            <a:r>
              <a:rPr lang="en-US" dirty="0">
                <a:latin typeface="Garamond" pitchFamily="18" charset="0"/>
              </a:rPr>
              <a:t>{</a:t>
            </a:r>
            <a:r>
              <a:rPr lang="en-US" i="1" dirty="0">
                <a:latin typeface="Garamond" pitchFamily="18" charset="0"/>
              </a:rPr>
              <a:t>f</a:t>
            </a:r>
            <a:r>
              <a:rPr lang="en-US" dirty="0">
                <a:latin typeface="Garamond" pitchFamily="18" charset="0"/>
              </a:rPr>
              <a:t>, </a:t>
            </a:r>
            <a:r>
              <a:rPr lang="en-US" i="1" dirty="0" err="1">
                <a:latin typeface="Garamond" pitchFamily="18" charset="0"/>
              </a:rPr>
              <a:t>fff</a:t>
            </a:r>
            <a:r>
              <a:rPr lang="en-US" dirty="0">
                <a:latin typeface="Garamond" pitchFamily="18" charset="0"/>
              </a:rPr>
              <a:t>, </a:t>
            </a:r>
            <a:r>
              <a:rPr lang="en-US" i="1" dirty="0" err="1">
                <a:latin typeface="Garamond" pitchFamily="18" charset="0"/>
              </a:rPr>
              <a:t>fffff</a:t>
            </a:r>
            <a:r>
              <a:rPr lang="en-US" dirty="0">
                <a:latin typeface="Garamond" pitchFamily="18" charset="0"/>
              </a:rPr>
              <a:t>, …} = {</a:t>
            </a:r>
            <a:r>
              <a:rPr lang="en-US" i="1" dirty="0">
                <a:latin typeface="Garamond" pitchFamily="18" charset="0"/>
              </a:rPr>
              <a:t>f </a:t>
            </a:r>
            <a:r>
              <a:rPr lang="en-US" i="1" baseline="30000" dirty="0">
                <a:latin typeface="Garamond" pitchFamily="18" charset="0"/>
              </a:rPr>
              <a:t>n</a:t>
            </a:r>
            <a:r>
              <a:rPr lang="en-US" dirty="0">
                <a:latin typeface="Garamond" pitchFamily="18" charset="0"/>
              </a:rPr>
              <a:t>: </a:t>
            </a:r>
            <a:r>
              <a:rPr lang="en-US" i="1" dirty="0">
                <a:latin typeface="Garamond" pitchFamily="18" charset="0"/>
              </a:rPr>
              <a:t>n</a:t>
            </a:r>
            <a:r>
              <a:rPr lang="en-US" dirty="0">
                <a:latin typeface="Garamond" pitchFamily="18" charset="0"/>
              </a:rPr>
              <a:t> </a:t>
            </a:r>
            <a:r>
              <a:rPr lang="en-US" dirty="0"/>
              <a:t>is odd</a:t>
            </a:r>
            <a:r>
              <a:rPr lang="en-US" dirty="0">
                <a:latin typeface="Garamond" pitchFamily="18" charset="0"/>
              </a:rPr>
              <a:t>}</a:t>
            </a:r>
          </a:p>
          <a:p>
            <a:pPr eaLnBrk="1" hangingPunct="1"/>
            <a:r>
              <a:rPr lang="en-US" dirty="0"/>
              <a:t>This is an </a:t>
            </a:r>
            <a:r>
              <a:rPr lang="en-US" dirty="0">
                <a:solidFill>
                  <a:schemeClr val="accent2"/>
                </a:solidFill>
              </a:rPr>
              <a:t>example</a:t>
            </a:r>
            <a:r>
              <a:rPr lang="en-US" dirty="0"/>
              <a:t> of a deterministic finite automaton over alphabet </a:t>
            </a:r>
            <a:r>
              <a:rPr lang="en-US" dirty="0">
                <a:latin typeface="Garamond" pitchFamily="18" charset="0"/>
              </a:rPr>
              <a:t>{</a:t>
            </a:r>
            <a:r>
              <a:rPr lang="en-US" i="1" dirty="0">
                <a:latin typeface="Garamond" pitchFamily="18" charset="0"/>
              </a:rPr>
              <a:t>f</a:t>
            </a:r>
            <a:r>
              <a:rPr lang="en-US" dirty="0">
                <a:latin typeface="Garamond" pitchFamily="18" charset="0"/>
              </a:rPr>
              <a:t>}</a:t>
            </a:r>
          </a:p>
        </p:txBody>
      </p:sp>
      <p:sp>
        <p:nvSpPr>
          <p:cNvPr id="31748" name="Oval 4"/>
          <p:cNvSpPr>
            <a:spLocks noChangeArrowheads="1"/>
          </p:cNvSpPr>
          <p:nvPr/>
        </p:nvSpPr>
        <p:spPr bwMode="auto">
          <a:xfrm>
            <a:off x="2865438" y="1870075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Oval 5"/>
          <p:cNvSpPr>
            <a:spLocks noChangeArrowheads="1"/>
          </p:cNvSpPr>
          <p:nvPr/>
        </p:nvSpPr>
        <p:spPr bwMode="auto">
          <a:xfrm>
            <a:off x="4618038" y="1793875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0" name="Freeform 6"/>
          <p:cNvSpPr>
            <a:spLocks/>
          </p:cNvSpPr>
          <p:nvPr/>
        </p:nvSpPr>
        <p:spPr bwMode="auto">
          <a:xfrm>
            <a:off x="3398838" y="1844675"/>
            <a:ext cx="1295400" cy="101600"/>
          </a:xfrm>
          <a:custGeom>
            <a:avLst/>
            <a:gdLst>
              <a:gd name="T0" fmla="*/ 0 w 816"/>
              <a:gd name="T1" fmla="*/ 51612800 h 200"/>
              <a:gd name="T2" fmla="*/ 967740107 w 816"/>
              <a:gd name="T3" fmla="*/ 2064512 h 200"/>
              <a:gd name="T4" fmla="*/ 2056447678 w 816"/>
              <a:gd name="T5" fmla="*/ 39225732 h 200"/>
              <a:gd name="T6" fmla="*/ 0 60000 65536"/>
              <a:gd name="T7" fmla="*/ 0 60000 65536"/>
              <a:gd name="T8" fmla="*/ 0 60000 65536"/>
              <a:gd name="T9" fmla="*/ 0 w 816"/>
              <a:gd name="T10" fmla="*/ 0 h 200"/>
              <a:gd name="T11" fmla="*/ 816 w 816"/>
              <a:gd name="T12" fmla="*/ 200 h 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1" name="Freeform 7"/>
          <p:cNvSpPr>
            <a:spLocks/>
          </p:cNvSpPr>
          <p:nvPr/>
        </p:nvSpPr>
        <p:spPr bwMode="auto">
          <a:xfrm flipV="1">
            <a:off x="3475038" y="2314575"/>
            <a:ext cx="1295400" cy="177800"/>
          </a:xfrm>
          <a:custGeom>
            <a:avLst/>
            <a:gdLst>
              <a:gd name="T0" fmla="*/ 0 w 816"/>
              <a:gd name="T1" fmla="*/ 158064207 h 200"/>
              <a:gd name="T2" fmla="*/ 967740107 w 816"/>
              <a:gd name="T3" fmla="*/ 6322568 h 200"/>
              <a:gd name="T4" fmla="*/ 2056447678 w 816"/>
              <a:gd name="T5" fmla="*/ 120128811 h 200"/>
              <a:gd name="T6" fmla="*/ 0 60000 65536"/>
              <a:gd name="T7" fmla="*/ 0 60000 65536"/>
              <a:gd name="T8" fmla="*/ 0 60000 65536"/>
              <a:gd name="T9" fmla="*/ 0 w 816"/>
              <a:gd name="T10" fmla="*/ 0 h 200"/>
              <a:gd name="T11" fmla="*/ 816 w 816"/>
              <a:gd name="T12" fmla="*/ 200 h 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2484438" y="217487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2952750" y="1989138"/>
            <a:ext cx="4460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off</a:t>
            </a:r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4711700" y="1916113"/>
            <a:ext cx="4159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on</a:t>
            </a:r>
          </a:p>
        </p:txBody>
      </p:sp>
      <p:sp>
        <p:nvSpPr>
          <p:cNvPr id="31755" name="Text Box 12"/>
          <p:cNvSpPr txBox="1">
            <a:spLocks noChangeArrowheads="1"/>
          </p:cNvSpPr>
          <p:nvPr/>
        </p:nvSpPr>
        <p:spPr bwMode="auto">
          <a:xfrm>
            <a:off x="3956050" y="1477963"/>
            <a:ext cx="234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i="1">
                <a:latin typeface="Garamond" pitchFamily="18" charset="0"/>
              </a:rPr>
              <a:t>f</a:t>
            </a:r>
          </a:p>
        </p:txBody>
      </p:sp>
      <p:sp>
        <p:nvSpPr>
          <p:cNvPr id="31756" name="Text Box 13"/>
          <p:cNvSpPr txBox="1">
            <a:spLocks noChangeArrowheads="1"/>
          </p:cNvSpPr>
          <p:nvPr/>
        </p:nvSpPr>
        <p:spPr bwMode="auto">
          <a:xfrm>
            <a:off x="3940175" y="2490788"/>
            <a:ext cx="234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i="1">
                <a:latin typeface="Garamond" pitchFamily="18" charset="0"/>
              </a:rPr>
              <a:t>f</a:t>
            </a:r>
          </a:p>
        </p:txBody>
      </p:sp>
      <p:sp>
        <p:nvSpPr>
          <p:cNvPr id="31757" name="Oval 14"/>
          <p:cNvSpPr>
            <a:spLocks noChangeArrowheads="1"/>
          </p:cNvSpPr>
          <p:nvPr/>
        </p:nvSpPr>
        <p:spPr bwMode="auto">
          <a:xfrm>
            <a:off x="4675188" y="1844675"/>
            <a:ext cx="504825" cy="5048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65405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Language of a DFA</a:t>
            </a:r>
          </a:p>
        </p:txBody>
      </p:sp>
      <p:sp>
        <p:nvSpPr>
          <p:cNvPr id="34819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395288" y="5372100"/>
            <a:ext cx="8353425" cy="865188"/>
          </a:xfrm>
        </p:spPr>
        <p:txBody>
          <a:bodyPr/>
          <a:lstStyle/>
          <a:p>
            <a:pPr eaLnBrk="1" hangingPunct="1"/>
            <a:r>
              <a:rPr lang="en-US"/>
              <a:t>Language of </a:t>
            </a:r>
            <a:r>
              <a:rPr lang="en-US" i="1">
                <a:latin typeface="Garamond" pitchFamily="18" charset="0"/>
              </a:rPr>
              <a:t>M</a:t>
            </a:r>
            <a:r>
              <a:rPr lang="en-US"/>
              <a:t> is </a:t>
            </a:r>
            <a:r>
              <a:rPr lang="en-US">
                <a:latin typeface="Garamond" pitchFamily="18" charset="0"/>
              </a:rPr>
              <a:t>{</a:t>
            </a:r>
            <a:r>
              <a:rPr lang="en-US" i="1">
                <a:latin typeface="Garamond" pitchFamily="18" charset="0"/>
              </a:rPr>
              <a:t>f</a:t>
            </a:r>
            <a:r>
              <a:rPr lang="en-US">
                <a:latin typeface="Garamond" pitchFamily="18" charset="0"/>
              </a:rPr>
              <a:t>, </a:t>
            </a:r>
            <a:r>
              <a:rPr lang="en-US" i="1">
                <a:latin typeface="Garamond" pitchFamily="18" charset="0"/>
              </a:rPr>
              <a:t>fff</a:t>
            </a:r>
            <a:r>
              <a:rPr lang="en-US">
                <a:latin typeface="Garamond" pitchFamily="18" charset="0"/>
              </a:rPr>
              <a:t>, </a:t>
            </a:r>
            <a:r>
              <a:rPr lang="en-US" i="1">
                <a:latin typeface="Garamond" pitchFamily="18" charset="0"/>
              </a:rPr>
              <a:t>fffff</a:t>
            </a:r>
            <a:r>
              <a:rPr lang="en-US">
                <a:latin typeface="Garamond" pitchFamily="18" charset="0"/>
              </a:rPr>
              <a:t>, …} = {</a:t>
            </a:r>
            <a:r>
              <a:rPr lang="en-US" i="1">
                <a:latin typeface="Garamond" pitchFamily="18" charset="0"/>
              </a:rPr>
              <a:t>f </a:t>
            </a:r>
            <a:r>
              <a:rPr lang="en-US" i="1" baseline="30000">
                <a:latin typeface="Garamond" pitchFamily="18" charset="0"/>
              </a:rPr>
              <a:t>n</a:t>
            </a:r>
            <a:r>
              <a:rPr lang="en-US">
                <a:latin typeface="Garamond" pitchFamily="18" charset="0"/>
              </a:rPr>
              <a:t>: </a:t>
            </a:r>
            <a:r>
              <a:rPr lang="en-US" i="1">
                <a:latin typeface="Garamond" pitchFamily="18" charset="0"/>
              </a:rPr>
              <a:t>n</a:t>
            </a:r>
            <a:r>
              <a:rPr lang="en-US">
                <a:latin typeface="Garamond" pitchFamily="18" charset="0"/>
              </a:rPr>
              <a:t> </a:t>
            </a:r>
            <a:r>
              <a:rPr lang="en-US"/>
              <a:t>is odd</a:t>
            </a:r>
            <a:r>
              <a:rPr lang="en-US">
                <a:latin typeface="Garamond" pitchFamily="18" charset="0"/>
              </a:rPr>
              <a:t>}</a:t>
            </a:r>
            <a:r>
              <a:rPr lang="en-US"/>
              <a:t> 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785786" y="1500174"/>
            <a:ext cx="7537450" cy="18002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Gill Sans MT" pitchFamily="34" charset="0"/>
              </a:rPr>
              <a:t>The </a:t>
            </a:r>
            <a:r>
              <a:rPr lang="en-US" sz="2800" dirty="0">
                <a:solidFill>
                  <a:schemeClr val="accent2"/>
                </a:solidFill>
                <a:latin typeface="Gill Sans MT" pitchFamily="34" charset="0"/>
              </a:rPr>
              <a:t>language of a DFA </a:t>
            </a:r>
            <a:r>
              <a:rPr lang="en-US" sz="2800" dirty="0">
                <a:latin typeface="Garamond" pitchFamily="18" charset="0"/>
              </a:rPr>
              <a:t>(</a:t>
            </a:r>
            <a:r>
              <a:rPr lang="en-US" sz="2800" i="1" dirty="0">
                <a:latin typeface="Garamond" pitchFamily="18" charset="0"/>
              </a:rPr>
              <a:t>Q</a:t>
            </a:r>
            <a:r>
              <a:rPr lang="en-US" sz="2800" dirty="0">
                <a:latin typeface="Garamond" pitchFamily="18" charset="0"/>
              </a:rPr>
              <a:t>, </a:t>
            </a:r>
            <a:r>
              <a:rPr lang="en-US" sz="2800" dirty="0">
                <a:latin typeface="Symbol" pitchFamily="18" charset="2"/>
              </a:rPr>
              <a:t>S</a:t>
            </a:r>
            <a:r>
              <a:rPr lang="en-US" sz="2800" dirty="0">
                <a:latin typeface="Garamond" pitchFamily="18" charset="0"/>
              </a:rPr>
              <a:t>, </a:t>
            </a:r>
            <a:r>
              <a:rPr lang="en-US" sz="2800" dirty="0">
                <a:latin typeface="Symbol" pitchFamily="18" charset="2"/>
              </a:rPr>
              <a:t>d</a:t>
            </a:r>
            <a:r>
              <a:rPr lang="en-US" sz="2800" dirty="0">
                <a:latin typeface="Garamond" pitchFamily="18" charset="0"/>
              </a:rPr>
              <a:t>, </a:t>
            </a:r>
            <a:r>
              <a:rPr lang="en-US" sz="2800" i="1" dirty="0">
                <a:latin typeface="Garamond" pitchFamily="18" charset="0"/>
              </a:rPr>
              <a:t>q</a:t>
            </a:r>
            <a:r>
              <a:rPr lang="en-US" sz="2800" baseline="-25000" dirty="0">
                <a:latin typeface="Garamond" pitchFamily="18" charset="0"/>
              </a:rPr>
              <a:t>0</a:t>
            </a:r>
            <a:r>
              <a:rPr lang="en-US" sz="2800" dirty="0">
                <a:latin typeface="Garamond" pitchFamily="18" charset="0"/>
              </a:rPr>
              <a:t>, </a:t>
            </a:r>
            <a:r>
              <a:rPr lang="en-US" sz="2800" i="1" dirty="0">
                <a:latin typeface="Garamond" pitchFamily="18" charset="0"/>
              </a:rPr>
              <a:t>F</a:t>
            </a:r>
            <a:r>
              <a:rPr lang="en-US" sz="2800" dirty="0">
                <a:latin typeface="Garamond" pitchFamily="18" charset="0"/>
              </a:rPr>
              <a:t>)</a:t>
            </a:r>
            <a:r>
              <a:rPr lang="en-US" sz="2800" dirty="0">
                <a:latin typeface="Gill Sans MT" pitchFamily="34" charset="0"/>
              </a:rPr>
              <a:t> is the set of </a:t>
            </a:r>
            <a:br>
              <a:rPr lang="en-US" sz="2800" dirty="0">
                <a:latin typeface="Gill Sans MT" pitchFamily="34" charset="0"/>
              </a:rPr>
            </a:br>
            <a:r>
              <a:rPr lang="en-US" sz="2800" dirty="0">
                <a:latin typeface="Gill Sans MT" pitchFamily="34" charset="0"/>
              </a:rPr>
              <a:t>all strings over </a:t>
            </a:r>
            <a:r>
              <a:rPr lang="en-US" sz="2800" dirty="0">
                <a:latin typeface="Symbol" pitchFamily="18" charset="2"/>
              </a:rPr>
              <a:t>S</a:t>
            </a:r>
            <a:r>
              <a:rPr lang="en-US" sz="2800" dirty="0">
                <a:latin typeface="Gill Sans MT" pitchFamily="34" charset="0"/>
              </a:rPr>
              <a:t> that, starting from </a:t>
            </a:r>
            <a:r>
              <a:rPr lang="en-US" sz="2800" i="1" dirty="0">
                <a:latin typeface="Garamond" pitchFamily="18" charset="0"/>
              </a:rPr>
              <a:t>q</a:t>
            </a:r>
            <a:r>
              <a:rPr lang="en-US" sz="2800" baseline="-25000" dirty="0">
                <a:latin typeface="Garamond" pitchFamily="18" charset="0"/>
              </a:rPr>
              <a:t>0</a:t>
            </a:r>
            <a:r>
              <a:rPr lang="en-US" sz="2800" dirty="0">
                <a:latin typeface="Gill Sans MT" pitchFamily="34" charset="0"/>
              </a:rPr>
              <a:t> and </a:t>
            </a:r>
            <a:br>
              <a:rPr lang="en-US" sz="2800" dirty="0">
                <a:latin typeface="Gill Sans MT" pitchFamily="34" charset="0"/>
              </a:rPr>
            </a:br>
            <a:r>
              <a:rPr lang="en-US" sz="2800" dirty="0">
                <a:latin typeface="Gill Sans MT" pitchFamily="34" charset="0"/>
              </a:rPr>
              <a:t>following the transitions as the string is read left</a:t>
            </a:r>
            <a:br>
              <a:rPr lang="en-US" sz="2800" dirty="0">
                <a:latin typeface="Gill Sans MT" pitchFamily="34" charset="0"/>
              </a:rPr>
            </a:br>
            <a:r>
              <a:rPr lang="en-US" sz="2800" dirty="0">
                <a:latin typeface="Gill Sans MT" pitchFamily="34" charset="0"/>
              </a:rPr>
              <a:t>to right, will reach some accepting state.</a:t>
            </a:r>
          </a:p>
        </p:txBody>
      </p:sp>
      <p:sp>
        <p:nvSpPr>
          <p:cNvPr id="34821" name="Oval 6"/>
          <p:cNvSpPr>
            <a:spLocks noChangeArrowheads="1"/>
          </p:cNvSpPr>
          <p:nvPr/>
        </p:nvSpPr>
        <p:spPr bwMode="auto">
          <a:xfrm>
            <a:off x="3649663" y="4097338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Oval 7"/>
          <p:cNvSpPr>
            <a:spLocks noChangeArrowheads="1"/>
          </p:cNvSpPr>
          <p:nvPr/>
        </p:nvSpPr>
        <p:spPr bwMode="auto">
          <a:xfrm>
            <a:off x="5402263" y="4021138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Freeform 8"/>
          <p:cNvSpPr>
            <a:spLocks/>
          </p:cNvSpPr>
          <p:nvPr/>
        </p:nvSpPr>
        <p:spPr bwMode="auto">
          <a:xfrm>
            <a:off x="4183063" y="4071938"/>
            <a:ext cx="1295400" cy="101600"/>
          </a:xfrm>
          <a:custGeom>
            <a:avLst/>
            <a:gdLst>
              <a:gd name="T0" fmla="*/ 0 w 816"/>
              <a:gd name="T1" fmla="*/ 51612800 h 200"/>
              <a:gd name="T2" fmla="*/ 967740107 w 816"/>
              <a:gd name="T3" fmla="*/ 2064512 h 200"/>
              <a:gd name="T4" fmla="*/ 2056447678 w 816"/>
              <a:gd name="T5" fmla="*/ 39225732 h 200"/>
              <a:gd name="T6" fmla="*/ 0 60000 65536"/>
              <a:gd name="T7" fmla="*/ 0 60000 65536"/>
              <a:gd name="T8" fmla="*/ 0 60000 65536"/>
              <a:gd name="T9" fmla="*/ 0 w 816"/>
              <a:gd name="T10" fmla="*/ 0 h 200"/>
              <a:gd name="T11" fmla="*/ 816 w 816"/>
              <a:gd name="T12" fmla="*/ 200 h 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4" name="Freeform 9"/>
          <p:cNvSpPr>
            <a:spLocks/>
          </p:cNvSpPr>
          <p:nvPr/>
        </p:nvSpPr>
        <p:spPr bwMode="auto">
          <a:xfrm flipV="1">
            <a:off x="4259263" y="4541838"/>
            <a:ext cx="1295400" cy="177800"/>
          </a:xfrm>
          <a:custGeom>
            <a:avLst/>
            <a:gdLst>
              <a:gd name="T0" fmla="*/ 0 w 816"/>
              <a:gd name="T1" fmla="*/ 158064207 h 200"/>
              <a:gd name="T2" fmla="*/ 967740107 w 816"/>
              <a:gd name="T3" fmla="*/ 6322568 h 200"/>
              <a:gd name="T4" fmla="*/ 2056447678 w 816"/>
              <a:gd name="T5" fmla="*/ 120128811 h 200"/>
              <a:gd name="T6" fmla="*/ 0 60000 65536"/>
              <a:gd name="T7" fmla="*/ 0 60000 65536"/>
              <a:gd name="T8" fmla="*/ 0 60000 65536"/>
              <a:gd name="T9" fmla="*/ 0 w 816"/>
              <a:gd name="T10" fmla="*/ 0 h 200"/>
              <a:gd name="T11" fmla="*/ 816 w 816"/>
              <a:gd name="T12" fmla="*/ 200 h 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5" name="Line 10"/>
          <p:cNvSpPr>
            <a:spLocks noChangeShapeType="1"/>
          </p:cNvSpPr>
          <p:nvPr/>
        </p:nvSpPr>
        <p:spPr bwMode="auto">
          <a:xfrm>
            <a:off x="3268663" y="4402138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6" name="Text Box 11"/>
          <p:cNvSpPr txBox="1">
            <a:spLocks noChangeArrowheads="1"/>
          </p:cNvSpPr>
          <p:nvPr/>
        </p:nvSpPr>
        <p:spPr bwMode="auto">
          <a:xfrm>
            <a:off x="3736975" y="4216400"/>
            <a:ext cx="4460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off</a:t>
            </a:r>
          </a:p>
        </p:txBody>
      </p:sp>
      <p:sp>
        <p:nvSpPr>
          <p:cNvPr id="34827" name="Text Box 12"/>
          <p:cNvSpPr txBox="1">
            <a:spLocks noChangeArrowheads="1"/>
          </p:cNvSpPr>
          <p:nvPr/>
        </p:nvSpPr>
        <p:spPr bwMode="auto">
          <a:xfrm>
            <a:off x="5495925" y="4143375"/>
            <a:ext cx="4159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on</a:t>
            </a:r>
          </a:p>
        </p:txBody>
      </p:sp>
      <p:sp>
        <p:nvSpPr>
          <p:cNvPr id="34828" name="Text Box 13"/>
          <p:cNvSpPr txBox="1">
            <a:spLocks noChangeArrowheads="1"/>
          </p:cNvSpPr>
          <p:nvPr/>
        </p:nvSpPr>
        <p:spPr bwMode="auto">
          <a:xfrm>
            <a:off x="4716463" y="3716338"/>
            <a:ext cx="234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i="1">
                <a:latin typeface="Garamond" pitchFamily="18" charset="0"/>
              </a:rPr>
              <a:t>f</a:t>
            </a:r>
          </a:p>
        </p:txBody>
      </p:sp>
      <p:sp>
        <p:nvSpPr>
          <p:cNvPr id="34829" name="Text Box 14"/>
          <p:cNvSpPr txBox="1">
            <a:spLocks noChangeArrowheads="1"/>
          </p:cNvSpPr>
          <p:nvPr/>
        </p:nvSpPr>
        <p:spPr bwMode="auto">
          <a:xfrm>
            <a:off x="4724400" y="4718050"/>
            <a:ext cx="234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i="1">
                <a:latin typeface="Garamond" pitchFamily="18" charset="0"/>
              </a:rPr>
              <a:t>f</a:t>
            </a:r>
          </a:p>
        </p:txBody>
      </p:sp>
      <p:sp>
        <p:nvSpPr>
          <p:cNvPr id="34830" name="Oval 15"/>
          <p:cNvSpPr>
            <a:spLocks noChangeArrowheads="1"/>
          </p:cNvSpPr>
          <p:nvPr/>
        </p:nvSpPr>
        <p:spPr bwMode="auto">
          <a:xfrm>
            <a:off x="5459413" y="4071938"/>
            <a:ext cx="504825" cy="5048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1" name="Text Box 16"/>
          <p:cNvSpPr txBox="1">
            <a:spLocks noChangeArrowheads="1"/>
          </p:cNvSpPr>
          <p:nvPr/>
        </p:nvSpPr>
        <p:spPr bwMode="auto">
          <a:xfrm>
            <a:off x="2166938" y="4144963"/>
            <a:ext cx="522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/>
              <a:t>M</a:t>
            </a:r>
            <a:r>
              <a:rPr lang="en-US" sz="2400"/>
              <a:t>: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Oval 3"/>
          <p:cNvSpPr>
            <a:spLocks noChangeArrowheads="1"/>
          </p:cNvSpPr>
          <p:nvPr/>
        </p:nvSpPr>
        <p:spPr bwMode="auto">
          <a:xfrm>
            <a:off x="3414713" y="18669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Oval 4"/>
          <p:cNvSpPr>
            <a:spLocks noChangeArrowheads="1"/>
          </p:cNvSpPr>
          <p:nvPr/>
        </p:nvSpPr>
        <p:spPr bwMode="auto">
          <a:xfrm>
            <a:off x="3490913" y="19431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Oval 5"/>
          <p:cNvSpPr>
            <a:spLocks noChangeArrowheads="1"/>
          </p:cNvSpPr>
          <p:nvPr/>
        </p:nvSpPr>
        <p:spPr bwMode="auto">
          <a:xfrm>
            <a:off x="5243513" y="18669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Line 6"/>
          <p:cNvSpPr>
            <a:spLocks noChangeShapeType="1"/>
          </p:cNvSpPr>
          <p:nvPr/>
        </p:nvSpPr>
        <p:spPr bwMode="auto">
          <a:xfrm>
            <a:off x="2881313" y="21717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6" name="Rectangle 8"/>
          <p:cNvSpPr>
            <a:spLocks noChangeArrowheads="1"/>
          </p:cNvSpPr>
          <p:nvPr/>
        </p:nvSpPr>
        <p:spPr bwMode="auto">
          <a:xfrm>
            <a:off x="3490913" y="19018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baseline="-25000">
                <a:latin typeface="Garamond" pitchFamily="18" charset="0"/>
                <a:sym typeface="Symbol" pitchFamily="18" charset="2"/>
              </a:rPr>
              <a:t>0</a:t>
            </a:r>
          </a:p>
        </p:txBody>
      </p:sp>
      <p:sp>
        <p:nvSpPr>
          <p:cNvPr id="35847" name="Rectangle 9"/>
          <p:cNvSpPr>
            <a:spLocks noChangeArrowheads="1"/>
          </p:cNvSpPr>
          <p:nvPr/>
        </p:nvSpPr>
        <p:spPr bwMode="auto">
          <a:xfrm>
            <a:off x="5319713" y="19018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baseline="-25000">
                <a:latin typeface="Garamond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35848" name="Oval 10"/>
          <p:cNvSpPr>
            <a:spLocks noChangeArrowheads="1"/>
          </p:cNvSpPr>
          <p:nvPr/>
        </p:nvSpPr>
        <p:spPr bwMode="auto">
          <a:xfrm>
            <a:off x="3430588" y="32385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Line 11"/>
          <p:cNvSpPr>
            <a:spLocks noChangeShapeType="1"/>
          </p:cNvSpPr>
          <p:nvPr/>
        </p:nvSpPr>
        <p:spPr bwMode="auto">
          <a:xfrm>
            <a:off x="2897188" y="35433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Rectangle 13"/>
          <p:cNvSpPr>
            <a:spLocks noChangeArrowheads="1"/>
          </p:cNvSpPr>
          <p:nvPr/>
        </p:nvSpPr>
        <p:spPr bwMode="auto">
          <a:xfrm>
            <a:off x="3506788" y="32734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baseline="-25000">
                <a:latin typeface="Garamond" pitchFamily="18" charset="0"/>
                <a:sym typeface="Symbol" pitchFamily="18" charset="2"/>
              </a:rPr>
              <a:t>0</a:t>
            </a:r>
          </a:p>
        </p:txBody>
      </p:sp>
      <p:sp>
        <p:nvSpPr>
          <p:cNvPr id="35851" name="Rectangle 14"/>
          <p:cNvSpPr>
            <a:spLocks noChangeArrowheads="1"/>
          </p:cNvSpPr>
          <p:nvPr/>
        </p:nvSpPr>
        <p:spPr bwMode="auto">
          <a:xfrm>
            <a:off x="5335588" y="32734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baseline="-25000">
                <a:latin typeface="Garamond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35852" name="Oval 15"/>
          <p:cNvSpPr>
            <a:spLocks noChangeArrowheads="1"/>
          </p:cNvSpPr>
          <p:nvPr/>
        </p:nvSpPr>
        <p:spPr bwMode="auto">
          <a:xfrm>
            <a:off x="2339975" y="46863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Oval 16"/>
          <p:cNvSpPr>
            <a:spLocks noChangeArrowheads="1"/>
          </p:cNvSpPr>
          <p:nvPr/>
        </p:nvSpPr>
        <p:spPr bwMode="auto">
          <a:xfrm>
            <a:off x="2416175" y="47625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4" name="Oval 17"/>
          <p:cNvSpPr>
            <a:spLocks noChangeArrowheads="1"/>
          </p:cNvSpPr>
          <p:nvPr/>
        </p:nvSpPr>
        <p:spPr bwMode="auto">
          <a:xfrm>
            <a:off x="4168775" y="46863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5" name="Line 18"/>
          <p:cNvSpPr>
            <a:spLocks noChangeShapeType="1"/>
          </p:cNvSpPr>
          <p:nvPr/>
        </p:nvSpPr>
        <p:spPr bwMode="auto">
          <a:xfrm>
            <a:off x="1806575" y="49911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6" name="Rectangle 20"/>
          <p:cNvSpPr>
            <a:spLocks noChangeArrowheads="1"/>
          </p:cNvSpPr>
          <p:nvPr/>
        </p:nvSpPr>
        <p:spPr bwMode="auto">
          <a:xfrm>
            <a:off x="2416175" y="47212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baseline="-25000">
                <a:latin typeface="Garamond" pitchFamily="18" charset="0"/>
                <a:sym typeface="Symbol" pitchFamily="18" charset="2"/>
              </a:rPr>
              <a:t>0</a:t>
            </a:r>
          </a:p>
        </p:txBody>
      </p:sp>
      <p:sp>
        <p:nvSpPr>
          <p:cNvPr id="35857" name="Rectangle 21"/>
          <p:cNvSpPr>
            <a:spLocks noChangeArrowheads="1"/>
          </p:cNvSpPr>
          <p:nvPr/>
        </p:nvSpPr>
        <p:spPr bwMode="auto">
          <a:xfrm>
            <a:off x="4244975" y="47212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baseline="-25000">
                <a:latin typeface="Garamond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35858" name="Oval 22"/>
          <p:cNvSpPr>
            <a:spLocks noChangeArrowheads="1"/>
          </p:cNvSpPr>
          <p:nvPr/>
        </p:nvSpPr>
        <p:spPr bwMode="auto">
          <a:xfrm>
            <a:off x="5259388" y="32385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9" name="Rectangle 23"/>
          <p:cNvSpPr>
            <a:spLocks noChangeArrowheads="1"/>
          </p:cNvSpPr>
          <p:nvPr/>
        </p:nvSpPr>
        <p:spPr bwMode="auto">
          <a:xfrm>
            <a:off x="6149975" y="47212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  <a:sym typeface="Symbol" pitchFamily="18" charset="2"/>
              </a:rPr>
              <a:t>q</a:t>
            </a:r>
            <a:r>
              <a:rPr lang="en-US" altLang="zh-TW" baseline="-25000">
                <a:latin typeface="Garamond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35860" name="Oval 24"/>
          <p:cNvSpPr>
            <a:spLocks noChangeArrowheads="1"/>
          </p:cNvSpPr>
          <p:nvPr/>
        </p:nvSpPr>
        <p:spPr bwMode="auto">
          <a:xfrm>
            <a:off x="6073775" y="46863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1" name="Oval 25"/>
          <p:cNvSpPr>
            <a:spLocks noChangeArrowheads="1"/>
          </p:cNvSpPr>
          <p:nvPr/>
        </p:nvSpPr>
        <p:spPr bwMode="auto">
          <a:xfrm>
            <a:off x="5338763" y="33147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2" name="Oval 26"/>
          <p:cNvSpPr>
            <a:spLocks noChangeArrowheads="1"/>
          </p:cNvSpPr>
          <p:nvPr/>
        </p:nvSpPr>
        <p:spPr bwMode="auto">
          <a:xfrm>
            <a:off x="4244975" y="47625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Line 27"/>
          <p:cNvSpPr>
            <a:spLocks noChangeShapeType="1"/>
          </p:cNvSpPr>
          <p:nvPr/>
        </p:nvSpPr>
        <p:spPr bwMode="auto">
          <a:xfrm>
            <a:off x="3948113" y="20955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4" name="Line 28"/>
          <p:cNvSpPr>
            <a:spLocks noChangeShapeType="1"/>
          </p:cNvSpPr>
          <p:nvPr/>
        </p:nvSpPr>
        <p:spPr bwMode="auto">
          <a:xfrm flipH="1">
            <a:off x="3948113" y="21717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5" name="Freeform 29"/>
          <p:cNvSpPr>
            <a:spLocks/>
          </p:cNvSpPr>
          <p:nvPr/>
        </p:nvSpPr>
        <p:spPr bwMode="auto">
          <a:xfrm>
            <a:off x="3313113" y="1397000"/>
            <a:ext cx="508000" cy="469900"/>
          </a:xfrm>
          <a:custGeom>
            <a:avLst/>
            <a:gdLst>
              <a:gd name="T0" fmla="*/ 282257492 w 320"/>
              <a:gd name="T1" fmla="*/ 745966141 h 296"/>
              <a:gd name="T2" fmla="*/ 40322497 w 320"/>
              <a:gd name="T3" fmla="*/ 504031241 h 296"/>
              <a:gd name="T4" fmla="*/ 40322497 w 320"/>
              <a:gd name="T5" fmla="*/ 141128741 h 296"/>
              <a:gd name="T6" fmla="*/ 282257492 w 320"/>
              <a:gd name="T7" fmla="*/ 20161248 h 296"/>
              <a:gd name="T8" fmla="*/ 524192498 w 320"/>
              <a:gd name="T9" fmla="*/ 20161248 h 296"/>
              <a:gd name="T10" fmla="*/ 766127406 w 320"/>
              <a:gd name="T11" fmla="*/ 141128741 h 296"/>
              <a:gd name="T12" fmla="*/ 766127406 w 320"/>
              <a:gd name="T13" fmla="*/ 504031241 h 296"/>
              <a:gd name="T14" fmla="*/ 645159952 w 320"/>
              <a:gd name="T15" fmla="*/ 745966141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0"/>
              <a:gd name="T25" fmla="*/ 0 h 296"/>
              <a:gd name="T26" fmla="*/ 320 w 320"/>
              <a:gd name="T27" fmla="*/ 296 h 2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6" name="Freeform 30"/>
          <p:cNvSpPr>
            <a:spLocks/>
          </p:cNvSpPr>
          <p:nvPr/>
        </p:nvSpPr>
        <p:spPr bwMode="auto">
          <a:xfrm>
            <a:off x="5192713" y="1409700"/>
            <a:ext cx="508000" cy="469900"/>
          </a:xfrm>
          <a:custGeom>
            <a:avLst/>
            <a:gdLst>
              <a:gd name="T0" fmla="*/ 282257492 w 320"/>
              <a:gd name="T1" fmla="*/ 745966141 h 296"/>
              <a:gd name="T2" fmla="*/ 40322497 w 320"/>
              <a:gd name="T3" fmla="*/ 504031241 h 296"/>
              <a:gd name="T4" fmla="*/ 40322497 w 320"/>
              <a:gd name="T5" fmla="*/ 141128741 h 296"/>
              <a:gd name="T6" fmla="*/ 282257492 w 320"/>
              <a:gd name="T7" fmla="*/ 20161248 h 296"/>
              <a:gd name="T8" fmla="*/ 524192498 w 320"/>
              <a:gd name="T9" fmla="*/ 20161248 h 296"/>
              <a:gd name="T10" fmla="*/ 766127406 w 320"/>
              <a:gd name="T11" fmla="*/ 141128741 h 296"/>
              <a:gd name="T12" fmla="*/ 766127406 w 320"/>
              <a:gd name="T13" fmla="*/ 504031241 h 296"/>
              <a:gd name="T14" fmla="*/ 645159952 w 320"/>
              <a:gd name="T15" fmla="*/ 745966141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0"/>
              <a:gd name="T25" fmla="*/ 0 h 296"/>
              <a:gd name="T26" fmla="*/ 320 w 320"/>
              <a:gd name="T27" fmla="*/ 296 h 2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7" name="Text Box 31"/>
          <p:cNvSpPr txBox="1">
            <a:spLocks noChangeArrowheads="1"/>
          </p:cNvSpPr>
          <p:nvPr/>
        </p:nvSpPr>
        <p:spPr bwMode="auto">
          <a:xfrm>
            <a:off x="3763963" y="13414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0</a:t>
            </a:r>
          </a:p>
        </p:txBody>
      </p:sp>
      <p:sp>
        <p:nvSpPr>
          <p:cNvPr id="35868" name="Text Box 32"/>
          <p:cNvSpPr txBox="1">
            <a:spLocks noChangeArrowheads="1"/>
          </p:cNvSpPr>
          <p:nvPr/>
        </p:nvSpPr>
        <p:spPr bwMode="auto">
          <a:xfrm>
            <a:off x="5624513" y="13414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0</a:t>
            </a:r>
          </a:p>
        </p:txBody>
      </p:sp>
      <p:sp>
        <p:nvSpPr>
          <p:cNvPr id="35869" name="Text Box 33"/>
          <p:cNvSpPr txBox="1">
            <a:spLocks noChangeArrowheads="1"/>
          </p:cNvSpPr>
          <p:nvPr/>
        </p:nvSpPr>
        <p:spPr bwMode="auto">
          <a:xfrm>
            <a:off x="4389438" y="1763713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1</a:t>
            </a:r>
          </a:p>
        </p:txBody>
      </p:sp>
      <p:sp>
        <p:nvSpPr>
          <p:cNvPr id="35870" name="Text Box 34"/>
          <p:cNvSpPr txBox="1">
            <a:spLocks noChangeArrowheads="1"/>
          </p:cNvSpPr>
          <p:nvPr/>
        </p:nvSpPr>
        <p:spPr bwMode="auto">
          <a:xfrm>
            <a:off x="4405313" y="21796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1</a:t>
            </a:r>
          </a:p>
        </p:txBody>
      </p:sp>
      <p:sp>
        <p:nvSpPr>
          <p:cNvPr id="35871" name="Line 35"/>
          <p:cNvSpPr>
            <a:spLocks noChangeShapeType="1"/>
          </p:cNvSpPr>
          <p:nvPr/>
        </p:nvSpPr>
        <p:spPr bwMode="auto">
          <a:xfrm>
            <a:off x="3992563" y="34671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72" name="Line 36"/>
          <p:cNvSpPr>
            <a:spLocks noChangeShapeType="1"/>
          </p:cNvSpPr>
          <p:nvPr/>
        </p:nvSpPr>
        <p:spPr bwMode="auto">
          <a:xfrm flipH="1">
            <a:off x="3992563" y="3543300"/>
            <a:ext cx="127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73" name="Freeform 37"/>
          <p:cNvSpPr>
            <a:spLocks/>
          </p:cNvSpPr>
          <p:nvPr/>
        </p:nvSpPr>
        <p:spPr bwMode="auto">
          <a:xfrm>
            <a:off x="3357563" y="2768600"/>
            <a:ext cx="508000" cy="469900"/>
          </a:xfrm>
          <a:custGeom>
            <a:avLst/>
            <a:gdLst>
              <a:gd name="T0" fmla="*/ 282257492 w 320"/>
              <a:gd name="T1" fmla="*/ 745966141 h 296"/>
              <a:gd name="T2" fmla="*/ 40322497 w 320"/>
              <a:gd name="T3" fmla="*/ 504031241 h 296"/>
              <a:gd name="T4" fmla="*/ 40322497 w 320"/>
              <a:gd name="T5" fmla="*/ 141128741 h 296"/>
              <a:gd name="T6" fmla="*/ 282257492 w 320"/>
              <a:gd name="T7" fmla="*/ 20161248 h 296"/>
              <a:gd name="T8" fmla="*/ 524192498 w 320"/>
              <a:gd name="T9" fmla="*/ 20161248 h 296"/>
              <a:gd name="T10" fmla="*/ 766127406 w 320"/>
              <a:gd name="T11" fmla="*/ 141128741 h 296"/>
              <a:gd name="T12" fmla="*/ 766127406 w 320"/>
              <a:gd name="T13" fmla="*/ 504031241 h 296"/>
              <a:gd name="T14" fmla="*/ 645159952 w 320"/>
              <a:gd name="T15" fmla="*/ 745966141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0"/>
              <a:gd name="T25" fmla="*/ 0 h 296"/>
              <a:gd name="T26" fmla="*/ 320 w 320"/>
              <a:gd name="T27" fmla="*/ 296 h 2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74" name="Freeform 38"/>
          <p:cNvSpPr>
            <a:spLocks/>
          </p:cNvSpPr>
          <p:nvPr/>
        </p:nvSpPr>
        <p:spPr bwMode="auto">
          <a:xfrm>
            <a:off x="5237163" y="2781300"/>
            <a:ext cx="508000" cy="469900"/>
          </a:xfrm>
          <a:custGeom>
            <a:avLst/>
            <a:gdLst>
              <a:gd name="T0" fmla="*/ 282257492 w 320"/>
              <a:gd name="T1" fmla="*/ 745966141 h 296"/>
              <a:gd name="T2" fmla="*/ 40322497 w 320"/>
              <a:gd name="T3" fmla="*/ 504031241 h 296"/>
              <a:gd name="T4" fmla="*/ 40322497 w 320"/>
              <a:gd name="T5" fmla="*/ 141128741 h 296"/>
              <a:gd name="T6" fmla="*/ 282257492 w 320"/>
              <a:gd name="T7" fmla="*/ 20161248 h 296"/>
              <a:gd name="T8" fmla="*/ 524192498 w 320"/>
              <a:gd name="T9" fmla="*/ 20161248 h 296"/>
              <a:gd name="T10" fmla="*/ 766127406 w 320"/>
              <a:gd name="T11" fmla="*/ 141128741 h 296"/>
              <a:gd name="T12" fmla="*/ 766127406 w 320"/>
              <a:gd name="T13" fmla="*/ 504031241 h 296"/>
              <a:gd name="T14" fmla="*/ 645159952 w 320"/>
              <a:gd name="T15" fmla="*/ 745966141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0"/>
              <a:gd name="T25" fmla="*/ 0 h 296"/>
              <a:gd name="T26" fmla="*/ 320 w 320"/>
              <a:gd name="T27" fmla="*/ 296 h 2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75" name="Text Box 39"/>
          <p:cNvSpPr txBox="1">
            <a:spLocks noChangeArrowheads="1"/>
          </p:cNvSpPr>
          <p:nvPr/>
        </p:nvSpPr>
        <p:spPr bwMode="auto">
          <a:xfrm>
            <a:off x="3808413" y="27130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0</a:t>
            </a:r>
          </a:p>
        </p:txBody>
      </p:sp>
      <p:sp>
        <p:nvSpPr>
          <p:cNvPr id="35876" name="Text Box 40"/>
          <p:cNvSpPr txBox="1">
            <a:spLocks noChangeArrowheads="1"/>
          </p:cNvSpPr>
          <p:nvPr/>
        </p:nvSpPr>
        <p:spPr bwMode="auto">
          <a:xfrm>
            <a:off x="5668963" y="27130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1</a:t>
            </a:r>
          </a:p>
        </p:txBody>
      </p:sp>
      <p:sp>
        <p:nvSpPr>
          <p:cNvPr id="35877" name="Text Box 41"/>
          <p:cNvSpPr txBox="1">
            <a:spLocks noChangeArrowheads="1"/>
          </p:cNvSpPr>
          <p:nvPr/>
        </p:nvSpPr>
        <p:spPr bwMode="auto">
          <a:xfrm>
            <a:off x="4433888" y="3135313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1</a:t>
            </a:r>
          </a:p>
        </p:txBody>
      </p:sp>
      <p:sp>
        <p:nvSpPr>
          <p:cNvPr id="35878" name="Text Box 42"/>
          <p:cNvSpPr txBox="1">
            <a:spLocks noChangeArrowheads="1"/>
          </p:cNvSpPr>
          <p:nvPr/>
        </p:nvSpPr>
        <p:spPr bwMode="auto">
          <a:xfrm>
            <a:off x="4449763" y="35512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0</a:t>
            </a:r>
          </a:p>
        </p:txBody>
      </p:sp>
      <p:sp>
        <p:nvSpPr>
          <p:cNvPr id="35879" name="Line 43"/>
          <p:cNvSpPr>
            <a:spLocks noChangeShapeType="1"/>
          </p:cNvSpPr>
          <p:nvPr/>
        </p:nvSpPr>
        <p:spPr bwMode="auto">
          <a:xfrm>
            <a:off x="2873375" y="49911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80" name="Line 44"/>
          <p:cNvSpPr>
            <a:spLocks noChangeShapeType="1"/>
          </p:cNvSpPr>
          <p:nvPr/>
        </p:nvSpPr>
        <p:spPr bwMode="auto">
          <a:xfrm>
            <a:off x="4778375" y="49911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81" name="Text Box 45"/>
          <p:cNvSpPr txBox="1">
            <a:spLocks noChangeArrowheads="1"/>
          </p:cNvSpPr>
          <p:nvPr/>
        </p:nvSpPr>
        <p:spPr bwMode="auto">
          <a:xfrm>
            <a:off x="3254375" y="46942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1</a:t>
            </a:r>
          </a:p>
        </p:txBody>
      </p:sp>
      <p:sp>
        <p:nvSpPr>
          <p:cNvPr id="35882" name="Text Box 46"/>
          <p:cNvSpPr txBox="1">
            <a:spLocks noChangeArrowheads="1"/>
          </p:cNvSpPr>
          <p:nvPr/>
        </p:nvSpPr>
        <p:spPr bwMode="auto">
          <a:xfrm>
            <a:off x="5235575" y="46942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0</a:t>
            </a:r>
          </a:p>
        </p:txBody>
      </p:sp>
      <p:sp>
        <p:nvSpPr>
          <p:cNvPr id="35883" name="Freeform 47"/>
          <p:cNvSpPr>
            <a:spLocks/>
          </p:cNvSpPr>
          <p:nvPr/>
        </p:nvSpPr>
        <p:spPr bwMode="auto">
          <a:xfrm>
            <a:off x="2263775" y="4216400"/>
            <a:ext cx="508000" cy="469900"/>
          </a:xfrm>
          <a:custGeom>
            <a:avLst/>
            <a:gdLst>
              <a:gd name="T0" fmla="*/ 282257492 w 320"/>
              <a:gd name="T1" fmla="*/ 745966141 h 296"/>
              <a:gd name="T2" fmla="*/ 40322497 w 320"/>
              <a:gd name="T3" fmla="*/ 504031241 h 296"/>
              <a:gd name="T4" fmla="*/ 40322497 w 320"/>
              <a:gd name="T5" fmla="*/ 141128741 h 296"/>
              <a:gd name="T6" fmla="*/ 282257492 w 320"/>
              <a:gd name="T7" fmla="*/ 20161248 h 296"/>
              <a:gd name="T8" fmla="*/ 524192498 w 320"/>
              <a:gd name="T9" fmla="*/ 20161248 h 296"/>
              <a:gd name="T10" fmla="*/ 766127406 w 320"/>
              <a:gd name="T11" fmla="*/ 141128741 h 296"/>
              <a:gd name="T12" fmla="*/ 766127406 w 320"/>
              <a:gd name="T13" fmla="*/ 504031241 h 296"/>
              <a:gd name="T14" fmla="*/ 645159952 w 320"/>
              <a:gd name="T15" fmla="*/ 745966141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0"/>
              <a:gd name="T25" fmla="*/ 0 h 296"/>
              <a:gd name="T26" fmla="*/ 320 w 320"/>
              <a:gd name="T27" fmla="*/ 296 h 2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84" name="Freeform 48"/>
          <p:cNvSpPr>
            <a:spLocks/>
          </p:cNvSpPr>
          <p:nvPr/>
        </p:nvSpPr>
        <p:spPr bwMode="auto">
          <a:xfrm>
            <a:off x="4117975" y="4229100"/>
            <a:ext cx="508000" cy="469900"/>
          </a:xfrm>
          <a:custGeom>
            <a:avLst/>
            <a:gdLst>
              <a:gd name="T0" fmla="*/ 282257492 w 320"/>
              <a:gd name="T1" fmla="*/ 745966141 h 296"/>
              <a:gd name="T2" fmla="*/ 40322497 w 320"/>
              <a:gd name="T3" fmla="*/ 504031241 h 296"/>
              <a:gd name="T4" fmla="*/ 40322497 w 320"/>
              <a:gd name="T5" fmla="*/ 141128741 h 296"/>
              <a:gd name="T6" fmla="*/ 282257492 w 320"/>
              <a:gd name="T7" fmla="*/ 20161248 h 296"/>
              <a:gd name="T8" fmla="*/ 524192498 w 320"/>
              <a:gd name="T9" fmla="*/ 20161248 h 296"/>
              <a:gd name="T10" fmla="*/ 766127406 w 320"/>
              <a:gd name="T11" fmla="*/ 141128741 h 296"/>
              <a:gd name="T12" fmla="*/ 766127406 w 320"/>
              <a:gd name="T13" fmla="*/ 504031241 h 296"/>
              <a:gd name="T14" fmla="*/ 645159952 w 320"/>
              <a:gd name="T15" fmla="*/ 745966141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0"/>
              <a:gd name="T25" fmla="*/ 0 h 296"/>
              <a:gd name="T26" fmla="*/ 320 w 320"/>
              <a:gd name="T27" fmla="*/ 296 h 2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85" name="Freeform 49"/>
          <p:cNvSpPr>
            <a:spLocks/>
          </p:cNvSpPr>
          <p:nvPr/>
        </p:nvSpPr>
        <p:spPr bwMode="auto">
          <a:xfrm>
            <a:off x="6022975" y="4229100"/>
            <a:ext cx="508000" cy="469900"/>
          </a:xfrm>
          <a:custGeom>
            <a:avLst/>
            <a:gdLst>
              <a:gd name="T0" fmla="*/ 282257492 w 320"/>
              <a:gd name="T1" fmla="*/ 745966141 h 296"/>
              <a:gd name="T2" fmla="*/ 40322497 w 320"/>
              <a:gd name="T3" fmla="*/ 504031241 h 296"/>
              <a:gd name="T4" fmla="*/ 40322497 w 320"/>
              <a:gd name="T5" fmla="*/ 141128741 h 296"/>
              <a:gd name="T6" fmla="*/ 282257492 w 320"/>
              <a:gd name="T7" fmla="*/ 20161248 h 296"/>
              <a:gd name="T8" fmla="*/ 524192498 w 320"/>
              <a:gd name="T9" fmla="*/ 20161248 h 296"/>
              <a:gd name="T10" fmla="*/ 766127406 w 320"/>
              <a:gd name="T11" fmla="*/ 141128741 h 296"/>
              <a:gd name="T12" fmla="*/ 766127406 w 320"/>
              <a:gd name="T13" fmla="*/ 504031241 h 296"/>
              <a:gd name="T14" fmla="*/ 645159952 w 320"/>
              <a:gd name="T15" fmla="*/ 745966141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0"/>
              <a:gd name="T25" fmla="*/ 0 h 296"/>
              <a:gd name="T26" fmla="*/ 320 w 320"/>
              <a:gd name="T27" fmla="*/ 296 h 2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86" name="Text Box 50"/>
          <p:cNvSpPr txBox="1">
            <a:spLocks noChangeArrowheads="1"/>
          </p:cNvSpPr>
          <p:nvPr/>
        </p:nvSpPr>
        <p:spPr bwMode="auto">
          <a:xfrm>
            <a:off x="2689225" y="41608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0</a:t>
            </a:r>
          </a:p>
        </p:txBody>
      </p:sp>
      <p:sp>
        <p:nvSpPr>
          <p:cNvPr id="35887" name="Text Box 51"/>
          <p:cNvSpPr txBox="1">
            <a:spLocks noChangeArrowheads="1"/>
          </p:cNvSpPr>
          <p:nvPr/>
        </p:nvSpPr>
        <p:spPr bwMode="auto">
          <a:xfrm>
            <a:off x="6454775" y="4160838"/>
            <a:ext cx="450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0,1</a:t>
            </a:r>
          </a:p>
        </p:txBody>
      </p:sp>
      <p:sp>
        <p:nvSpPr>
          <p:cNvPr id="35888" name="Text Box 52"/>
          <p:cNvSpPr txBox="1">
            <a:spLocks noChangeArrowheads="1"/>
          </p:cNvSpPr>
          <p:nvPr/>
        </p:nvSpPr>
        <p:spPr bwMode="auto">
          <a:xfrm>
            <a:off x="4549775" y="4160838"/>
            <a:ext cx="29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1</a:t>
            </a:r>
          </a:p>
        </p:txBody>
      </p:sp>
      <p:sp>
        <p:nvSpPr>
          <p:cNvPr id="35889" name="Text Box 53"/>
          <p:cNvSpPr txBox="1">
            <a:spLocks noChangeArrowheads="1"/>
          </p:cNvSpPr>
          <p:nvPr/>
        </p:nvSpPr>
        <p:spPr bwMode="auto">
          <a:xfrm>
            <a:off x="1331913" y="5661025"/>
            <a:ext cx="60912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800">
                <a:latin typeface="Gill Sans MT" pitchFamily="34" charset="0"/>
              </a:rPr>
              <a:t>What are the languages of these DFAs?</a:t>
            </a:r>
            <a:endParaRPr lang="en-US" altLang="zh-TW" sz="2400">
              <a:latin typeface="Gill Sans MT" pitchFamily="34" charset="0"/>
            </a:endParaRPr>
          </a:p>
        </p:txBody>
      </p:sp>
      <p:sp>
        <p:nvSpPr>
          <p:cNvPr id="49206" name="Rectangle 54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58261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Examples</a:t>
            </a: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7" y="337280"/>
            <a:ext cx="6276355" cy="931480"/>
          </a:xfrm>
        </p:spPr>
        <p:txBody>
          <a:bodyPr>
            <a:noAutofit/>
          </a:bodyPr>
          <a:lstStyle/>
          <a:p>
            <a:r>
              <a:rPr lang="en-US" sz="3300" dirty="0">
                <a:solidFill>
                  <a:srgbClr val="00B0F0"/>
                </a:solidFill>
              </a:rPr>
              <a:t>Example:</a:t>
            </a:r>
            <a:r>
              <a:rPr lang="en-US" sz="3100" dirty="0">
                <a:solidFill>
                  <a:srgbClr val="FF0000"/>
                </a:solidFill>
              </a:rPr>
              <a:t> Design a FA with ∑ = {0, 1} accepts the only input 101.</a:t>
            </a:r>
          </a:p>
        </p:txBody>
      </p:sp>
      <p:pic>
        <p:nvPicPr>
          <p:cNvPr id="151554" name="Picture 2" descr="Examples of Deterministic finite automata"/>
          <p:cNvPicPr>
            <a:picLocks noChangeAspect="1" noChangeArrowheads="1"/>
          </p:cNvPicPr>
          <p:nvPr/>
        </p:nvPicPr>
        <p:blipFill>
          <a:blip r:embed="rId2"/>
          <a:srcRect b="32584"/>
          <a:stretch>
            <a:fillRect/>
          </a:stretch>
        </p:blipFill>
        <p:spPr bwMode="auto">
          <a:xfrm>
            <a:off x="712059" y="2201007"/>
            <a:ext cx="7258050" cy="114300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92926" y="3353143"/>
            <a:ext cx="81439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100" dirty="0">
                <a:solidFill>
                  <a:srgbClr val="00B0F0"/>
                </a:solidFill>
              </a:rPr>
              <a:t>Example:</a:t>
            </a:r>
            <a:r>
              <a:rPr lang="en-US" sz="31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The set of all strings </a:t>
            </a:r>
            <a:r>
              <a:rPr lang="en-US" sz="3200" dirty="0">
                <a:solidFill>
                  <a:srgbClr val="FF0000"/>
                </a:solidFill>
              </a:rPr>
              <a:t>∑ = {0, 1}</a:t>
            </a:r>
            <a:r>
              <a:rPr lang="en-US" sz="3200" dirty="0"/>
              <a:t> ending in </a:t>
            </a:r>
            <a:r>
              <a:rPr lang="en-US" sz="3200" dirty="0">
                <a:solidFill>
                  <a:srgbClr val="FF0000"/>
                </a:solidFill>
              </a:rPr>
              <a:t>00</a:t>
            </a:r>
            <a:r>
              <a:rPr lang="en-US" sz="3200" dirty="0"/>
              <a:t>.</a:t>
            </a:r>
            <a:endParaRPr lang="en-US" sz="3100" dirty="0"/>
          </a:p>
        </p:txBody>
      </p:sp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4054880"/>
            <a:ext cx="6858048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5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15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65405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00B0F0"/>
                </a:solidFill>
              </a:rPr>
              <a:t>Examples</a:t>
            </a:r>
          </a:p>
        </p:txBody>
      </p:sp>
      <p:sp>
        <p:nvSpPr>
          <p:cNvPr id="3790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28596" y="1357298"/>
            <a:ext cx="8353425" cy="2447925"/>
          </a:xfrm>
        </p:spPr>
        <p:txBody>
          <a:bodyPr/>
          <a:lstStyle/>
          <a:p>
            <a:pPr eaLnBrk="1" hangingPunct="1"/>
            <a:r>
              <a:rPr lang="en-US" dirty="0"/>
              <a:t>Construct a DFA that accepts the language 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Answer</a:t>
            </a:r>
            <a:endParaRPr lang="en-US" sz="2400" dirty="0">
              <a:latin typeface="Garamond" pitchFamily="18" charset="0"/>
            </a:endParaRPr>
          </a:p>
        </p:txBody>
      </p:sp>
      <p:sp>
        <p:nvSpPr>
          <p:cNvPr id="37901" name="Text Box 4"/>
          <p:cNvSpPr txBox="1">
            <a:spLocks noChangeArrowheads="1"/>
          </p:cNvSpPr>
          <p:nvPr/>
        </p:nvSpPr>
        <p:spPr bwMode="auto">
          <a:xfrm>
            <a:off x="3203575" y="2060575"/>
            <a:ext cx="2016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i="1">
                <a:latin typeface="Garamond" pitchFamily="18" charset="0"/>
              </a:rPr>
              <a:t>L</a:t>
            </a:r>
            <a:r>
              <a:rPr lang="en-US" sz="2400">
                <a:latin typeface="Garamond" pitchFamily="18" charset="0"/>
              </a:rPr>
              <a:t> = {010, 1}</a:t>
            </a:r>
          </a:p>
        </p:txBody>
      </p:sp>
      <p:sp>
        <p:nvSpPr>
          <p:cNvPr id="37902" name="Text Box 5"/>
          <p:cNvSpPr txBox="1">
            <a:spLocks noChangeArrowheads="1"/>
          </p:cNvSpPr>
          <p:nvPr/>
        </p:nvSpPr>
        <p:spPr bwMode="auto">
          <a:xfrm>
            <a:off x="5867400" y="2060575"/>
            <a:ext cx="2016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Garamond" pitchFamily="18" charset="0"/>
              </a:rPr>
              <a:t>( </a:t>
            </a:r>
            <a:r>
              <a:rPr lang="en-US" sz="2400">
                <a:latin typeface="Symbol" pitchFamily="18" charset="2"/>
              </a:rPr>
              <a:t>S</a:t>
            </a:r>
            <a:r>
              <a:rPr lang="en-US" sz="2400">
                <a:latin typeface="Garamond" pitchFamily="18" charset="0"/>
              </a:rPr>
              <a:t> = {0, 1} )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419225" y="3783013"/>
            <a:ext cx="5457825" cy="2098675"/>
            <a:chOff x="1419225" y="3783013"/>
            <a:chExt cx="5457825" cy="2098675"/>
          </a:xfrm>
        </p:grpSpPr>
        <p:sp>
          <p:nvSpPr>
            <p:cNvPr id="37890" name="Freeform 28"/>
            <p:cNvSpPr>
              <a:spLocks/>
            </p:cNvSpPr>
            <p:nvPr/>
          </p:nvSpPr>
          <p:spPr bwMode="auto">
            <a:xfrm rot="6438494">
              <a:off x="5865813" y="5392738"/>
              <a:ext cx="508000" cy="469900"/>
            </a:xfrm>
            <a:custGeom>
              <a:avLst/>
              <a:gdLst>
                <a:gd name="T0" fmla="*/ 282257492 w 320"/>
                <a:gd name="T1" fmla="*/ 745966141 h 296"/>
                <a:gd name="T2" fmla="*/ 40322497 w 320"/>
                <a:gd name="T3" fmla="*/ 504031241 h 296"/>
                <a:gd name="T4" fmla="*/ 40322497 w 320"/>
                <a:gd name="T5" fmla="*/ 141128741 h 296"/>
                <a:gd name="T6" fmla="*/ 282257492 w 320"/>
                <a:gd name="T7" fmla="*/ 20161248 h 296"/>
                <a:gd name="T8" fmla="*/ 524192498 w 320"/>
                <a:gd name="T9" fmla="*/ 20161248 h 296"/>
                <a:gd name="T10" fmla="*/ 766127406 w 320"/>
                <a:gd name="T11" fmla="*/ 141128741 h 296"/>
                <a:gd name="T12" fmla="*/ 766127406 w 320"/>
                <a:gd name="T13" fmla="*/ 504031241 h 296"/>
                <a:gd name="T14" fmla="*/ 645159952 w 320"/>
                <a:gd name="T15" fmla="*/ 745966141 h 2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0"/>
                <a:gd name="T25" fmla="*/ 0 h 296"/>
                <a:gd name="T26" fmla="*/ 320 w 320"/>
                <a:gd name="T27" fmla="*/ 296 h 2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0" h="296">
                  <a:moveTo>
                    <a:pt x="112" y="296"/>
                  </a:moveTo>
                  <a:cubicBezTo>
                    <a:pt x="72" y="268"/>
                    <a:pt x="32" y="240"/>
                    <a:pt x="16" y="200"/>
                  </a:cubicBezTo>
                  <a:cubicBezTo>
                    <a:pt x="0" y="160"/>
                    <a:pt x="0" y="88"/>
                    <a:pt x="16" y="56"/>
                  </a:cubicBezTo>
                  <a:cubicBezTo>
                    <a:pt x="32" y="24"/>
                    <a:pt x="80" y="16"/>
                    <a:pt x="112" y="8"/>
                  </a:cubicBezTo>
                  <a:cubicBezTo>
                    <a:pt x="144" y="0"/>
                    <a:pt x="176" y="0"/>
                    <a:pt x="208" y="8"/>
                  </a:cubicBezTo>
                  <a:cubicBezTo>
                    <a:pt x="240" y="16"/>
                    <a:pt x="288" y="24"/>
                    <a:pt x="304" y="56"/>
                  </a:cubicBezTo>
                  <a:cubicBezTo>
                    <a:pt x="320" y="88"/>
                    <a:pt x="312" y="160"/>
                    <a:pt x="304" y="200"/>
                  </a:cubicBezTo>
                  <a:cubicBezTo>
                    <a:pt x="296" y="240"/>
                    <a:pt x="276" y="268"/>
                    <a:pt x="256" y="29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1" name="Line 20"/>
            <p:cNvSpPr>
              <a:spLocks noChangeShapeType="1"/>
            </p:cNvSpPr>
            <p:nvPr/>
          </p:nvSpPr>
          <p:spPr bwMode="auto">
            <a:xfrm flipV="1">
              <a:off x="2211388" y="4221163"/>
              <a:ext cx="792162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2" name="Line 21"/>
            <p:cNvSpPr>
              <a:spLocks noChangeShapeType="1"/>
            </p:cNvSpPr>
            <p:nvPr/>
          </p:nvSpPr>
          <p:spPr bwMode="auto">
            <a:xfrm>
              <a:off x="2284413" y="5013325"/>
              <a:ext cx="719137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3" name="Line 23"/>
            <p:cNvSpPr>
              <a:spLocks noChangeShapeType="1"/>
            </p:cNvSpPr>
            <p:nvPr/>
          </p:nvSpPr>
          <p:spPr bwMode="auto">
            <a:xfrm>
              <a:off x="5092700" y="4076700"/>
              <a:ext cx="11509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4" name="Line 24"/>
            <p:cNvSpPr>
              <a:spLocks noChangeShapeType="1"/>
            </p:cNvSpPr>
            <p:nvPr/>
          </p:nvSpPr>
          <p:spPr bwMode="auto">
            <a:xfrm>
              <a:off x="3579813" y="5516563"/>
              <a:ext cx="1800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5" name="Line 25"/>
            <p:cNvSpPr>
              <a:spLocks noChangeShapeType="1"/>
            </p:cNvSpPr>
            <p:nvPr/>
          </p:nvSpPr>
          <p:spPr bwMode="auto">
            <a:xfrm>
              <a:off x="3435350" y="4292600"/>
              <a:ext cx="2016125" cy="10080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6" name="Line 26"/>
            <p:cNvSpPr>
              <a:spLocks noChangeShapeType="1"/>
            </p:cNvSpPr>
            <p:nvPr/>
          </p:nvSpPr>
          <p:spPr bwMode="auto">
            <a:xfrm>
              <a:off x="5019675" y="4292600"/>
              <a:ext cx="576263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7" name="Line 27"/>
            <p:cNvSpPr>
              <a:spLocks noChangeShapeType="1"/>
            </p:cNvSpPr>
            <p:nvPr/>
          </p:nvSpPr>
          <p:spPr bwMode="auto">
            <a:xfrm flipH="1">
              <a:off x="5811838" y="4365625"/>
              <a:ext cx="647700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8" name="Line 22"/>
            <p:cNvSpPr>
              <a:spLocks noChangeShapeType="1"/>
            </p:cNvSpPr>
            <p:nvPr/>
          </p:nvSpPr>
          <p:spPr bwMode="auto">
            <a:xfrm>
              <a:off x="3508375" y="4076700"/>
              <a:ext cx="1079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03" name="Oval 6"/>
            <p:cNvSpPr>
              <a:spLocks noChangeArrowheads="1"/>
            </p:cNvSpPr>
            <p:nvPr/>
          </p:nvSpPr>
          <p:spPr bwMode="auto">
            <a:xfrm>
              <a:off x="1774825" y="4581525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4" name="Oval 8"/>
            <p:cNvSpPr>
              <a:spLocks noChangeArrowheads="1"/>
            </p:cNvSpPr>
            <p:nvPr/>
          </p:nvSpPr>
          <p:spPr bwMode="auto">
            <a:xfrm>
              <a:off x="3000375" y="3825875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5" name="Oval 10"/>
            <p:cNvSpPr>
              <a:spLocks noChangeArrowheads="1"/>
            </p:cNvSpPr>
            <p:nvPr/>
          </p:nvSpPr>
          <p:spPr bwMode="auto">
            <a:xfrm>
              <a:off x="3003550" y="5229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6" name="Oval 12"/>
            <p:cNvSpPr>
              <a:spLocks noChangeArrowheads="1"/>
            </p:cNvSpPr>
            <p:nvPr/>
          </p:nvSpPr>
          <p:spPr bwMode="auto">
            <a:xfrm>
              <a:off x="4587875" y="3832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7" name="Oval 14"/>
            <p:cNvSpPr>
              <a:spLocks noChangeArrowheads="1"/>
            </p:cNvSpPr>
            <p:nvPr/>
          </p:nvSpPr>
          <p:spPr bwMode="auto">
            <a:xfrm>
              <a:off x="6243638" y="3832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8" name="Oval 16"/>
            <p:cNvSpPr>
              <a:spLocks noChangeArrowheads="1"/>
            </p:cNvSpPr>
            <p:nvPr/>
          </p:nvSpPr>
          <p:spPr bwMode="auto">
            <a:xfrm>
              <a:off x="5422900" y="5229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9" name="Rectangle 7"/>
            <p:cNvSpPr>
              <a:spLocks noChangeArrowheads="1"/>
            </p:cNvSpPr>
            <p:nvPr/>
          </p:nvSpPr>
          <p:spPr bwMode="auto">
            <a:xfrm>
              <a:off x="1851025" y="4616450"/>
              <a:ext cx="3635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  <a:sym typeface="Symbol" pitchFamily="18" charset="2"/>
                </a:rPr>
                <a:t>q</a:t>
              </a:r>
              <a:r>
                <a:rPr lang="en-US" altLang="zh-TW" baseline="-25000">
                  <a:latin typeface="Symbol" pitchFamily="18" charset="2"/>
                  <a:sym typeface="Symbol" pitchFamily="18" charset="2"/>
                </a:rPr>
                <a:t>e</a:t>
              </a:r>
            </a:p>
          </p:txBody>
        </p:sp>
        <p:sp>
          <p:nvSpPr>
            <p:cNvPr id="37910" name="Rectangle 9"/>
            <p:cNvSpPr>
              <a:spLocks noChangeArrowheads="1"/>
            </p:cNvSpPr>
            <p:nvPr/>
          </p:nvSpPr>
          <p:spPr bwMode="auto">
            <a:xfrm>
              <a:off x="3076575" y="3860800"/>
              <a:ext cx="3683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  <a:sym typeface="Symbol" pitchFamily="18" charset="2"/>
                </a:rPr>
                <a:t>q</a:t>
              </a:r>
              <a:r>
                <a:rPr lang="en-US" altLang="zh-TW" baseline="-25000">
                  <a:latin typeface="Garamond" pitchFamily="18" charset="0"/>
                  <a:sym typeface="Symbol" pitchFamily="18" charset="2"/>
                </a:rPr>
                <a:t>0</a:t>
              </a:r>
            </a:p>
          </p:txBody>
        </p:sp>
        <p:sp>
          <p:nvSpPr>
            <p:cNvPr id="37911" name="Rectangle 11"/>
            <p:cNvSpPr>
              <a:spLocks noChangeArrowheads="1"/>
            </p:cNvSpPr>
            <p:nvPr/>
          </p:nvSpPr>
          <p:spPr bwMode="auto">
            <a:xfrm>
              <a:off x="3079750" y="5264150"/>
              <a:ext cx="3683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  <a:sym typeface="Symbol" pitchFamily="18" charset="2"/>
                </a:rPr>
                <a:t>q</a:t>
              </a:r>
              <a:r>
                <a:rPr lang="en-US" altLang="zh-TW" baseline="-25000">
                  <a:latin typeface="Garamond" pitchFamily="18" charset="0"/>
                  <a:sym typeface="Symbol" pitchFamily="18" charset="2"/>
                </a:rPr>
                <a:t>1</a:t>
              </a:r>
            </a:p>
          </p:txBody>
        </p:sp>
        <p:sp>
          <p:nvSpPr>
            <p:cNvPr id="37912" name="Rectangle 13"/>
            <p:cNvSpPr>
              <a:spLocks noChangeArrowheads="1"/>
            </p:cNvSpPr>
            <p:nvPr/>
          </p:nvSpPr>
          <p:spPr bwMode="auto">
            <a:xfrm>
              <a:off x="4652963" y="3867150"/>
              <a:ext cx="439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Garamond" pitchFamily="18" charset="0"/>
                  <a:sym typeface="Symbol" pitchFamily="18" charset="2"/>
                </a:rPr>
                <a:t>q</a:t>
              </a:r>
              <a:r>
                <a:rPr lang="en-US" altLang="zh-TW" baseline="-25000" dirty="0">
                  <a:latin typeface="Garamond" pitchFamily="18" charset="0"/>
                  <a:sym typeface="Symbol" pitchFamily="18" charset="2"/>
                </a:rPr>
                <a:t>01</a:t>
              </a:r>
            </a:p>
          </p:txBody>
        </p:sp>
        <p:sp>
          <p:nvSpPr>
            <p:cNvPr id="37913" name="Rectangle 15"/>
            <p:cNvSpPr>
              <a:spLocks noChangeArrowheads="1"/>
            </p:cNvSpPr>
            <p:nvPr/>
          </p:nvSpPr>
          <p:spPr bwMode="auto">
            <a:xfrm>
              <a:off x="6262688" y="3867150"/>
              <a:ext cx="51117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  <a:sym typeface="Symbol" pitchFamily="18" charset="2"/>
                </a:rPr>
                <a:t>q</a:t>
              </a:r>
              <a:r>
                <a:rPr lang="en-US" altLang="zh-TW" baseline="-25000">
                  <a:latin typeface="Garamond" pitchFamily="18" charset="0"/>
                  <a:sym typeface="Symbol" pitchFamily="18" charset="2"/>
                </a:rPr>
                <a:t>010</a:t>
              </a:r>
            </a:p>
          </p:txBody>
        </p:sp>
        <p:sp>
          <p:nvSpPr>
            <p:cNvPr id="37914" name="Rectangle 17"/>
            <p:cNvSpPr>
              <a:spLocks noChangeArrowheads="1"/>
            </p:cNvSpPr>
            <p:nvPr/>
          </p:nvSpPr>
          <p:spPr bwMode="auto">
            <a:xfrm>
              <a:off x="5451475" y="5264150"/>
              <a:ext cx="47148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  <a:sym typeface="Symbol" pitchFamily="18" charset="2"/>
                </a:rPr>
                <a:t>q</a:t>
              </a:r>
              <a:r>
                <a:rPr lang="en-US" altLang="zh-TW" baseline="-25000">
                  <a:latin typeface="Garamond" pitchFamily="18" charset="0"/>
                  <a:sym typeface="Symbol" pitchFamily="18" charset="2"/>
                </a:rPr>
                <a:t>die</a:t>
              </a:r>
            </a:p>
          </p:txBody>
        </p:sp>
        <p:sp>
          <p:nvSpPr>
            <p:cNvPr id="37915" name="Oval 18"/>
            <p:cNvSpPr>
              <a:spLocks noChangeArrowheads="1"/>
            </p:cNvSpPr>
            <p:nvPr/>
          </p:nvSpPr>
          <p:spPr bwMode="auto">
            <a:xfrm>
              <a:off x="3076575" y="5300663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6" name="Oval 19"/>
            <p:cNvSpPr>
              <a:spLocks noChangeArrowheads="1"/>
            </p:cNvSpPr>
            <p:nvPr/>
          </p:nvSpPr>
          <p:spPr bwMode="auto">
            <a:xfrm>
              <a:off x="6315075" y="3908425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7" name="Text Box 29"/>
            <p:cNvSpPr txBox="1">
              <a:spLocks noChangeArrowheads="1"/>
            </p:cNvSpPr>
            <p:nvPr/>
          </p:nvSpPr>
          <p:spPr bwMode="auto">
            <a:xfrm>
              <a:off x="6369050" y="5438775"/>
              <a:ext cx="5080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</a:rPr>
                <a:t>0, 1</a:t>
              </a:r>
            </a:p>
          </p:txBody>
        </p:sp>
        <p:sp>
          <p:nvSpPr>
            <p:cNvPr id="37918" name="Text Box 30"/>
            <p:cNvSpPr txBox="1">
              <a:spLocks noChangeArrowheads="1"/>
            </p:cNvSpPr>
            <p:nvPr/>
          </p:nvSpPr>
          <p:spPr bwMode="auto">
            <a:xfrm>
              <a:off x="2424113" y="4141788"/>
              <a:ext cx="2921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Garamond" pitchFamily="18" charset="0"/>
                </a:rPr>
                <a:t>0</a:t>
              </a:r>
            </a:p>
          </p:txBody>
        </p:sp>
        <p:sp>
          <p:nvSpPr>
            <p:cNvPr id="37919" name="Text Box 31"/>
            <p:cNvSpPr txBox="1">
              <a:spLocks noChangeArrowheads="1"/>
            </p:cNvSpPr>
            <p:nvPr/>
          </p:nvSpPr>
          <p:spPr bwMode="auto">
            <a:xfrm>
              <a:off x="3940175" y="3783013"/>
              <a:ext cx="2921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</a:rPr>
                <a:t>1</a:t>
              </a:r>
            </a:p>
          </p:txBody>
        </p:sp>
        <p:sp>
          <p:nvSpPr>
            <p:cNvPr id="37920" name="Text Box 32"/>
            <p:cNvSpPr txBox="1">
              <a:spLocks noChangeArrowheads="1"/>
            </p:cNvSpPr>
            <p:nvPr/>
          </p:nvSpPr>
          <p:spPr bwMode="auto">
            <a:xfrm>
              <a:off x="5519738" y="3789363"/>
              <a:ext cx="2921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</a:rPr>
                <a:t>0</a:t>
              </a:r>
            </a:p>
          </p:txBody>
        </p:sp>
        <p:sp>
          <p:nvSpPr>
            <p:cNvPr id="37921" name="Text Box 33"/>
            <p:cNvSpPr txBox="1">
              <a:spLocks noChangeArrowheads="1"/>
            </p:cNvSpPr>
            <p:nvPr/>
          </p:nvSpPr>
          <p:spPr bwMode="auto">
            <a:xfrm>
              <a:off x="4156075" y="5222875"/>
              <a:ext cx="5080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</a:rPr>
                <a:t>0, 1</a:t>
              </a:r>
            </a:p>
          </p:txBody>
        </p:sp>
        <p:sp>
          <p:nvSpPr>
            <p:cNvPr id="37922" name="Text Box 34"/>
            <p:cNvSpPr txBox="1">
              <a:spLocks noChangeArrowheads="1"/>
            </p:cNvSpPr>
            <p:nvPr/>
          </p:nvSpPr>
          <p:spPr bwMode="auto">
            <a:xfrm>
              <a:off x="2424113" y="5149850"/>
              <a:ext cx="2921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</a:rPr>
                <a:t>1</a:t>
              </a:r>
            </a:p>
          </p:txBody>
        </p:sp>
        <p:sp>
          <p:nvSpPr>
            <p:cNvPr id="37923" name="Text Box 35"/>
            <p:cNvSpPr txBox="1">
              <a:spLocks noChangeArrowheads="1"/>
            </p:cNvSpPr>
            <p:nvPr/>
          </p:nvSpPr>
          <p:spPr bwMode="auto">
            <a:xfrm>
              <a:off x="4300538" y="4437063"/>
              <a:ext cx="2921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</a:rPr>
                <a:t>0</a:t>
              </a:r>
            </a:p>
          </p:txBody>
        </p:sp>
        <p:sp>
          <p:nvSpPr>
            <p:cNvPr id="37924" name="Text Box 36"/>
            <p:cNvSpPr txBox="1">
              <a:spLocks noChangeArrowheads="1"/>
            </p:cNvSpPr>
            <p:nvPr/>
          </p:nvSpPr>
          <p:spPr bwMode="auto">
            <a:xfrm>
              <a:off x="5232400" y="4437063"/>
              <a:ext cx="2921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</a:rPr>
                <a:t>1</a:t>
              </a:r>
            </a:p>
          </p:txBody>
        </p:sp>
        <p:sp>
          <p:nvSpPr>
            <p:cNvPr id="37925" name="Text Box 37"/>
            <p:cNvSpPr txBox="1">
              <a:spLocks noChangeArrowheads="1"/>
            </p:cNvSpPr>
            <p:nvPr/>
          </p:nvSpPr>
          <p:spPr bwMode="auto">
            <a:xfrm>
              <a:off x="6100763" y="4718050"/>
              <a:ext cx="5080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Garamond" pitchFamily="18" charset="0"/>
                </a:rPr>
                <a:t>0, 1</a:t>
              </a:r>
            </a:p>
          </p:txBody>
        </p:sp>
        <p:sp>
          <p:nvSpPr>
            <p:cNvPr id="37926" name="Line 38"/>
            <p:cNvSpPr>
              <a:spLocks noChangeShapeType="1"/>
            </p:cNvSpPr>
            <p:nvPr/>
          </p:nvSpPr>
          <p:spPr bwMode="auto">
            <a:xfrm>
              <a:off x="1419225" y="4868863"/>
              <a:ext cx="360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58261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latin typeface="Symbol" pitchFamily="18" charset="2"/>
              </a:rPr>
              <a:t>S</a:t>
            </a:r>
            <a:r>
              <a:rPr lang="en-US" b="1" baseline="30000" dirty="0">
                <a:latin typeface="Symbol" pitchFamily="18" charset="2"/>
              </a:rPr>
              <a:t>+</a:t>
            </a:r>
            <a:r>
              <a:rPr lang="en-US" b="1" dirty="0">
                <a:latin typeface="Symbol" pitchFamily="18" charset="2"/>
              </a:rPr>
              <a:t>   </a:t>
            </a:r>
            <a:r>
              <a:rPr lang="en-US" dirty="0"/>
              <a:t>and</a:t>
            </a:r>
            <a:r>
              <a:rPr lang="en-US" b="1" dirty="0"/>
              <a:t>  </a:t>
            </a:r>
            <a:r>
              <a:rPr lang="en-US" b="1" dirty="0">
                <a:latin typeface="Symbol" pitchFamily="18" charset="2"/>
              </a:rPr>
              <a:t>S</a:t>
            </a:r>
            <a:r>
              <a:rPr lang="en-US" b="1" baseline="30000" dirty="0">
                <a:latin typeface="Symbol" pitchFamily="18" charset="2"/>
              </a:rPr>
              <a:t>*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648" y="1600200"/>
            <a:ext cx="8153400" cy="5257800"/>
          </a:xfrm>
        </p:spPr>
        <p:txBody>
          <a:bodyPr>
            <a:normAutofit/>
          </a:bodyPr>
          <a:lstStyle/>
          <a:p>
            <a:r>
              <a:rPr lang="en-US" dirty="0">
                <a:latin typeface="Symbol" pitchFamily="18" charset="2"/>
              </a:rPr>
              <a:t>S</a:t>
            </a:r>
            <a:r>
              <a:rPr lang="en-US" dirty="0"/>
              <a:t> is an alphabet , </a:t>
            </a:r>
            <a:r>
              <a:rPr lang="en-US" b="1" dirty="0">
                <a:latin typeface="Symbol" pitchFamily="18" charset="2"/>
              </a:rPr>
              <a:t>S =</a:t>
            </a:r>
            <a:r>
              <a:rPr lang="en-US" sz="2800" b="1" dirty="0">
                <a:latin typeface="Symbol" pitchFamily="18" charset="2"/>
              </a:rPr>
              <a:t>{</a:t>
            </a:r>
            <a:r>
              <a:rPr lang="en-US" dirty="0"/>
              <a:t>y}</a:t>
            </a:r>
          </a:p>
          <a:p>
            <a:pPr eaLnBrk="1" hangingPunct="1"/>
            <a:r>
              <a:rPr lang="en-US" b="1" dirty="0">
                <a:latin typeface="Symbol" pitchFamily="18" charset="2"/>
              </a:rPr>
              <a:t>S</a:t>
            </a:r>
            <a:r>
              <a:rPr lang="en-US" b="1" baseline="30000" dirty="0">
                <a:latin typeface="Symbol" pitchFamily="18" charset="2"/>
              </a:rPr>
              <a:t>* </a:t>
            </a:r>
            <a:r>
              <a:rPr lang="en-US" dirty="0"/>
              <a:t>is the set of all</a:t>
            </a:r>
            <a:r>
              <a:rPr lang="en-US" b="1" dirty="0"/>
              <a:t> </a:t>
            </a:r>
            <a:r>
              <a:rPr lang="en-US" dirty="0"/>
              <a:t>strings including null or obtained by concatenating zero or more symbols from</a:t>
            </a:r>
            <a:r>
              <a:rPr lang="en-US" b="1" dirty="0"/>
              <a:t> </a:t>
            </a:r>
            <a:r>
              <a:rPr lang="en-US" dirty="0">
                <a:latin typeface="Symbol" pitchFamily="18" charset="2"/>
              </a:rPr>
              <a:t>S</a:t>
            </a:r>
          </a:p>
          <a:p>
            <a:r>
              <a:rPr lang="en-US" b="1" dirty="0">
                <a:latin typeface="Symbol" pitchFamily="18" charset="2"/>
              </a:rPr>
              <a:t>S</a:t>
            </a:r>
            <a:r>
              <a:rPr lang="en-US" b="1" baseline="30000" dirty="0">
                <a:latin typeface="Symbol" pitchFamily="18" charset="2"/>
              </a:rPr>
              <a:t>*</a:t>
            </a:r>
            <a:r>
              <a:rPr lang="en-US" b="1" dirty="0">
                <a:latin typeface="Symbol" pitchFamily="18" charset="2"/>
              </a:rPr>
              <a:t>=</a:t>
            </a:r>
            <a:r>
              <a:rPr lang="en-US" sz="2800" b="1" dirty="0">
                <a:latin typeface="Symbol" pitchFamily="18" charset="2"/>
              </a:rPr>
              <a:t>{</a:t>
            </a:r>
            <a:r>
              <a:rPr lang="en-US" altLang="zh-TW" dirty="0">
                <a:latin typeface="Symbol" pitchFamily="18" charset="2"/>
                <a:ea typeface="標楷體" pitchFamily="65" charset="-120"/>
                <a:cs typeface="Times New Roman" pitchFamily="18" charset="0"/>
              </a:rPr>
              <a:t>e, </a:t>
            </a:r>
            <a:r>
              <a:rPr lang="en-US" dirty="0" err="1"/>
              <a:t>y,yy,yyy,yyyy</a:t>
            </a:r>
            <a:r>
              <a:rPr lang="en-US" dirty="0"/>
              <a:t>,…}</a:t>
            </a:r>
          </a:p>
          <a:p>
            <a:pPr eaLnBrk="1" hangingPunct="1"/>
            <a:endParaRPr lang="en-US" dirty="0">
              <a:latin typeface="Symbol" pitchFamily="18" charset="2"/>
            </a:endParaRPr>
          </a:p>
          <a:p>
            <a:r>
              <a:rPr lang="en-US" b="1" dirty="0">
                <a:latin typeface="Symbol" pitchFamily="18" charset="2"/>
              </a:rPr>
              <a:t>S</a:t>
            </a:r>
            <a:r>
              <a:rPr lang="en-US" b="1" baseline="30000" dirty="0">
                <a:latin typeface="Symbol" pitchFamily="18" charset="2"/>
              </a:rPr>
              <a:t>+</a:t>
            </a:r>
            <a:r>
              <a:rPr lang="en-US" dirty="0"/>
              <a:t> is the set of all</a:t>
            </a:r>
            <a:r>
              <a:rPr lang="en-US" b="1" dirty="0"/>
              <a:t> </a:t>
            </a:r>
            <a:r>
              <a:rPr lang="en-US" dirty="0"/>
              <a:t>strings excluding null or obtained by concatenating one or more symbols</a:t>
            </a:r>
          </a:p>
          <a:p>
            <a:r>
              <a:rPr lang="en-US" b="1" dirty="0">
                <a:latin typeface="Symbol" pitchFamily="18" charset="2"/>
              </a:rPr>
              <a:t>S</a:t>
            </a:r>
            <a:r>
              <a:rPr lang="en-US" dirty="0"/>
              <a:t> ={y}</a:t>
            </a:r>
          </a:p>
          <a:p>
            <a:r>
              <a:rPr lang="en-US" b="1" dirty="0">
                <a:latin typeface="Symbol" pitchFamily="18" charset="2"/>
              </a:rPr>
              <a:t>S</a:t>
            </a:r>
            <a:r>
              <a:rPr lang="en-US" b="1" baseline="30000" dirty="0">
                <a:latin typeface="Symbol" pitchFamily="18" charset="2"/>
              </a:rPr>
              <a:t>+</a:t>
            </a:r>
            <a:r>
              <a:rPr lang="en-US" dirty="0"/>
              <a:t> ={</a:t>
            </a:r>
            <a:r>
              <a:rPr lang="en-US" dirty="0" err="1"/>
              <a:t>y,yy,yyy,yyyy</a:t>
            </a:r>
            <a:r>
              <a:rPr lang="en-US" dirty="0"/>
              <a:t>,…}</a:t>
            </a:r>
          </a:p>
          <a:p>
            <a:pPr eaLnBrk="1" hangingPunct="1"/>
            <a:endParaRPr lang="en-US" dirty="0">
              <a:latin typeface="Symbol" pitchFamily="18" charset="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10" y="0"/>
            <a:ext cx="8153400" cy="9906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Example-4: Design a DFA for 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781050" y="1085850"/>
          <a:ext cx="1181100" cy="557213"/>
        </p:xfrm>
        <a:graphic>
          <a:graphicData uri="http://schemas.openxmlformats.org/presentationml/2006/ole">
            <p:oleObj spid="_x0000_s313838" name="Equation" r:id="rId3" imgW="28346400" imgH="13411200" progId="Equation.3">
              <p:embed/>
            </p:oleObj>
          </a:graphicData>
        </a:graphic>
      </p:graphicFrame>
      <p:sp>
        <p:nvSpPr>
          <p:cNvPr id="66565" name="Text Box 5"/>
          <p:cNvSpPr txBox="1">
            <a:spLocks noChangeArrowheads="1"/>
          </p:cNvSpPr>
          <p:nvPr/>
        </p:nvSpPr>
        <p:spPr bwMode="auto">
          <a:xfrm>
            <a:off x="1905000" y="1066800"/>
            <a:ext cx="594585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= </a:t>
            </a:r>
            <a:r>
              <a:rPr lang="en-US" sz="3600" dirty="0">
                <a:solidFill>
                  <a:schemeClr val="tx1"/>
                </a:solidFill>
              </a:rPr>
              <a:t>{ all strings with prefix         } </a:t>
            </a:r>
          </a:p>
        </p:txBody>
      </p:sp>
      <p:graphicFrame>
        <p:nvGraphicFramePr>
          <p:cNvPr id="66566" name="Object 6"/>
          <p:cNvGraphicFramePr>
            <a:graphicFrameLocks noChangeAspect="1"/>
          </p:cNvGraphicFramePr>
          <p:nvPr/>
        </p:nvGraphicFramePr>
        <p:xfrm>
          <a:off x="6500826" y="1142984"/>
          <a:ext cx="544513" cy="431800"/>
        </p:xfrm>
        <a:graphic>
          <a:graphicData uri="http://schemas.openxmlformats.org/presentationml/2006/ole">
            <p:oleObj spid="_x0000_s313839" name="Equation" r:id="rId4" imgW="13106400" imgH="10363200" progId="Equation.3">
              <p:embed/>
            </p:oleObj>
          </a:graphicData>
        </a:graphic>
      </p:graphicFrame>
      <p:sp>
        <p:nvSpPr>
          <p:cNvPr id="66567" name="Oval 7"/>
          <p:cNvSpPr>
            <a:spLocks noChangeArrowheads="1"/>
          </p:cNvSpPr>
          <p:nvPr/>
        </p:nvSpPr>
        <p:spPr bwMode="auto">
          <a:xfrm>
            <a:off x="1295400" y="3581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568" name="Oval 8"/>
          <p:cNvSpPr>
            <a:spLocks noChangeArrowheads="1"/>
          </p:cNvSpPr>
          <p:nvPr/>
        </p:nvSpPr>
        <p:spPr bwMode="auto">
          <a:xfrm>
            <a:off x="4495800" y="3581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569" name="Oval 9"/>
          <p:cNvSpPr>
            <a:spLocks noChangeArrowheads="1"/>
          </p:cNvSpPr>
          <p:nvPr/>
        </p:nvSpPr>
        <p:spPr bwMode="auto">
          <a:xfrm>
            <a:off x="7467600" y="3581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570" name="Line 10"/>
          <p:cNvSpPr>
            <a:spLocks noChangeShapeType="1"/>
          </p:cNvSpPr>
          <p:nvPr/>
        </p:nvSpPr>
        <p:spPr bwMode="auto">
          <a:xfrm>
            <a:off x="685800" y="39624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Oval 11"/>
          <p:cNvSpPr>
            <a:spLocks noChangeArrowheads="1"/>
          </p:cNvSpPr>
          <p:nvPr/>
        </p:nvSpPr>
        <p:spPr bwMode="auto">
          <a:xfrm>
            <a:off x="7239000" y="3352800"/>
            <a:ext cx="11430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572" name="Line 12"/>
          <p:cNvSpPr>
            <a:spLocks noChangeShapeType="1"/>
          </p:cNvSpPr>
          <p:nvPr/>
        </p:nvSpPr>
        <p:spPr bwMode="auto">
          <a:xfrm>
            <a:off x="1981200" y="39624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573" name="Line 13"/>
          <p:cNvSpPr>
            <a:spLocks noChangeShapeType="1"/>
          </p:cNvSpPr>
          <p:nvPr/>
        </p:nvSpPr>
        <p:spPr bwMode="auto">
          <a:xfrm>
            <a:off x="5181600" y="39624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575" name="Freeform 15"/>
          <p:cNvSpPr>
            <a:spLocks/>
          </p:cNvSpPr>
          <p:nvPr/>
        </p:nvSpPr>
        <p:spPr bwMode="auto">
          <a:xfrm>
            <a:off x="7315200" y="2362200"/>
            <a:ext cx="812800" cy="1079500"/>
          </a:xfrm>
          <a:custGeom>
            <a:avLst/>
            <a:gdLst/>
            <a:ahLst/>
            <a:cxnLst>
              <a:cxn ang="0">
                <a:pos x="160" y="680"/>
              </a:cxn>
              <a:cxn ang="0">
                <a:pos x="16" y="200"/>
              </a:cxn>
              <a:cxn ang="0">
                <a:pos x="256" y="8"/>
              </a:cxn>
              <a:cxn ang="0">
                <a:pos x="496" y="152"/>
              </a:cxn>
              <a:cxn ang="0">
                <a:pos x="352" y="632"/>
              </a:cxn>
            </a:cxnLst>
            <a:rect l="0" t="0" r="r" b="b"/>
            <a:pathLst>
              <a:path w="512" h="680">
                <a:moveTo>
                  <a:pt x="160" y="680"/>
                </a:moveTo>
                <a:cubicBezTo>
                  <a:pt x="80" y="496"/>
                  <a:pt x="0" y="312"/>
                  <a:pt x="16" y="200"/>
                </a:cubicBezTo>
                <a:cubicBezTo>
                  <a:pt x="32" y="88"/>
                  <a:pt x="176" y="16"/>
                  <a:pt x="256" y="8"/>
                </a:cubicBezTo>
                <a:cubicBezTo>
                  <a:pt x="336" y="0"/>
                  <a:pt x="480" y="48"/>
                  <a:pt x="496" y="152"/>
                </a:cubicBezTo>
                <a:cubicBezTo>
                  <a:pt x="512" y="256"/>
                  <a:pt x="432" y="444"/>
                  <a:pt x="352" y="63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6577" name="Object 17"/>
          <p:cNvGraphicFramePr>
            <a:graphicFrameLocks noChangeAspect="1"/>
          </p:cNvGraphicFramePr>
          <p:nvPr/>
        </p:nvGraphicFramePr>
        <p:xfrm>
          <a:off x="3048000" y="3657600"/>
          <a:ext cx="265113" cy="279400"/>
        </p:xfrm>
        <a:graphic>
          <a:graphicData uri="http://schemas.openxmlformats.org/presentationml/2006/ole">
            <p:oleObj spid="_x0000_s313840" name="Equation" r:id="rId5" imgW="6400800" imgH="6705600" progId="Equation.3">
              <p:embed/>
            </p:oleObj>
          </a:graphicData>
        </a:graphic>
      </p:graphicFrame>
      <p:graphicFrame>
        <p:nvGraphicFramePr>
          <p:cNvPr id="66578" name="Object 18"/>
          <p:cNvGraphicFramePr>
            <a:graphicFrameLocks noChangeAspect="1"/>
          </p:cNvGraphicFramePr>
          <p:nvPr/>
        </p:nvGraphicFramePr>
        <p:xfrm>
          <a:off x="6172200" y="3581400"/>
          <a:ext cx="279400" cy="381000"/>
        </p:xfrm>
        <a:graphic>
          <a:graphicData uri="http://schemas.openxmlformats.org/presentationml/2006/ole">
            <p:oleObj spid="_x0000_s313841" name="Equation" r:id="rId6" imgW="6705600" imgH="9144000" progId="Equation.3">
              <p:embed/>
            </p:oleObj>
          </a:graphicData>
        </a:graphic>
      </p:graphicFrame>
      <p:graphicFrame>
        <p:nvGraphicFramePr>
          <p:cNvPr id="66579" name="Object 19"/>
          <p:cNvGraphicFramePr>
            <a:graphicFrameLocks noChangeAspect="1"/>
          </p:cNvGraphicFramePr>
          <p:nvPr/>
        </p:nvGraphicFramePr>
        <p:xfrm>
          <a:off x="7391400" y="1905000"/>
          <a:ext cx="671513" cy="442913"/>
        </p:xfrm>
        <a:graphic>
          <a:graphicData uri="http://schemas.openxmlformats.org/presentationml/2006/ole">
            <p:oleObj spid="_x0000_s313842" name="Equation" r:id="rId7" imgW="16154400" imgH="10668000" progId="Equation.3">
              <p:embed/>
            </p:oleObj>
          </a:graphicData>
        </a:graphic>
      </p:graphicFrame>
      <p:graphicFrame>
        <p:nvGraphicFramePr>
          <p:cNvPr id="66580" name="Object 20"/>
          <p:cNvGraphicFramePr>
            <a:graphicFrameLocks noChangeAspect="1"/>
          </p:cNvGraphicFramePr>
          <p:nvPr/>
        </p:nvGraphicFramePr>
        <p:xfrm>
          <a:off x="1447800" y="3657600"/>
          <a:ext cx="419100" cy="469900"/>
        </p:xfrm>
        <a:graphic>
          <a:graphicData uri="http://schemas.openxmlformats.org/presentationml/2006/ole">
            <p:oleObj spid="_x0000_s313843" name="Equation" r:id="rId8" imgW="10058400" imgH="11277600" progId="Equation.3">
              <p:embed/>
            </p:oleObj>
          </a:graphicData>
        </a:graphic>
      </p:graphicFrame>
      <p:graphicFrame>
        <p:nvGraphicFramePr>
          <p:cNvPr id="66581" name="Object 21"/>
          <p:cNvGraphicFramePr>
            <a:graphicFrameLocks noChangeAspect="1"/>
          </p:cNvGraphicFramePr>
          <p:nvPr/>
        </p:nvGraphicFramePr>
        <p:xfrm>
          <a:off x="4686300" y="3657600"/>
          <a:ext cx="341313" cy="469900"/>
        </p:xfrm>
        <a:graphic>
          <a:graphicData uri="http://schemas.openxmlformats.org/presentationml/2006/ole">
            <p:oleObj spid="_x0000_s313844" name="Equation" r:id="rId9" imgW="8229600" imgH="11277600" progId="Equation.3">
              <p:embed/>
            </p:oleObj>
          </a:graphicData>
        </a:graphic>
      </p:graphicFrame>
      <p:graphicFrame>
        <p:nvGraphicFramePr>
          <p:cNvPr id="66582" name="Object 22"/>
          <p:cNvGraphicFramePr>
            <a:graphicFrameLocks noChangeAspect="1"/>
          </p:cNvGraphicFramePr>
          <p:nvPr/>
        </p:nvGraphicFramePr>
        <p:xfrm>
          <a:off x="7556500" y="3657600"/>
          <a:ext cx="392113" cy="469900"/>
        </p:xfrm>
        <a:graphic>
          <a:graphicData uri="http://schemas.openxmlformats.org/presentationml/2006/ole">
            <p:oleObj spid="_x0000_s313845" name="Equation" r:id="rId10" imgW="9448800" imgH="11277600" progId="Equation.3">
              <p:embed/>
            </p:oleObj>
          </a:graphicData>
        </a:graphic>
      </p:graphicFrame>
      <p:sp>
        <p:nvSpPr>
          <p:cNvPr id="66583" name="Text Box 23"/>
          <p:cNvSpPr txBox="1">
            <a:spLocks noChangeArrowheads="1"/>
          </p:cNvSpPr>
          <p:nvPr/>
        </p:nvSpPr>
        <p:spPr bwMode="auto">
          <a:xfrm>
            <a:off x="7162800" y="4419600"/>
            <a:ext cx="144303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accept</a:t>
            </a:r>
          </a:p>
        </p:txBody>
      </p:sp>
      <p:sp>
        <p:nvSpPr>
          <p:cNvPr id="66584" name="Oval 24"/>
          <p:cNvSpPr>
            <a:spLocks noChangeArrowheads="1"/>
          </p:cNvSpPr>
          <p:nvPr/>
        </p:nvSpPr>
        <p:spPr bwMode="auto">
          <a:xfrm>
            <a:off x="4495800" y="5486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585" name="Line 25"/>
          <p:cNvSpPr>
            <a:spLocks noChangeShapeType="1"/>
          </p:cNvSpPr>
          <p:nvPr/>
        </p:nvSpPr>
        <p:spPr bwMode="auto">
          <a:xfrm>
            <a:off x="1828800" y="4191000"/>
            <a:ext cx="2667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587" name="Freeform 27"/>
          <p:cNvSpPr>
            <a:spLocks/>
          </p:cNvSpPr>
          <p:nvPr/>
        </p:nvSpPr>
        <p:spPr bwMode="auto">
          <a:xfrm>
            <a:off x="5181600" y="5384800"/>
            <a:ext cx="838200" cy="812800"/>
          </a:xfrm>
          <a:custGeom>
            <a:avLst/>
            <a:gdLst/>
            <a:ahLst/>
            <a:cxnLst>
              <a:cxn ang="0">
                <a:pos x="0" y="160"/>
              </a:cxn>
              <a:cxn ang="0">
                <a:pos x="336" y="16"/>
              </a:cxn>
              <a:cxn ang="0">
                <a:pos x="528" y="256"/>
              </a:cxn>
              <a:cxn ang="0">
                <a:pos x="336" y="496"/>
              </a:cxn>
              <a:cxn ang="0">
                <a:pos x="0" y="352"/>
              </a:cxn>
            </a:cxnLst>
            <a:rect l="0" t="0" r="r" b="b"/>
            <a:pathLst>
              <a:path w="528" h="512">
                <a:moveTo>
                  <a:pt x="0" y="160"/>
                </a:moveTo>
                <a:cubicBezTo>
                  <a:pt x="124" y="80"/>
                  <a:pt x="248" y="0"/>
                  <a:pt x="336" y="16"/>
                </a:cubicBezTo>
                <a:cubicBezTo>
                  <a:pt x="424" y="32"/>
                  <a:pt x="528" y="176"/>
                  <a:pt x="528" y="256"/>
                </a:cubicBezTo>
                <a:cubicBezTo>
                  <a:pt x="528" y="336"/>
                  <a:pt x="424" y="480"/>
                  <a:pt x="336" y="496"/>
                </a:cubicBezTo>
                <a:cubicBezTo>
                  <a:pt x="248" y="512"/>
                  <a:pt x="124" y="432"/>
                  <a:pt x="0" y="35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6588" name="Object 28"/>
          <p:cNvGraphicFramePr>
            <a:graphicFrameLocks noChangeAspect="1"/>
          </p:cNvGraphicFramePr>
          <p:nvPr/>
        </p:nvGraphicFramePr>
        <p:xfrm>
          <a:off x="6172200" y="5562600"/>
          <a:ext cx="671513" cy="442913"/>
        </p:xfrm>
        <a:graphic>
          <a:graphicData uri="http://schemas.openxmlformats.org/presentationml/2006/ole">
            <p:oleObj spid="_x0000_s313846" name="Equation" r:id="rId11" imgW="16154400" imgH="10668000" progId="Equation.3">
              <p:embed/>
            </p:oleObj>
          </a:graphicData>
        </a:graphic>
      </p:graphicFrame>
      <p:sp>
        <p:nvSpPr>
          <p:cNvPr id="66590" name="Line 30"/>
          <p:cNvSpPr>
            <a:spLocks noChangeShapeType="1"/>
          </p:cNvSpPr>
          <p:nvPr/>
        </p:nvSpPr>
        <p:spPr bwMode="auto">
          <a:xfrm flipV="1">
            <a:off x="4800600" y="42672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6591" name="Object 31"/>
          <p:cNvGraphicFramePr>
            <a:graphicFrameLocks noChangeAspect="1"/>
          </p:cNvGraphicFramePr>
          <p:nvPr/>
        </p:nvGraphicFramePr>
        <p:xfrm>
          <a:off x="4622800" y="5562600"/>
          <a:ext cx="392113" cy="469900"/>
        </p:xfrm>
        <a:graphic>
          <a:graphicData uri="http://schemas.openxmlformats.org/presentationml/2006/ole">
            <p:oleObj spid="_x0000_s313847" name="Equation" r:id="rId12" imgW="9448800" imgH="11277600" progId="Equation.3">
              <p:embed/>
            </p:oleObj>
          </a:graphicData>
        </a:graphic>
      </p:graphicFrame>
      <p:graphicFrame>
        <p:nvGraphicFramePr>
          <p:cNvPr id="66592" name="Object 32"/>
          <p:cNvGraphicFramePr>
            <a:graphicFrameLocks noChangeAspect="1"/>
          </p:cNvGraphicFramePr>
          <p:nvPr/>
        </p:nvGraphicFramePr>
        <p:xfrm>
          <a:off x="4876800" y="4648200"/>
          <a:ext cx="265113" cy="279400"/>
        </p:xfrm>
        <a:graphic>
          <a:graphicData uri="http://schemas.openxmlformats.org/presentationml/2006/ole">
            <p:oleObj spid="_x0000_s313848" name="Equation" r:id="rId13" imgW="6400800" imgH="6705600" progId="Equation.3">
              <p:embed/>
            </p:oleObj>
          </a:graphicData>
        </a:graphic>
      </p:graphicFrame>
      <p:graphicFrame>
        <p:nvGraphicFramePr>
          <p:cNvPr id="66593" name="Object 33"/>
          <p:cNvGraphicFramePr>
            <a:graphicFrameLocks noChangeAspect="1"/>
          </p:cNvGraphicFramePr>
          <p:nvPr/>
        </p:nvGraphicFramePr>
        <p:xfrm>
          <a:off x="3124200" y="4572000"/>
          <a:ext cx="279400" cy="381000"/>
        </p:xfrm>
        <a:graphic>
          <a:graphicData uri="http://schemas.openxmlformats.org/presentationml/2006/ole">
            <p:oleObj spid="_x0000_s313849" name="Equation" r:id="rId14" imgW="6705600" imgH="9144000" progId="Equation.3">
              <p:embed/>
            </p:oleObj>
          </a:graphicData>
        </a:graphic>
      </p:graphicFrame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5728"/>
            <a:ext cx="8153400" cy="9906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Example-5: DFA for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>
              <a:buNone/>
            </a:pPr>
            <a:endParaRPr lang="en-US" dirty="0"/>
          </a:p>
        </p:txBody>
      </p:sp>
      <p:graphicFrame>
        <p:nvGraphicFramePr>
          <p:cNvPr id="124928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975212906"/>
              </p:ext>
            </p:extLst>
          </p:nvPr>
        </p:nvGraphicFramePr>
        <p:xfrm>
          <a:off x="533400" y="1610440"/>
          <a:ext cx="4572000" cy="539750"/>
        </p:xfrm>
        <a:graphic>
          <a:graphicData uri="http://schemas.openxmlformats.org/presentationml/2006/ole">
            <p:oleObj spid="_x0000_s314862" name="Equation" r:id="rId4" imgW="101803200" imgH="10972800" progId="Equation.3">
              <p:embed/>
            </p:oleObj>
          </a:graphicData>
        </a:graphic>
      </p:graphicFrame>
      <p:grpSp>
        <p:nvGrpSpPr>
          <p:cNvPr id="30" name="Group 29"/>
          <p:cNvGrpSpPr/>
          <p:nvPr/>
        </p:nvGrpSpPr>
        <p:grpSpPr>
          <a:xfrm>
            <a:off x="2438400" y="1905000"/>
            <a:ext cx="5867400" cy="4813300"/>
            <a:chOff x="2438400" y="1905000"/>
            <a:chExt cx="5867400" cy="4813300"/>
          </a:xfrm>
        </p:grpSpPr>
        <p:sp>
          <p:nvSpPr>
            <p:cNvPr id="69637" name="Oval 5"/>
            <p:cNvSpPr>
              <a:spLocks noChangeArrowheads="1"/>
            </p:cNvSpPr>
            <p:nvPr/>
          </p:nvSpPr>
          <p:spPr bwMode="auto">
            <a:xfrm>
              <a:off x="3048000" y="5029200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38" name="Oval 6"/>
            <p:cNvSpPr>
              <a:spLocks noChangeArrowheads="1"/>
            </p:cNvSpPr>
            <p:nvPr/>
          </p:nvSpPr>
          <p:spPr bwMode="auto">
            <a:xfrm>
              <a:off x="7162800" y="3276600"/>
              <a:ext cx="1143000" cy="1143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39" name="Freeform 7"/>
            <p:cNvSpPr>
              <a:spLocks/>
            </p:cNvSpPr>
            <p:nvPr/>
          </p:nvSpPr>
          <p:spPr bwMode="auto">
            <a:xfrm>
              <a:off x="7315200" y="2209800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40" name="Oval 8"/>
            <p:cNvSpPr>
              <a:spLocks noChangeArrowheads="1"/>
            </p:cNvSpPr>
            <p:nvPr/>
          </p:nvSpPr>
          <p:spPr bwMode="auto">
            <a:xfrm>
              <a:off x="3048000" y="3505200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41" name="Oval 9"/>
            <p:cNvSpPr>
              <a:spLocks noChangeArrowheads="1"/>
            </p:cNvSpPr>
            <p:nvPr/>
          </p:nvSpPr>
          <p:spPr bwMode="auto">
            <a:xfrm>
              <a:off x="5029200" y="3505200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42" name="Oval 10"/>
            <p:cNvSpPr>
              <a:spLocks noChangeArrowheads="1"/>
            </p:cNvSpPr>
            <p:nvPr/>
          </p:nvSpPr>
          <p:spPr bwMode="auto">
            <a:xfrm>
              <a:off x="7391400" y="3505200"/>
              <a:ext cx="685800" cy="685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49" name="Freeform 17"/>
            <p:cNvSpPr>
              <a:spLocks/>
            </p:cNvSpPr>
            <p:nvPr/>
          </p:nvSpPr>
          <p:spPr bwMode="auto">
            <a:xfrm rot="10903456">
              <a:off x="3048000" y="5638800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50" name="Freeform 18"/>
            <p:cNvSpPr>
              <a:spLocks/>
            </p:cNvSpPr>
            <p:nvPr/>
          </p:nvSpPr>
          <p:spPr bwMode="auto">
            <a:xfrm>
              <a:off x="4876800" y="2514600"/>
              <a:ext cx="812800" cy="1079500"/>
            </a:xfrm>
            <a:custGeom>
              <a:avLst/>
              <a:gdLst/>
              <a:ahLst/>
              <a:cxnLst>
                <a:cxn ang="0">
                  <a:pos x="160" y="680"/>
                </a:cxn>
                <a:cxn ang="0">
                  <a:pos x="16" y="200"/>
                </a:cxn>
                <a:cxn ang="0">
                  <a:pos x="256" y="8"/>
                </a:cxn>
                <a:cxn ang="0">
                  <a:pos x="496" y="152"/>
                </a:cxn>
                <a:cxn ang="0">
                  <a:pos x="352" y="632"/>
                </a:cxn>
              </a:cxnLst>
              <a:rect l="0" t="0" r="r" b="b"/>
              <a:pathLst>
                <a:path w="512" h="680">
                  <a:moveTo>
                    <a:pt x="160" y="680"/>
                  </a:moveTo>
                  <a:cubicBezTo>
                    <a:pt x="80" y="496"/>
                    <a:pt x="0" y="312"/>
                    <a:pt x="16" y="200"/>
                  </a:cubicBezTo>
                  <a:cubicBezTo>
                    <a:pt x="32" y="88"/>
                    <a:pt x="176" y="16"/>
                    <a:pt x="256" y="8"/>
                  </a:cubicBezTo>
                  <a:cubicBezTo>
                    <a:pt x="336" y="0"/>
                    <a:pt x="480" y="48"/>
                    <a:pt x="496" y="152"/>
                  </a:cubicBezTo>
                  <a:cubicBezTo>
                    <a:pt x="512" y="256"/>
                    <a:pt x="432" y="444"/>
                    <a:pt x="352" y="63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53" name="Line 21"/>
            <p:cNvSpPr>
              <a:spLocks noChangeShapeType="1"/>
            </p:cNvSpPr>
            <p:nvPr/>
          </p:nvSpPr>
          <p:spPr bwMode="auto">
            <a:xfrm>
              <a:off x="3733800" y="3886200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62" name="Freeform 30"/>
            <p:cNvSpPr>
              <a:spLocks/>
            </p:cNvSpPr>
            <p:nvPr/>
          </p:nvSpPr>
          <p:spPr bwMode="auto">
            <a:xfrm>
              <a:off x="5638800" y="4114800"/>
              <a:ext cx="1600200" cy="393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28" y="240"/>
                </a:cxn>
                <a:cxn ang="0">
                  <a:pos x="1008" y="48"/>
                </a:cxn>
              </a:cxnLst>
              <a:rect l="0" t="0" r="r" b="b"/>
              <a:pathLst>
                <a:path w="1008" h="248">
                  <a:moveTo>
                    <a:pt x="0" y="0"/>
                  </a:moveTo>
                  <a:cubicBezTo>
                    <a:pt x="180" y="116"/>
                    <a:pt x="360" y="232"/>
                    <a:pt x="528" y="240"/>
                  </a:cubicBezTo>
                  <a:cubicBezTo>
                    <a:pt x="696" y="248"/>
                    <a:pt x="852" y="148"/>
                    <a:pt x="1008" y="48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63" name="Freeform 31"/>
            <p:cNvSpPr>
              <a:spLocks/>
            </p:cNvSpPr>
            <p:nvPr/>
          </p:nvSpPr>
          <p:spPr bwMode="auto">
            <a:xfrm>
              <a:off x="5638800" y="3276600"/>
              <a:ext cx="1600200" cy="304800"/>
            </a:xfrm>
            <a:custGeom>
              <a:avLst/>
              <a:gdLst/>
              <a:ahLst/>
              <a:cxnLst>
                <a:cxn ang="0">
                  <a:pos x="1008" y="192"/>
                </a:cxn>
                <a:cxn ang="0">
                  <a:pos x="528" y="0"/>
                </a:cxn>
                <a:cxn ang="0">
                  <a:pos x="0" y="192"/>
                </a:cxn>
              </a:cxnLst>
              <a:rect l="0" t="0" r="r" b="b"/>
              <a:pathLst>
                <a:path w="1008" h="192">
                  <a:moveTo>
                    <a:pt x="1008" y="192"/>
                  </a:moveTo>
                  <a:cubicBezTo>
                    <a:pt x="852" y="96"/>
                    <a:pt x="696" y="0"/>
                    <a:pt x="528" y="0"/>
                  </a:cubicBezTo>
                  <a:cubicBezTo>
                    <a:pt x="360" y="0"/>
                    <a:pt x="180" y="96"/>
                    <a:pt x="0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64" name="Line 32"/>
            <p:cNvSpPr>
              <a:spLocks noChangeShapeType="1"/>
            </p:cNvSpPr>
            <p:nvPr/>
          </p:nvSpPr>
          <p:spPr bwMode="auto">
            <a:xfrm>
              <a:off x="2438400" y="3886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65" name="Line 33"/>
            <p:cNvSpPr>
              <a:spLocks noChangeShapeType="1"/>
            </p:cNvSpPr>
            <p:nvPr/>
          </p:nvSpPr>
          <p:spPr bwMode="auto">
            <a:xfrm>
              <a:off x="3352800" y="41910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24929" name="Object 1"/>
            <p:cNvGraphicFramePr>
              <a:graphicFrameLocks noChangeAspect="1"/>
            </p:cNvGraphicFramePr>
            <p:nvPr/>
          </p:nvGraphicFramePr>
          <p:xfrm>
            <a:off x="4191000" y="3581400"/>
            <a:ext cx="265113" cy="279400"/>
          </p:xfrm>
          <a:graphic>
            <a:graphicData uri="http://schemas.openxmlformats.org/presentationml/2006/ole">
              <p:oleObj spid="_x0000_s314863" name="Equation" r:id="rId5" imgW="6400800" imgH="6705600" progId="Equation.3">
                <p:embed/>
              </p:oleObj>
            </a:graphicData>
          </a:graphic>
        </p:graphicFrame>
        <p:graphicFrame>
          <p:nvGraphicFramePr>
            <p:cNvPr id="124930" name="Object 2"/>
            <p:cNvGraphicFramePr>
              <a:graphicFrameLocks noChangeAspect="1"/>
            </p:cNvGraphicFramePr>
            <p:nvPr/>
          </p:nvGraphicFramePr>
          <p:xfrm>
            <a:off x="3429000" y="4419600"/>
            <a:ext cx="279400" cy="381000"/>
          </p:xfrm>
          <a:graphic>
            <a:graphicData uri="http://schemas.openxmlformats.org/presentationml/2006/ole">
              <p:oleObj spid="_x0000_s314864" name="Equation" r:id="rId6" imgW="6705600" imgH="9144000" progId="Equation.3">
                <p:embed/>
              </p:oleObj>
            </a:graphicData>
          </a:graphic>
        </p:graphicFrame>
        <p:graphicFrame>
          <p:nvGraphicFramePr>
            <p:cNvPr id="124931" name="Object 3"/>
            <p:cNvGraphicFramePr>
              <a:graphicFrameLocks noChangeAspect="1"/>
            </p:cNvGraphicFramePr>
            <p:nvPr/>
          </p:nvGraphicFramePr>
          <p:xfrm>
            <a:off x="3886200" y="6172200"/>
            <a:ext cx="671513" cy="442913"/>
          </p:xfrm>
          <a:graphic>
            <a:graphicData uri="http://schemas.openxmlformats.org/presentationml/2006/ole">
              <p:oleObj spid="_x0000_s314865" name="Equation" r:id="rId7" imgW="16154400" imgH="10668000" progId="Equation.3">
                <p:embed/>
              </p:oleObj>
            </a:graphicData>
          </a:graphic>
        </p:graphicFrame>
        <p:graphicFrame>
          <p:nvGraphicFramePr>
            <p:cNvPr id="124932" name="Object 4"/>
            <p:cNvGraphicFramePr>
              <a:graphicFrameLocks noChangeAspect="1"/>
            </p:cNvGraphicFramePr>
            <p:nvPr/>
          </p:nvGraphicFramePr>
          <p:xfrm>
            <a:off x="6324600" y="4495800"/>
            <a:ext cx="265113" cy="279400"/>
          </p:xfrm>
          <a:graphic>
            <a:graphicData uri="http://schemas.openxmlformats.org/presentationml/2006/ole">
              <p:oleObj spid="_x0000_s314866" name="Equation" r:id="rId8" imgW="6400800" imgH="6705600" progId="Equation.3">
                <p:embed/>
              </p:oleObj>
            </a:graphicData>
          </a:graphic>
        </p:graphicFrame>
        <p:graphicFrame>
          <p:nvGraphicFramePr>
            <p:cNvPr id="124933" name="Object 5"/>
            <p:cNvGraphicFramePr>
              <a:graphicFrameLocks noChangeAspect="1"/>
            </p:cNvGraphicFramePr>
            <p:nvPr/>
          </p:nvGraphicFramePr>
          <p:xfrm>
            <a:off x="6324600" y="2895600"/>
            <a:ext cx="279400" cy="381000"/>
          </p:xfrm>
          <a:graphic>
            <a:graphicData uri="http://schemas.openxmlformats.org/presentationml/2006/ole">
              <p:oleObj spid="_x0000_s314867" name="Equation" r:id="rId9" imgW="6705600" imgH="9144000" progId="Equation.3">
                <p:embed/>
              </p:oleObj>
            </a:graphicData>
          </a:graphic>
        </p:graphicFrame>
        <p:graphicFrame>
          <p:nvGraphicFramePr>
            <p:cNvPr id="124934" name="Object 6"/>
            <p:cNvGraphicFramePr>
              <a:graphicFrameLocks noChangeAspect="1"/>
            </p:cNvGraphicFramePr>
            <p:nvPr/>
          </p:nvGraphicFramePr>
          <p:xfrm>
            <a:off x="5181600" y="2133600"/>
            <a:ext cx="279400" cy="381000"/>
          </p:xfrm>
          <a:graphic>
            <a:graphicData uri="http://schemas.openxmlformats.org/presentationml/2006/ole">
              <p:oleObj spid="_x0000_s314868" name="Equation" r:id="rId10" imgW="6705600" imgH="9144000" progId="Equation.3">
                <p:embed/>
              </p:oleObj>
            </a:graphicData>
          </a:graphic>
        </p:graphicFrame>
        <p:graphicFrame>
          <p:nvGraphicFramePr>
            <p:cNvPr id="124935" name="Object 7"/>
            <p:cNvGraphicFramePr>
              <a:graphicFrameLocks noChangeAspect="1"/>
            </p:cNvGraphicFramePr>
            <p:nvPr/>
          </p:nvGraphicFramePr>
          <p:xfrm>
            <a:off x="7620000" y="1905000"/>
            <a:ext cx="265113" cy="279400"/>
          </p:xfrm>
          <a:graphic>
            <a:graphicData uri="http://schemas.openxmlformats.org/presentationml/2006/ole">
              <p:oleObj spid="_x0000_s314869" name="Equation" r:id="rId11" imgW="6400800" imgH="6705600" progId="Equation.3">
                <p:embed/>
              </p:oleObj>
            </a:graphicData>
          </a:graphic>
        </p:graphicFrame>
        <p:graphicFrame>
          <p:nvGraphicFramePr>
            <p:cNvPr id="124936" name="Object 8"/>
            <p:cNvGraphicFramePr>
              <a:graphicFrameLocks noChangeAspect="1"/>
            </p:cNvGraphicFramePr>
            <p:nvPr/>
          </p:nvGraphicFramePr>
          <p:xfrm>
            <a:off x="3200400" y="3581400"/>
            <a:ext cx="419100" cy="469900"/>
          </p:xfrm>
          <a:graphic>
            <a:graphicData uri="http://schemas.openxmlformats.org/presentationml/2006/ole">
              <p:oleObj spid="_x0000_s314870" name="Equation" r:id="rId12" imgW="10058400" imgH="11277600" progId="Equation.3">
                <p:embed/>
              </p:oleObj>
            </a:graphicData>
          </a:graphic>
        </p:graphicFrame>
        <p:graphicFrame>
          <p:nvGraphicFramePr>
            <p:cNvPr id="124937" name="Object 9"/>
            <p:cNvGraphicFramePr>
              <a:graphicFrameLocks noChangeAspect="1"/>
            </p:cNvGraphicFramePr>
            <p:nvPr/>
          </p:nvGraphicFramePr>
          <p:xfrm>
            <a:off x="5194300" y="3581400"/>
            <a:ext cx="392113" cy="469900"/>
          </p:xfrm>
          <a:graphic>
            <a:graphicData uri="http://schemas.openxmlformats.org/presentationml/2006/ole">
              <p:oleObj spid="_x0000_s314871" name="Equation" r:id="rId13" imgW="9448800" imgH="11277600" progId="Equation.3">
                <p:embed/>
              </p:oleObj>
            </a:graphicData>
          </a:graphic>
        </p:graphicFrame>
        <p:graphicFrame>
          <p:nvGraphicFramePr>
            <p:cNvPr id="124938" name="Object 10"/>
            <p:cNvGraphicFramePr>
              <a:graphicFrameLocks noChangeAspect="1"/>
            </p:cNvGraphicFramePr>
            <p:nvPr/>
          </p:nvGraphicFramePr>
          <p:xfrm>
            <a:off x="7480300" y="3581400"/>
            <a:ext cx="392113" cy="469900"/>
          </p:xfrm>
          <a:graphic>
            <a:graphicData uri="http://schemas.openxmlformats.org/presentationml/2006/ole">
              <p:oleObj spid="_x0000_s314872" name="Equation" r:id="rId14" imgW="9448800" imgH="11277600" progId="Equation.3">
                <p:embed/>
              </p:oleObj>
            </a:graphicData>
          </a:graphic>
        </p:graphicFrame>
        <p:graphicFrame>
          <p:nvGraphicFramePr>
            <p:cNvPr id="124939" name="Object 11"/>
            <p:cNvGraphicFramePr>
              <a:graphicFrameLocks noChangeAspect="1"/>
            </p:cNvGraphicFramePr>
            <p:nvPr/>
          </p:nvGraphicFramePr>
          <p:xfrm>
            <a:off x="3200400" y="5181600"/>
            <a:ext cx="419100" cy="469900"/>
          </p:xfrm>
          <a:graphic>
            <a:graphicData uri="http://schemas.openxmlformats.org/presentationml/2006/ole">
              <p:oleObj spid="_x0000_s314873" name="Equation" r:id="rId15" imgW="10058400" imgH="11277600" progId="Equation.3">
                <p:embed/>
              </p:oleObj>
            </a:graphicData>
          </a:graphic>
        </p:graphicFrame>
      </p:grp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153400" cy="9906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Example-6: DFA for</a:t>
            </a:r>
          </a:p>
        </p:txBody>
      </p:sp>
      <p:graphicFrame>
        <p:nvGraphicFramePr>
          <p:cNvPr id="123904" name="Object 0"/>
          <p:cNvGraphicFramePr>
            <a:graphicFrameLocks noChangeAspect="1"/>
          </p:cNvGraphicFramePr>
          <p:nvPr/>
        </p:nvGraphicFramePr>
        <p:xfrm>
          <a:off x="571472" y="1785926"/>
          <a:ext cx="914400" cy="442913"/>
        </p:xfrm>
        <a:graphic>
          <a:graphicData uri="http://schemas.openxmlformats.org/presentationml/2006/ole">
            <p:oleObj spid="_x0000_s299799" name="Equation" r:id="rId3" imgW="21945600" imgH="10668000" progId="Equation.3">
              <p:embed/>
            </p:oleObj>
          </a:graphicData>
        </a:graphic>
      </p:graphicFrame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1428728" y="1571612"/>
            <a:ext cx="742955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= </a:t>
            </a:r>
            <a:r>
              <a:rPr lang="en-US" sz="4000" dirty="0">
                <a:solidFill>
                  <a:schemeClr val="tx1"/>
                </a:solidFill>
              </a:rPr>
              <a:t>{ all strings without substring       }</a:t>
            </a:r>
          </a:p>
        </p:txBody>
      </p:sp>
      <p:graphicFrame>
        <p:nvGraphicFramePr>
          <p:cNvPr id="123905" name="Object 1"/>
          <p:cNvGraphicFramePr>
            <a:graphicFrameLocks noChangeAspect="1"/>
          </p:cNvGraphicFramePr>
          <p:nvPr/>
        </p:nvGraphicFramePr>
        <p:xfrm>
          <a:off x="7572396" y="1785926"/>
          <a:ext cx="698500" cy="368300"/>
        </p:xfrm>
        <a:graphic>
          <a:graphicData uri="http://schemas.openxmlformats.org/presentationml/2006/ole">
            <p:oleObj spid="_x0000_s299800" name="Equation" r:id="rId4" imgW="16764000" imgH="8839200" progId="Equation.3">
              <p:embed/>
            </p:oleObj>
          </a:graphicData>
        </a:graphic>
      </p:graphicFrame>
      <p:sp>
        <p:nvSpPr>
          <p:cNvPr id="67591" name="Oval 7"/>
          <p:cNvSpPr>
            <a:spLocks noChangeArrowheads="1"/>
          </p:cNvSpPr>
          <p:nvPr/>
        </p:nvSpPr>
        <p:spPr bwMode="auto">
          <a:xfrm>
            <a:off x="1295400" y="4648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592" name="Oval 8"/>
          <p:cNvSpPr>
            <a:spLocks noChangeArrowheads="1"/>
          </p:cNvSpPr>
          <p:nvPr/>
        </p:nvSpPr>
        <p:spPr bwMode="auto">
          <a:xfrm>
            <a:off x="4876800" y="4419600"/>
            <a:ext cx="11430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593" name="Freeform 9"/>
          <p:cNvSpPr>
            <a:spLocks/>
          </p:cNvSpPr>
          <p:nvPr/>
        </p:nvSpPr>
        <p:spPr bwMode="auto">
          <a:xfrm>
            <a:off x="7391400" y="3657600"/>
            <a:ext cx="812800" cy="1079500"/>
          </a:xfrm>
          <a:custGeom>
            <a:avLst/>
            <a:gdLst/>
            <a:ahLst/>
            <a:cxnLst>
              <a:cxn ang="0">
                <a:pos x="160" y="680"/>
              </a:cxn>
              <a:cxn ang="0">
                <a:pos x="16" y="200"/>
              </a:cxn>
              <a:cxn ang="0">
                <a:pos x="256" y="8"/>
              </a:cxn>
              <a:cxn ang="0">
                <a:pos x="496" y="152"/>
              </a:cxn>
              <a:cxn ang="0">
                <a:pos x="352" y="632"/>
              </a:cxn>
            </a:cxnLst>
            <a:rect l="0" t="0" r="r" b="b"/>
            <a:pathLst>
              <a:path w="512" h="680">
                <a:moveTo>
                  <a:pt x="160" y="680"/>
                </a:moveTo>
                <a:cubicBezTo>
                  <a:pt x="80" y="496"/>
                  <a:pt x="0" y="312"/>
                  <a:pt x="16" y="200"/>
                </a:cubicBezTo>
                <a:cubicBezTo>
                  <a:pt x="32" y="88"/>
                  <a:pt x="176" y="16"/>
                  <a:pt x="256" y="8"/>
                </a:cubicBezTo>
                <a:cubicBezTo>
                  <a:pt x="336" y="0"/>
                  <a:pt x="480" y="48"/>
                  <a:pt x="496" y="152"/>
                </a:cubicBezTo>
                <a:cubicBezTo>
                  <a:pt x="512" y="256"/>
                  <a:pt x="432" y="444"/>
                  <a:pt x="352" y="63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594" name="Oval 10"/>
          <p:cNvSpPr>
            <a:spLocks noChangeArrowheads="1"/>
          </p:cNvSpPr>
          <p:nvPr/>
        </p:nvSpPr>
        <p:spPr bwMode="auto">
          <a:xfrm>
            <a:off x="3124200" y="4648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595" name="Oval 11"/>
          <p:cNvSpPr>
            <a:spLocks noChangeArrowheads="1"/>
          </p:cNvSpPr>
          <p:nvPr/>
        </p:nvSpPr>
        <p:spPr bwMode="auto">
          <a:xfrm>
            <a:off x="5105400" y="4648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596" name="Oval 12"/>
          <p:cNvSpPr>
            <a:spLocks noChangeArrowheads="1"/>
          </p:cNvSpPr>
          <p:nvPr/>
        </p:nvSpPr>
        <p:spPr bwMode="auto">
          <a:xfrm>
            <a:off x="7467600" y="4648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3906" name="Object 2"/>
          <p:cNvGraphicFramePr>
            <a:graphicFrameLocks noChangeAspect="1"/>
          </p:cNvGraphicFramePr>
          <p:nvPr/>
        </p:nvGraphicFramePr>
        <p:xfrm>
          <a:off x="1612900" y="4876800"/>
          <a:ext cx="101600" cy="188913"/>
        </p:xfrm>
        <a:graphic>
          <a:graphicData uri="http://schemas.openxmlformats.org/presentationml/2006/ole">
            <p:oleObj spid="_x0000_s299801" name="Equation" r:id="rId5" imgW="2438400" imgH="4572000" progId="Equation.3">
              <p:embed/>
            </p:oleObj>
          </a:graphicData>
        </a:graphic>
      </p:graphicFrame>
      <p:graphicFrame>
        <p:nvGraphicFramePr>
          <p:cNvPr id="123907" name="Object 3"/>
          <p:cNvGraphicFramePr>
            <a:graphicFrameLocks noChangeAspect="1"/>
          </p:cNvGraphicFramePr>
          <p:nvPr/>
        </p:nvGraphicFramePr>
        <p:xfrm>
          <a:off x="3352800" y="4800600"/>
          <a:ext cx="279400" cy="368300"/>
        </p:xfrm>
        <a:graphic>
          <a:graphicData uri="http://schemas.openxmlformats.org/presentationml/2006/ole">
            <p:oleObj spid="_x0000_s299802" name="Equation" r:id="rId6" imgW="6705600" imgH="8839200" progId="Equation.3">
              <p:embed/>
            </p:oleObj>
          </a:graphicData>
        </a:graphic>
      </p:graphicFrame>
      <p:graphicFrame>
        <p:nvGraphicFramePr>
          <p:cNvPr id="123908" name="Object 4"/>
          <p:cNvGraphicFramePr>
            <a:graphicFrameLocks noChangeAspect="1"/>
          </p:cNvGraphicFramePr>
          <p:nvPr/>
        </p:nvGraphicFramePr>
        <p:xfrm>
          <a:off x="5181600" y="4800600"/>
          <a:ext cx="520700" cy="368300"/>
        </p:xfrm>
        <a:graphic>
          <a:graphicData uri="http://schemas.openxmlformats.org/presentationml/2006/ole">
            <p:oleObj spid="_x0000_s299803" name="Equation" r:id="rId7" imgW="12496800" imgH="8839200" progId="Equation.3">
              <p:embed/>
            </p:oleObj>
          </a:graphicData>
        </a:graphic>
      </p:graphicFrame>
      <p:graphicFrame>
        <p:nvGraphicFramePr>
          <p:cNvPr id="123909" name="Object 5"/>
          <p:cNvGraphicFramePr>
            <a:graphicFrameLocks noChangeAspect="1"/>
          </p:cNvGraphicFramePr>
          <p:nvPr/>
        </p:nvGraphicFramePr>
        <p:xfrm>
          <a:off x="7467600" y="4800600"/>
          <a:ext cx="698500" cy="368300"/>
        </p:xfrm>
        <a:graphic>
          <a:graphicData uri="http://schemas.openxmlformats.org/presentationml/2006/ole">
            <p:oleObj spid="_x0000_s299804" name="Equation" r:id="rId8" imgW="16764000" imgH="8839200" progId="Equation.3">
              <p:embed/>
            </p:oleObj>
          </a:graphicData>
        </a:graphic>
      </p:graphicFrame>
      <p:sp>
        <p:nvSpPr>
          <p:cNvPr id="67601" name="Oval 17"/>
          <p:cNvSpPr>
            <a:spLocks noChangeArrowheads="1"/>
          </p:cNvSpPr>
          <p:nvPr/>
        </p:nvSpPr>
        <p:spPr bwMode="auto">
          <a:xfrm>
            <a:off x="2895600" y="4419600"/>
            <a:ext cx="11430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602" name="Oval 18"/>
          <p:cNvSpPr>
            <a:spLocks noChangeArrowheads="1"/>
          </p:cNvSpPr>
          <p:nvPr/>
        </p:nvSpPr>
        <p:spPr bwMode="auto">
          <a:xfrm>
            <a:off x="1066800" y="4419600"/>
            <a:ext cx="11430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603" name="Freeform 19"/>
          <p:cNvSpPr>
            <a:spLocks/>
          </p:cNvSpPr>
          <p:nvPr/>
        </p:nvSpPr>
        <p:spPr bwMode="auto">
          <a:xfrm>
            <a:off x="1143000" y="3429000"/>
            <a:ext cx="812800" cy="1079500"/>
          </a:xfrm>
          <a:custGeom>
            <a:avLst/>
            <a:gdLst/>
            <a:ahLst/>
            <a:cxnLst>
              <a:cxn ang="0">
                <a:pos x="160" y="680"/>
              </a:cxn>
              <a:cxn ang="0">
                <a:pos x="16" y="200"/>
              </a:cxn>
              <a:cxn ang="0">
                <a:pos x="256" y="8"/>
              </a:cxn>
              <a:cxn ang="0">
                <a:pos x="496" y="152"/>
              </a:cxn>
              <a:cxn ang="0">
                <a:pos x="352" y="632"/>
              </a:cxn>
            </a:cxnLst>
            <a:rect l="0" t="0" r="r" b="b"/>
            <a:pathLst>
              <a:path w="512" h="680">
                <a:moveTo>
                  <a:pt x="160" y="680"/>
                </a:moveTo>
                <a:cubicBezTo>
                  <a:pt x="80" y="496"/>
                  <a:pt x="0" y="312"/>
                  <a:pt x="16" y="200"/>
                </a:cubicBezTo>
                <a:cubicBezTo>
                  <a:pt x="32" y="88"/>
                  <a:pt x="176" y="16"/>
                  <a:pt x="256" y="8"/>
                </a:cubicBezTo>
                <a:cubicBezTo>
                  <a:pt x="336" y="0"/>
                  <a:pt x="480" y="48"/>
                  <a:pt x="496" y="152"/>
                </a:cubicBezTo>
                <a:cubicBezTo>
                  <a:pt x="512" y="256"/>
                  <a:pt x="432" y="444"/>
                  <a:pt x="352" y="63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604" name="Freeform 20"/>
          <p:cNvSpPr>
            <a:spLocks/>
          </p:cNvSpPr>
          <p:nvPr/>
        </p:nvSpPr>
        <p:spPr bwMode="auto">
          <a:xfrm>
            <a:off x="4953000" y="3429000"/>
            <a:ext cx="812800" cy="1079500"/>
          </a:xfrm>
          <a:custGeom>
            <a:avLst/>
            <a:gdLst/>
            <a:ahLst/>
            <a:cxnLst>
              <a:cxn ang="0">
                <a:pos x="160" y="680"/>
              </a:cxn>
              <a:cxn ang="0">
                <a:pos x="16" y="200"/>
              </a:cxn>
              <a:cxn ang="0">
                <a:pos x="256" y="8"/>
              </a:cxn>
              <a:cxn ang="0">
                <a:pos x="496" y="152"/>
              </a:cxn>
              <a:cxn ang="0">
                <a:pos x="352" y="632"/>
              </a:cxn>
            </a:cxnLst>
            <a:rect l="0" t="0" r="r" b="b"/>
            <a:pathLst>
              <a:path w="512" h="680">
                <a:moveTo>
                  <a:pt x="160" y="680"/>
                </a:moveTo>
                <a:cubicBezTo>
                  <a:pt x="80" y="496"/>
                  <a:pt x="0" y="312"/>
                  <a:pt x="16" y="200"/>
                </a:cubicBezTo>
                <a:cubicBezTo>
                  <a:pt x="32" y="88"/>
                  <a:pt x="176" y="16"/>
                  <a:pt x="256" y="8"/>
                </a:cubicBezTo>
                <a:cubicBezTo>
                  <a:pt x="336" y="0"/>
                  <a:pt x="480" y="48"/>
                  <a:pt x="496" y="152"/>
                </a:cubicBezTo>
                <a:cubicBezTo>
                  <a:pt x="512" y="256"/>
                  <a:pt x="432" y="444"/>
                  <a:pt x="352" y="63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605" name="Freeform 21"/>
          <p:cNvSpPr>
            <a:spLocks/>
          </p:cNvSpPr>
          <p:nvPr/>
        </p:nvSpPr>
        <p:spPr bwMode="auto">
          <a:xfrm>
            <a:off x="2133600" y="5334000"/>
            <a:ext cx="838200" cy="304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0" y="192"/>
              </a:cxn>
              <a:cxn ang="0">
                <a:pos x="528" y="0"/>
              </a:cxn>
            </a:cxnLst>
            <a:rect l="0" t="0" r="r" b="b"/>
            <a:pathLst>
              <a:path w="528" h="192">
                <a:moveTo>
                  <a:pt x="0" y="0"/>
                </a:moveTo>
                <a:cubicBezTo>
                  <a:pt x="76" y="96"/>
                  <a:pt x="152" y="192"/>
                  <a:pt x="240" y="192"/>
                </a:cubicBezTo>
                <a:cubicBezTo>
                  <a:pt x="328" y="192"/>
                  <a:pt x="428" y="96"/>
                  <a:pt x="528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606" name="Freeform 22"/>
          <p:cNvSpPr>
            <a:spLocks/>
          </p:cNvSpPr>
          <p:nvPr/>
        </p:nvSpPr>
        <p:spPr bwMode="auto">
          <a:xfrm>
            <a:off x="2133600" y="4330700"/>
            <a:ext cx="838200" cy="393700"/>
          </a:xfrm>
          <a:custGeom>
            <a:avLst/>
            <a:gdLst/>
            <a:ahLst/>
            <a:cxnLst>
              <a:cxn ang="0">
                <a:pos x="528" y="248"/>
              </a:cxn>
              <a:cxn ang="0">
                <a:pos x="288" y="8"/>
              </a:cxn>
              <a:cxn ang="0">
                <a:pos x="0" y="200"/>
              </a:cxn>
            </a:cxnLst>
            <a:rect l="0" t="0" r="r" b="b"/>
            <a:pathLst>
              <a:path w="528" h="248">
                <a:moveTo>
                  <a:pt x="528" y="248"/>
                </a:moveTo>
                <a:cubicBezTo>
                  <a:pt x="452" y="132"/>
                  <a:pt x="376" y="16"/>
                  <a:pt x="288" y="8"/>
                </a:cubicBezTo>
                <a:cubicBezTo>
                  <a:pt x="200" y="0"/>
                  <a:pt x="100" y="100"/>
                  <a:pt x="0" y="20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607" name="Line 23"/>
          <p:cNvSpPr>
            <a:spLocks noChangeShapeType="1"/>
          </p:cNvSpPr>
          <p:nvPr/>
        </p:nvSpPr>
        <p:spPr bwMode="auto">
          <a:xfrm>
            <a:off x="4038600" y="5029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608" name="Line 24"/>
          <p:cNvSpPr>
            <a:spLocks noChangeShapeType="1"/>
          </p:cNvSpPr>
          <p:nvPr/>
        </p:nvSpPr>
        <p:spPr bwMode="auto">
          <a:xfrm>
            <a:off x="6019800" y="50292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3910" name="Object 6"/>
          <p:cNvGraphicFramePr>
            <a:graphicFrameLocks noChangeAspect="1"/>
          </p:cNvGraphicFramePr>
          <p:nvPr/>
        </p:nvGraphicFramePr>
        <p:xfrm>
          <a:off x="1447800" y="3048000"/>
          <a:ext cx="176213" cy="354013"/>
        </p:xfrm>
        <a:graphic>
          <a:graphicData uri="http://schemas.openxmlformats.org/presentationml/2006/ole">
            <p:oleObj spid="_x0000_s299805" name="Equation" r:id="rId9" imgW="4267200" imgH="8534400" progId="Equation.3">
              <p:embed/>
            </p:oleObj>
          </a:graphicData>
        </a:graphic>
      </p:graphicFrame>
      <p:graphicFrame>
        <p:nvGraphicFramePr>
          <p:cNvPr id="123911" name="Object 7"/>
          <p:cNvGraphicFramePr>
            <a:graphicFrameLocks noChangeAspect="1"/>
          </p:cNvGraphicFramePr>
          <p:nvPr/>
        </p:nvGraphicFramePr>
        <p:xfrm>
          <a:off x="2362200" y="5715000"/>
          <a:ext cx="279400" cy="368300"/>
        </p:xfrm>
        <a:graphic>
          <a:graphicData uri="http://schemas.openxmlformats.org/presentationml/2006/ole">
            <p:oleObj spid="_x0000_s299806" name="Equation" r:id="rId10" imgW="6705600" imgH="8839200" progId="Equation.3">
              <p:embed/>
            </p:oleObj>
          </a:graphicData>
        </a:graphic>
      </p:graphicFrame>
      <p:graphicFrame>
        <p:nvGraphicFramePr>
          <p:cNvPr id="123912" name="Object 8"/>
          <p:cNvGraphicFramePr>
            <a:graphicFrameLocks noChangeAspect="1"/>
          </p:cNvGraphicFramePr>
          <p:nvPr/>
        </p:nvGraphicFramePr>
        <p:xfrm>
          <a:off x="2438400" y="3886200"/>
          <a:ext cx="176213" cy="354013"/>
        </p:xfrm>
        <a:graphic>
          <a:graphicData uri="http://schemas.openxmlformats.org/presentationml/2006/ole">
            <p:oleObj spid="_x0000_s299807" name="Equation" r:id="rId11" imgW="4267200" imgH="8534400" progId="Equation.3">
              <p:embed/>
            </p:oleObj>
          </a:graphicData>
        </a:graphic>
      </p:graphicFrame>
      <p:graphicFrame>
        <p:nvGraphicFramePr>
          <p:cNvPr id="123913" name="Object 9"/>
          <p:cNvGraphicFramePr>
            <a:graphicFrameLocks noChangeAspect="1"/>
          </p:cNvGraphicFramePr>
          <p:nvPr/>
        </p:nvGraphicFramePr>
        <p:xfrm>
          <a:off x="6705600" y="4572000"/>
          <a:ext cx="176213" cy="354013"/>
        </p:xfrm>
        <a:graphic>
          <a:graphicData uri="http://schemas.openxmlformats.org/presentationml/2006/ole">
            <p:oleObj spid="_x0000_s299808" name="Equation" r:id="rId12" imgW="4267200" imgH="8534400" progId="Equation.3">
              <p:embed/>
            </p:oleObj>
          </a:graphicData>
        </a:graphic>
      </p:graphicFrame>
      <p:graphicFrame>
        <p:nvGraphicFramePr>
          <p:cNvPr id="123914" name="Object 10"/>
          <p:cNvGraphicFramePr>
            <a:graphicFrameLocks noChangeAspect="1"/>
          </p:cNvGraphicFramePr>
          <p:nvPr/>
        </p:nvGraphicFramePr>
        <p:xfrm>
          <a:off x="4267200" y="4572000"/>
          <a:ext cx="279400" cy="368300"/>
        </p:xfrm>
        <a:graphic>
          <a:graphicData uri="http://schemas.openxmlformats.org/presentationml/2006/ole">
            <p:oleObj spid="_x0000_s299809" name="Equation" r:id="rId13" imgW="6705600" imgH="8839200" progId="Equation.3">
              <p:embed/>
            </p:oleObj>
          </a:graphicData>
        </a:graphic>
      </p:graphicFrame>
      <p:graphicFrame>
        <p:nvGraphicFramePr>
          <p:cNvPr id="123915" name="Object 11"/>
          <p:cNvGraphicFramePr>
            <a:graphicFrameLocks noChangeAspect="1"/>
          </p:cNvGraphicFramePr>
          <p:nvPr/>
        </p:nvGraphicFramePr>
        <p:xfrm>
          <a:off x="5181600" y="3048000"/>
          <a:ext cx="279400" cy="368300"/>
        </p:xfrm>
        <a:graphic>
          <a:graphicData uri="http://schemas.openxmlformats.org/presentationml/2006/ole">
            <p:oleObj spid="_x0000_s299810" name="Equation" r:id="rId14" imgW="6705600" imgH="8839200" progId="Equation.3">
              <p:embed/>
            </p:oleObj>
          </a:graphicData>
        </a:graphic>
      </p:graphicFrame>
      <p:graphicFrame>
        <p:nvGraphicFramePr>
          <p:cNvPr id="123916" name="Object 12"/>
          <p:cNvGraphicFramePr>
            <a:graphicFrameLocks noChangeAspect="1"/>
          </p:cNvGraphicFramePr>
          <p:nvPr/>
        </p:nvGraphicFramePr>
        <p:xfrm>
          <a:off x="7543800" y="3200400"/>
          <a:ext cx="520700" cy="430213"/>
        </p:xfrm>
        <a:graphic>
          <a:graphicData uri="http://schemas.openxmlformats.org/presentationml/2006/ole">
            <p:oleObj spid="_x0000_s299811" name="Equation" r:id="rId15" imgW="12496800" imgH="10363200" progId="Equation.3">
              <p:embed/>
            </p:oleObj>
          </a:graphicData>
        </a:graphic>
      </p:graphicFrame>
      <p:sp>
        <p:nvSpPr>
          <p:cNvPr id="67616" name="Line 32"/>
          <p:cNvSpPr>
            <a:spLocks noChangeShapeType="1"/>
          </p:cNvSpPr>
          <p:nvPr/>
        </p:nvSpPr>
        <p:spPr bwMode="auto">
          <a:xfrm>
            <a:off x="381000" y="5029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5992"/>
            <a:ext cx="9144000" cy="185736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100" dirty="0">
                <a:solidFill>
                  <a:srgbClr val="00B0F0"/>
                </a:solidFill>
              </a:rPr>
              <a:t>Ex-7:</a:t>
            </a:r>
            <a:r>
              <a:rPr lang="en-US" sz="4100" dirty="0">
                <a:solidFill>
                  <a:srgbClr val="C00000"/>
                </a:solidFill>
              </a:rPr>
              <a:t>Design a DFA for language: L = {w | w is a binary string that contains 01 as a substring}</a:t>
            </a:r>
            <a:r>
              <a:rPr lang="en-US" dirty="0">
                <a:solidFill>
                  <a:srgbClr val="C00000"/>
                </a:solidFill>
              </a:rPr>
              <a:t/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084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b="1" kern="0" dirty="0">
                <a:solidFill>
                  <a:srgbClr val="CEB966">
                    <a:lumMod val="75000"/>
                  </a:srgbClr>
                </a:solidFill>
              </a:rPr>
              <a:t>Why do we need abstract models?</a:t>
            </a:r>
            <a:br>
              <a:rPr lang="en-US" b="1" kern="0" dirty="0">
                <a:solidFill>
                  <a:srgbClr val="CEB966">
                    <a:lumMod val="75000"/>
                  </a:srgbClr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38163" indent="-538163">
              <a:spcAft>
                <a:spcPts val="4200"/>
              </a:spcAft>
              <a:buClr>
                <a:srgbClr val="69676D">
                  <a:lumMod val="75000"/>
                </a:srgbClr>
              </a:buClr>
              <a:buFont typeface="Muli Light"/>
              <a:buChar char="₪"/>
            </a:pPr>
            <a:r>
              <a:rPr lang="en-IN" sz="3200" dirty="0">
                <a:solidFill>
                  <a:prstClr val="black"/>
                </a:solidFill>
              </a:rPr>
              <a:t>Abstract model is </a:t>
            </a:r>
            <a:r>
              <a:rPr lang="en-IN" sz="3200" b="1" dirty="0">
                <a:solidFill>
                  <a:srgbClr val="3333CC"/>
                </a:solidFill>
              </a:rPr>
              <a:t>free from “Programming Language” </a:t>
            </a:r>
          </a:p>
          <a:p>
            <a:pPr marL="538163" indent="-538163" algn="just">
              <a:spcAft>
                <a:spcPts val="4200"/>
              </a:spcAft>
              <a:buClr>
                <a:srgbClr val="69676D">
                  <a:lumMod val="75000"/>
                </a:srgbClr>
              </a:buClr>
              <a:buFont typeface="Muli Light"/>
              <a:buChar char="₪"/>
            </a:pPr>
            <a:r>
              <a:rPr lang="en-IN" sz="3200" dirty="0">
                <a:solidFill>
                  <a:prstClr val="black"/>
                </a:solidFill>
              </a:rPr>
              <a:t>It’s </a:t>
            </a:r>
            <a:r>
              <a:rPr lang="en-IN" sz="3200" b="1" dirty="0">
                <a:solidFill>
                  <a:srgbClr val="3333CC"/>
                </a:solidFill>
              </a:rPr>
              <a:t>easy </a:t>
            </a:r>
            <a:r>
              <a:rPr lang="en-US" sz="3200" b="1" dirty="0">
                <a:solidFill>
                  <a:srgbClr val="3333CC"/>
                </a:solidFill>
              </a:rPr>
              <a:t>to manipulate </a:t>
            </a:r>
            <a:r>
              <a:rPr lang="en-US" sz="3200" dirty="0">
                <a:solidFill>
                  <a:prstClr val="black"/>
                </a:solidFill>
              </a:rPr>
              <a:t>these theoretical machines </a:t>
            </a:r>
            <a:r>
              <a:rPr lang="en-US" sz="3200" b="1" dirty="0">
                <a:solidFill>
                  <a:srgbClr val="3333CC"/>
                </a:solidFill>
              </a:rPr>
              <a:t>mathematically</a:t>
            </a:r>
            <a:r>
              <a:rPr lang="en-US" sz="3200" dirty="0">
                <a:solidFill>
                  <a:prstClr val="black"/>
                </a:solidFill>
              </a:rPr>
              <a:t> to prove things about their capabilities.</a:t>
            </a:r>
            <a:endParaRPr lang="en-IN" sz="32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62" y="285728"/>
            <a:ext cx="7793037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B0F0"/>
                </a:solidFill>
              </a:rPr>
              <a:t>DFA for strings containing 01</a:t>
            </a:r>
          </a:p>
        </p:txBody>
      </p:sp>
      <p:grpSp>
        <p:nvGrpSpPr>
          <p:cNvPr id="2" name="Group 115"/>
          <p:cNvGrpSpPr>
            <a:grpSpLocks/>
          </p:cNvGrpSpPr>
          <p:nvPr/>
        </p:nvGrpSpPr>
        <p:grpSpPr bwMode="auto">
          <a:xfrm>
            <a:off x="990600" y="3733800"/>
            <a:ext cx="1371600" cy="609600"/>
            <a:chOff x="624" y="2352"/>
            <a:chExt cx="864" cy="384"/>
          </a:xfrm>
        </p:grpSpPr>
        <p:sp>
          <p:nvSpPr>
            <p:cNvPr id="10301" name="Oval 4"/>
            <p:cNvSpPr>
              <a:spLocks noChangeArrowheads="1"/>
            </p:cNvSpPr>
            <p:nvPr/>
          </p:nvSpPr>
          <p:spPr bwMode="auto">
            <a:xfrm>
              <a:off x="1200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q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302" name="Line 6"/>
            <p:cNvSpPr>
              <a:spLocks noChangeShapeType="1"/>
            </p:cNvSpPr>
            <p:nvPr/>
          </p:nvSpPr>
          <p:spPr bwMode="auto">
            <a:xfrm>
              <a:off x="816" y="259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03" name="Text Box 7"/>
            <p:cNvSpPr txBox="1">
              <a:spLocks noChangeArrowheads="1"/>
            </p:cNvSpPr>
            <p:nvPr/>
          </p:nvSpPr>
          <p:spPr bwMode="auto">
            <a:xfrm>
              <a:off x="624" y="2352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start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2362200" y="3697288"/>
            <a:ext cx="990600" cy="646112"/>
            <a:chOff x="2016" y="2329"/>
            <a:chExt cx="624" cy="407"/>
          </a:xfrm>
        </p:grpSpPr>
        <p:sp>
          <p:nvSpPr>
            <p:cNvPr id="10298" name="Line 8"/>
            <p:cNvSpPr>
              <a:spLocks noChangeShapeType="1"/>
            </p:cNvSpPr>
            <p:nvPr/>
          </p:nvSpPr>
          <p:spPr bwMode="auto">
            <a:xfrm>
              <a:off x="2016" y="259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9" name="Oval 9"/>
            <p:cNvSpPr>
              <a:spLocks noChangeArrowheads="1"/>
            </p:cNvSpPr>
            <p:nvPr/>
          </p:nvSpPr>
          <p:spPr bwMode="auto">
            <a:xfrm>
              <a:off x="2352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q</a:t>
              </a:r>
              <a:r>
                <a:rPr lang="en-US" baseline="-25000"/>
                <a:t>1</a:t>
              </a:r>
            </a:p>
          </p:txBody>
        </p:sp>
        <p:sp>
          <p:nvSpPr>
            <p:cNvPr id="10300" name="Text Box 10"/>
            <p:cNvSpPr txBox="1">
              <a:spLocks noChangeArrowheads="1"/>
            </p:cNvSpPr>
            <p:nvPr/>
          </p:nvSpPr>
          <p:spPr bwMode="auto">
            <a:xfrm>
              <a:off x="2054" y="2329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</a:t>
              </a:r>
            </a:p>
          </p:txBody>
        </p:sp>
      </p:grp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1879600" y="3163888"/>
            <a:ext cx="439738" cy="722312"/>
            <a:chOff x="1712" y="1993"/>
            <a:chExt cx="277" cy="455"/>
          </a:xfrm>
        </p:grpSpPr>
        <p:sp>
          <p:nvSpPr>
            <p:cNvPr id="10296" name="Freeform 17"/>
            <p:cNvSpPr>
              <a:spLocks/>
            </p:cNvSpPr>
            <p:nvPr/>
          </p:nvSpPr>
          <p:spPr bwMode="auto">
            <a:xfrm>
              <a:off x="1712" y="2248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7" name="Text Box 18"/>
            <p:cNvSpPr txBox="1">
              <a:spLocks noChangeArrowheads="1"/>
            </p:cNvSpPr>
            <p:nvPr/>
          </p:nvSpPr>
          <p:spPr bwMode="auto">
            <a:xfrm>
              <a:off x="1766" y="1993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3876675" y="3124200"/>
            <a:ext cx="693738" cy="722313"/>
            <a:chOff x="2970" y="1968"/>
            <a:chExt cx="437" cy="455"/>
          </a:xfrm>
        </p:grpSpPr>
        <p:sp>
          <p:nvSpPr>
            <p:cNvPr id="10294" name="Freeform 19"/>
            <p:cNvSpPr>
              <a:spLocks/>
            </p:cNvSpPr>
            <p:nvPr/>
          </p:nvSpPr>
          <p:spPr bwMode="auto">
            <a:xfrm>
              <a:off x="2970" y="2223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5" name="Text Box 20"/>
            <p:cNvSpPr txBox="1">
              <a:spLocks noChangeArrowheads="1"/>
            </p:cNvSpPr>
            <p:nvPr/>
          </p:nvSpPr>
          <p:spPr bwMode="auto">
            <a:xfrm>
              <a:off x="3024" y="1968"/>
              <a:ext cx="38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0,1</a:t>
              </a:r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2886075" y="3200400"/>
            <a:ext cx="439738" cy="722313"/>
            <a:chOff x="2346" y="2016"/>
            <a:chExt cx="277" cy="455"/>
          </a:xfrm>
        </p:grpSpPr>
        <p:sp>
          <p:nvSpPr>
            <p:cNvPr id="10292" name="Freeform 21"/>
            <p:cNvSpPr>
              <a:spLocks/>
            </p:cNvSpPr>
            <p:nvPr/>
          </p:nvSpPr>
          <p:spPr bwMode="auto">
            <a:xfrm>
              <a:off x="2346" y="2271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3" name="Text Box 22"/>
            <p:cNvSpPr txBox="1">
              <a:spLocks noChangeArrowheads="1"/>
            </p:cNvSpPr>
            <p:nvPr/>
          </p:nvSpPr>
          <p:spPr bwMode="auto">
            <a:xfrm>
              <a:off x="2400" y="2016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</a:t>
              </a:r>
            </a:p>
          </p:txBody>
        </p:sp>
      </p:grp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3352800" y="3657600"/>
            <a:ext cx="990600" cy="685800"/>
            <a:chOff x="2640" y="2304"/>
            <a:chExt cx="624" cy="432"/>
          </a:xfrm>
        </p:grpSpPr>
        <p:sp>
          <p:nvSpPr>
            <p:cNvPr id="10289" name="Text Box 12"/>
            <p:cNvSpPr txBox="1">
              <a:spLocks noChangeArrowheads="1"/>
            </p:cNvSpPr>
            <p:nvPr/>
          </p:nvSpPr>
          <p:spPr bwMode="auto">
            <a:xfrm>
              <a:off x="2688" y="230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10290" name="Oval 13"/>
            <p:cNvSpPr>
              <a:spLocks noChangeArrowheads="1"/>
            </p:cNvSpPr>
            <p:nvPr/>
          </p:nvSpPr>
          <p:spPr bwMode="auto">
            <a:xfrm>
              <a:off x="2976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q</a:t>
              </a:r>
              <a:r>
                <a:rPr lang="en-US" baseline="-25000"/>
                <a:t>2</a:t>
              </a:r>
            </a:p>
          </p:txBody>
        </p:sp>
        <p:sp>
          <p:nvSpPr>
            <p:cNvPr id="10291" name="Line 24"/>
            <p:cNvSpPr>
              <a:spLocks noChangeShapeType="1"/>
            </p:cNvSpPr>
            <p:nvPr/>
          </p:nvSpPr>
          <p:spPr bwMode="auto">
            <a:xfrm>
              <a:off x="2640" y="2592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32"/>
          <p:cNvGrpSpPr>
            <a:grpSpLocks/>
          </p:cNvGrpSpPr>
          <p:nvPr/>
        </p:nvGrpSpPr>
        <p:grpSpPr bwMode="auto">
          <a:xfrm>
            <a:off x="3717932" y="3810001"/>
            <a:ext cx="1538291" cy="1327151"/>
            <a:chOff x="2342" y="2400"/>
            <a:chExt cx="969" cy="836"/>
          </a:xfrm>
        </p:grpSpPr>
        <p:sp>
          <p:nvSpPr>
            <p:cNvPr id="10287" name="Oval 23"/>
            <p:cNvSpPr>
              <a:spLocks noChangeArrowheads="1"/>
            </p:cNvSpPr>
            <p:nvPr/>
          </p:nvSpPr>
          <p:spPr bwMode="auto">
            <a:xfrm>
              <a:off x="2400" y="2400"/>
              <a:ext cx="384" cy="384"/>
            </a:xfrm>
            <a:prstGeom prst="ellipse">
              <a:avLst/>
            </a:prstGeom>
            <a:solidFill>
              <a:schemeClr val="accent1">
                <a:alpha val="1215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8" name="Text Box 31"/>
            <p:cNvSpPr txBox="1">
              <a:spLocks noChangeArrowheads="1"/>
            </p:cNvSpPr>
            <p:nvPr/>
          </p:nvSpPr>
          <p:spPr bwMode="auto">
            <a:xfrm>
              <a:off x="2342" y="2713"/>
              <a:ext cx="969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Accepting</a:t>
              </a:r>
            </a:p>
            <a:p>
              <a:r>
                <a:rPr lang="en-US" dirty="0"/>
                <a:t>state</a:t>
              </a:r>
            </a:p>
          </p:txBody>
        </p:sp>
      </p:grpSp>
      <p:sp>
        <p:nvSpPr>
          <p:cNvPr id="86132" name="Text Box 116"/>
          <p:cNvSpPr txBox="1">
            <a:spLocks noChangeArrowheads="1"/>
          </p:cNvSpPr>
          <p:nvPr/>
        </p:nvSpPr>
        <p:spPr bwMode="auto">
          <a:xfrm>
            <a:off x="609600" y="5562600"/>
            <a:ext cx="3521075" cy="70167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>
                <a:solidFill>
                  <a:schemeClr val="tx2"/>
                </a:solidFill>
              </a:rPr>
              <a:t> What if the language allows </a:t>
            </a:r>
            <a:br>
              <a:rPr lang="en-US" sz="2000">
                <a:solidFill>
                  <a:schemeClr val="tx2"/>
                </a:solidFill>
              </a:rPr>
            </a:br>
            <a:r>
              <a:rPr lang="en-US" sz="2000">
                <a:solidFill>
                  <a:schemeClr val="tx2"/>
                </a:solidFill>
              </a:rPr>
              <a:t>  empty strings?</a:t>
            </a:r>
          </a:p>
        </p:txBody>
      </p:sp>
      <p:grpSp>
        <p:nvGrpSpPr>
          <p:cNvPr id="9" name="Group 122"/>
          <p:cNvGrpSpPr>
            <a:grpSpLocks/>
          </p:cNvGrpSpPr>
          <p:nvPr/>
        </p:nvGrpSpPr>
        <p:grpSpPr bwMode="auto">
          <a:xfrm>
            <a:off x="4572000" y="2667000"/>
            <a:ext cx="3733800" cy="3657600"/>
            <a:chOff x="2880" y="1680"/>
            <a:chExt cx="2352" cy="2304"/>
          </a:xfrm>
        </p:grpSpPr>
        <p:sp>
          <p:nvSpPr>
            <p:cNvPr id="10255" name="Line 33"/>
            <p:cNvSpPr>
              <a:spLocks noChangeShapeType="1"/>
            </p:cNvSpPr>
            <p:nvPr/>
          </p:nvSpPr>
          <p:spPr bwMode="auto">
            <a:xfrm>
              <a:off x="2880" y="1728"/>
              <a:ext cx="0" cy="2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6" name="Text Box 34"/>
            <p:cNvSpPr txBox="1">
              <a:spLocks noChangeArrowheads="1"/>
            </p:cNvSpPr>
            <p:nvPr/>
          </p:nvSpPr>
          <p:spPr bwMode="auto">
            <a:xfrm>
              <a:off x="3216" y="1680"/>
              <a:ext cx="2016" cy="1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/>
                <a:t> </a:t>
              </a:r>
              <a:r>
                <a:rPr lang="en-US" sz="1800"/>
                <a:t>Q = {q</a:t>
              </a:r>
              <a:r>
                <a:rPr lang="en-US" sz="1800" baseline="-25000"/>
                <a:t>0</a:t>
              </a:r>
              <a:r>
                <a:rPr lang="en-US" sz="1800"/>
                <a:t>,q</a:t>
              </a:r>
              <a:r>
                <a:rPr lang="en-US" sz="1800" baseline="-25000"/>
                <a:t>1</a:t>
              </a:r>
              <a:r>
                <a:rPr lang="en-US" sz="1800"/>
                <a:t>,q</a:t>
              </a:r>
              <a:r>
                <a:rPr lang="en-US" sz="1800" baseline="-25000"/>
                <a:t>2</a:t>
              </a:r>
              <a:r>
                <a:rPr lang="en-US" sz="1800"/>
                <a:t>}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sz="1800"/>
                <a:t> ∑ = {0,1}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sz="1800"/>
                <a:t> start state = q</a:t>
              </a:r>
              <a:r>
                <a:rPr lang="en-US" sz="1800" baseline="-25000"/>
                <a:t>0</a:t>
              </a:r>
              <a:r>
                <a:rPr lang="en-US" sz="1800"/>
                <a:t> 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sz="1800"/>
                <a:t> F = {q</a:t>
              </a:r>
              <a:r>
                <a:rPr lang="en-US" sz="1800" baseline="-25000"/>
                <a:t>2</a:t>
              </a:r>
              <a:r>
                <a:rPr lang="en-US" sz="1800"/>
                <a:t>} </a:t>
              </a:r>
              <a:endParaRPr lang="el-GR" sz="1800">
                <a:cs typeface="Arial" charset="0"/>
              </a:endParaRP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sz="1800"/>
                <a:t> Transition table</a:t>
              </a:r>
            </a:p>
          </p:txBody>
        </p:sp>
        <p:pic>
          <p:nvPicPr>
            <p:cNvPr id="10257" name="Picture 38" descr="delt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64" y="3120"/>
              <a:ext cx="213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58" name="Rectangle 51"/>
            <p:cNvSpPr>
              <a:spLocks noChangeArrowheads="1"/>
            </p:cNvSpPr>
            <p:nvPr/>
          </p:nvSpPr>
          <p:spPr bwMode="auto">
            <a:xfrm>
              <a:off x="4464" y="3773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/>
                <a:t>q</a:t>
              </a:r>
              <a:r>
                <a:rPr lang="en-US" sz="1600" baseline="-25000"/>
                <a:t>2</a:t>
              </a:r>
            </a:p>
          </p:txBody>
        </p:sp>
        <p:sp>
          <p:nvSpPr>
            <p:cNvPr id="10259" name="Rectangle 50"/>
            <p:cNvSpPr>
              <a:spLocks noChangeArrowheads="1"/>
            </p:cNvSpPr>
            <p:nvPr/>
          </p:nvSpPr>
          <p:spPr bwMode="auto">
            <a:xfrm>
              <a:off x="3840" y="3773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/>
                <a:t>q</a:t>
              </a:r>
              <a:r>
                <a:rPr lang="en-US" sz="1600" baseline="-25000"/>
                <a:t>2</a:t>
              </a:r>
            </a:p>
          </p:txBody>
        </p:sp>
        <p:sp>
          <p:nvSpPr>
            <p:cNvPr id="10260" name="Rectangle 49"/>
            <p:cNvSpPr>
              <a:spLocks noChangeArrowheads="1"/>
            </p:cNvSpPr>
            <p:nvPr/>
          </p:nvSpPr>
          <p:spPr bwMode="auto">
            <a:xfrm>
              <a:off x="3216" y="3773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 b="1">
                  <a:solidFill>
                    <a:schemeClr val="hlink"/>
                  </a:solidFill>
                </a:rPr>
                <a:t>*q</a:t>
              </a:r>
              <a:r>
                <a:rPr lang="en-US" sz="1600" b="1" baseline="-25000">
                  <a:solidFill>
                    <a:schemeClr val="hlink"/>
                  </a:solidFill>
                </a:rPr>
                <a:t>2</a:t>
              </a:r>
              <a:endParaRPr lang="en-US" sz="1600" b="1">
                <a:solidFill>
                  <a:schemeClr val="hlink"/>
                </a:solidFill>
              </a:endParaRPr>
            </a:p>
          </p:txBody>
        </p:sp>
        <p:sp>
          <p:nvSpPr>
            <p:cNvPr id="10261" name="Rectangle 48"/>
            <p:cNvSpPr>
              <a:spLocks noChangeArrowheads="1"/>
            </p:cNvSpPr>
            <p:nvPr/>
          </p:nvSpPr>
          <p:spPr bwMode="auto">
            <a:xfrm>
              <a:off x="4464" y="3562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/>
                <a:t>q</a:t>
              </a:r>
              <a:r>
                <a:rPr lang="en-US" sz="1600" baseline="-25000"/>
                <a:t>2</a:t>
              </a:r>
            </a:p>
          </p:txBody>
        </p:sp>
        <p:sp>
          <p:nvSpPr>
            <p:cNvPr id="10262" name="Rectangle 47"/>
            <p:cNvSpPr>
              <a:spLocks noChangeArrowheads="1"/>
            </p:cNvSpPr>
            <p:nvPr/>
          </p:nvSpPr>
          <p:spPr bwMode="auto">
            <a:xfrm>
              <a:off x="3840" y="3562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/>
                <a:t>q</a:t>
              </a:r>
              <a:r>
                <a:rPr lang="en-US" sz="1600" baseline="-25000"/>
                <a:t>1</a:t>
              </a:r>
            </a:p>
          </p:txBody>
        </p:sp>
        <p:sp>
          <p:nvSpPr>
            <p:cNvPr id="10263" name="Rectangle 46"/>
            <p:cNvSpPr>
              <a:spLocks noChangeArrowheads="1"/>
            </p:cNvSpPr>
            <p:nvPr/>
          </p:nvSpPr>
          <p:spPr bwMode="auto">
            <a:xfrm>
              <a:off x="3216" y="3562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 b="1">
                  <a:solidFill>
                    <a:schemeClr val="hlink"/>
                  </a:solidFill>
                </a:rPr>
                <a:t>q</a:t>
              </a:r>
              <a:r>
                <a:rPr lang="en-US" sz="1600" b="1" baseline="-25000">
                  <a:solidFill>
                    <a:schemeClr val="hlink"/>
                  </a:solidFill>
                </a:rPr>
                <a:t>1</a:t>
              </a:r>
              <a:endParaRPr lang="en-US" sz="1600" b="1">
                <a:solidFill>
                  <a:schemeClr val="hlink"/>
                </a:solidFill>
              </a:endParaRPr>
            </a:p>
          </p:txBody>
        </p:sp>
        <p:sp>
          <p:nvSpPr>
            <p:cNvPr id="10264" name="Rectangle 45"/>
            <p:cNvSpPr>
              <a:spLocks noChangeArrowheads="1"/>
            </p:cNvSpPr>
            <p:nvPr/>
          </p:nvSpPr>
          <p:spPr bwMode="auto">
            <a:xfrm>
              <a:off x="4464" y="3351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/>
                <a:t>q</a:t>
              </a:r>
              <a:r>
                <a:rPr lang="en-US" sz="1600" baseline="-25000"/>
                <a:t>0</a:t>
              </a:r>
            </a:p>
          </p:txBody>
        </p:sp>
        <p:sp>
          <p:nvSpPr>
            <p:cNvPr id="10265" name="Rectangle 44"/>
            <p:cNvSpPr>
              <a:spLocks noChangeArrowheads="1"/>
            </p:cNvSpPr>
            <p:nvPr/>
          </p:nvSpPr>
          <p:spPr bwMode="auto">
            <a:xfrm>
              <a:off x="3840" y="3351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/>
                <a:t>q</a:t>
              </a:r>
              <a:r>
                <a:rPr lang="en-US" sz="1600" baseline="-25000"/>
                <a:t>1</a:t>
              </a:r>
              <a:endParaRPr lang="en-US" sz="1600"/>
            </a:p>
          </p:txBody>
        </p:sp>
        <p:sp>
          <p:nvSpPr>
            <p:cNvPr id="10266" name="Rectangle 43"/>
            <p:cNvSpPr>
              <a:spLocks noChangeArrowheads="1"/>
            </p:cNvSpPr>
            <p:nvPr/>
          </p:nvSpPr>
          <p:spPr bwMode="auto">
            <a:xfrm>
              <a:off x="3216" y="3351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 b="1">
                  <a:solidFill>
                    <a:schemeClr val="hlink"/>
                  </a:solidFill>
                </a:rPr>
                <a:t>q</a:t>
              </a:r>
              <a:r>
                <a:rPr lang="en-US" sz="1600" b="1" baseline="-25000">
                  <a:solidFill>
                    <a:schemeClr val="hlink"/>
                  </a:solidFill>
                </a:rPr>
                <a:t>0</a:t>
              </a:r>
            </a:p>
          </p:txBody>
        </p:sp>
        <p:sp>
          <p:nvSpPr>
            <p:cNvPr id="10267" name="Rectangle 42"/>
            <p:cNvSpPr>
              <a:spLocks noChangeArrowheads="1"/>
            </p:cNvSpPr>
            <p:nvPr/>
          </p:nvSpPr>
          <p:spPr bwMode="auto">
            <a:xfrm>
              <a:off x="4464" y="3140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 b="1">
                  <a:solidFill>
                    <a:schemeClr val="hlink"/>
                  </a:solidFill>
                </a:rPr>
                <a:t>1</a:t>
              </a:r>
            </a:p>
          </p:txBody>
        </p:sp>
        <p:sp>
          <p:nvSpPr>
            <p:cNvPr id="10268" name="Rectangle 41"/>
            <p:cNvSpPr>
              <a:spLocks noChangeArrowheads="1"/>
            </p:cNvSpPr>
            <p:nvPr/>
          </p:nvSpPr>
          <p:spPr bwMode="auto">
            <a:xfrm>
              <a:off x="3840" y="3140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 b="1">
                  <a:solidFill>
                    <a:schemeClr val="hlink"/>
                  </a:solidFill>
                </a:rPr>
                <a:t>0</a:t>
              </a:r>
            </a:p>
          </p:txBody>
        </p:sp>
        <p:sp>
          <p:nvSpPr>
            <p:cNvPr id="10269" name="Rectangle 40"/>
            <p:cNvSpPr>
              <a:spLocks noChangeArrowheads="1"/>
            </p:cNvSpPr>
            <p:nvPr/>
          </p:nvSpPr>
          <p:spPr bwMode="auto">
            <a:xfrm>
              <a:off x="3216" y="3140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endParaRPr lang="en-US" sz="1600"/>
            </a:p>
          </p:txBody>
        </p:sp>
        <p:sp>
          <p:nvSpPr>
            <p:cNvPr id="10270" name="Line 52"/>
            <p:cNvSpPr>
              <a:spLocks noChangeShapeType="1"/>
            </p:cNvSpPr>
            <p:nvPr/>
          </p:nvSpPr>
          <p:spPr bwMode="auto">
            <a:xfrm>
              <a:off x="3216" y="3140"/>
              <a:ext cx="624" cy="0"/>
            </a:xfrm>
            <a:prstGeom prst="line">
              <a:avLst/>
            </a:prstGeom>
            <a:noFill/>
            <a:ln w="12700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71" name="Line 54"/>
            <p:cNvSpPr>
              <a:spLocks noChangeShapeType="1"/>
            </p:cNvSpPr>
            <p:nvPr/>
          </p:nvSpPr>
          <p:spPr bwMode="auto">
            <a:xfrm>
              <a:off x="3216" y="356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72" name="Line 55"/>
            <p:cNvSpPr>
              <a:spLocks noChangeShapeType="1"/>
            </p:cNvSpPr>
            <p:nvPr/>
          </p:nvSpPr>
          <p:spPr bwMode="auto">
            <a:xfrm>
              <a:off x="3216" y="3773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73" name="Line 56"/>
            <p:cNvSpPr>
              <a:spLocks noChangeShapeType="1"/>
            </p:cNvSpPr>
            <p:nvPr/>
          </p:nvSpPr>
          <p:spPr bwMode="auto">
            <a:xfrm>
              <a:off x="3216" y="3984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74" name="Line 57"/>
            <p:cNvSpPr>
              <a:spLocks noChangeShapeType="1"/>
            </p:cNvSpPr>
            <p:nvPr/>
          </p:nvSpPr>
          <p:spPr bwMode="auto">
            <a:xfrm>
              <a:off x="3216" y="3140"/>
              <a:ext cx="0" cy="211"/>
            </a:xfrm>
            <a:prstGeom prst="line">
              <a:avLst/>
            </a:prstGeom>
            <a:noFill/>
            <a:ln w="12700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75" name="Line 59"/>
            <p:cNvSpPr>
              <a:spLocks noChangeShapeType="1"/>
            </p:cNvSpPr>
            <p:nvPr/>
          </p:nvSpPr>
          <p:spPr bwMode="auto">
            <a:xfrm>
              <a:off x="4464" y="3140"/>
              <a:ext cx="0" cy="8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76" name="Line 60"/>
            <p:cNvSpPr>
              <a:spLocks noChangeShapeType="1"/>
            </p:cNvSpPr>
            <p:nvPr/>
          </p:nvSpPr>
          <p:spPr bwMode="auto">
            <a:xfrm>
              <a:off x="5088" y="3140"/>
              <a:ext cx="0" cy="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77" name="Line 73"/>
            <p:cNvSpPr>
              <a:spLocks noChangeShapeType="1"/>
            </p:cNvSpPr>
            <p:nvPr/>
          </p:nvSpPr>
          <p:spPr bwMode="auto">
            <a:xfrm>
              <a:off x="3840" y="3140"/>
              <a:ext cx="624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78" name="Line 74"/>
            <p:cNvSpPr>
              <a:spLocks noChangeShapeType="1"/>
            </p:cNvSpPr>
            <p:nvPr/>
          </p:nvSpPr>
          <p:spPr bwMode="auto">
            <a:xfrm>
              <a:off x="3216" y="3351"/>
              <a:ext cx="0" cy="211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79" name="Line 58"/>
            <p:cNvSpPr>
              <a:spLocks noChangeShapeType="1"/>
            </p:cNvSpPr>
            <p:nvPr/>
          </p:nvSpPr>
          <p:spPr bwMode="auto">
            <a:xfrm>
              <a:off x="3840" y="3140"/>
              <a:ext cx="0" cy="8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80" name="Line 53"/>
            <p:cNvSpPr>
              <a:spLocks noChangeShapeType="1"/>
            </p:cNvSpPr>
            <p:nvPr/>
          </p:nvSpPr>
          <p:spPr bwMode="auto">
            <a:xfrm>
              <a:off x="3216" y="335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81" name="Line 78"/>
            <p:cNvSpPr>
              <a:spLocks noChangeShapeType="1"/>
            </p:cNvSpPr>
            <p:nvPr/>
          </p:nvSpPr>
          <p:spPr bwMode="auto">
            <a:xfrm>
              <a:off x="4464" y="3140"/>
              <a:ext cx="624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82" name="Line 81"/>
            <p:cNvSpPr>
              <a:spLocks noChangeShapeType="1"/>
            </p:cNvSpPr>
            <p:nvPr/>
          </p:nvSpPr>
          <p:spPr bwMode="auto">
            <a:xfrm>
              <a:off x="3216" y="3562"/>
              <a:ext cx="0" cy="211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83" name="Line 91"/>
            <p:cNvSpPr>
              <a:spLocks noChangeShapeType="1"/>
            </p:cNvSpPr>
            <p:nvPr/>
          </p:nvSpPr>
          <p:spPr bwMode="auto">
            <a:xfrm>
              <a:off x="3216" y="3773"/>
              <a:ext cx="0" cy="211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84" name="Text Box 112"/>
            <p:cNvSpPr txBox="1">
              <a:spLocks noChangeArrowheads="1"/>
            </p:cNvSpPr>
            <p:nvPr/>
          </p:nvSpPr>
          <p:spPr bwMode="auto">
            <a:xfrm rot="-5400000">
              <a:off x="2803" y="3618"/>
              <a:ext cx="5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tx2"/>
                  </a:solidFill>
                </a:rPr>
                <a:t>states</a:t>
              </a:r>
            </a:p>
          </p:txBody>
        </p:sp>
        <p:sp>
          <p:nvSpPr>
            <p:cNvPr id="10285" name="Text Box 113"/>
            <p:cNvSpPr txBox="1">
              <a:spLocks noChangeArrowheads="1"/>
            </p:cNvSpPr>
            <p:nvPr/>
          </p:nvSpPr>
          <p:spPr bwMode="auto">
            <a:xfrm>
              <a:off x="4054" y="2926"/>
              <a:ext cx="6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tx2"/>
                  </a:solidFill>
                </a:rPr>
                <a:t>symbols</a:t>
              </a:r>
            </a:p>
          </p:txBody>
        </p:sp>
        <p:sp>
          <p:nvSpPr>
            <p:cNvPr id="10286" name="Line 120"/>
            <p:cNvSpPr>
              <a:spLocks noChangeShapeType="1"/>
            </p:cNvSpPr>
            <p:nvPr/>
          </p:nvSpPr>
          <p:spPr bwMode="auto">
            <a:xfrm>
              <a:off x="2976" y="3456"/>
              <a:ext cx="288" cy="0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3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75773"/>
            <a:ext cx="7797856" cy="1546248"/>
          </a:xfrm>
        </p:spPr>
        <p:txBody>
          <a:bodyPr>
            <a:noAutofit/>
          </a:bodyPr>
          <a:lstStyle/>
          <a:p>
            <a:r>
              <a:rPr lang="en-US" sz="3800" dirty="0">
                <a:solidFill>
                  <a:srgbClr val="C00000"/>
                </a:solidFill>
              </a:rPr>
              <a:t>Construction of a DFA accepting set of string over {a, b} where each string containing ‘</a:t>
            </a:r>
            <a:r>
              <a:rPr lang="en-US" sz="3800" dirty="0" err="1">
                <a:solidFill>
                  <a:srgbClr val="C00000"/>
                </a:solidFill>
              </a:rPr>
              <a:t>ab</a:t>
            </a:r>
            <a:r>
              <a:rPr lang="en-US" sz="3800" dirty="0">
                <a:solidFill>
                  <a:srgbClr val="C00000"/>
                </a:solidFill>
              </a:rPr>
              <a:t>’ as the substring.</a:t>
            </a:r>
          </a:p>
        </p:txBody>
      </p:sp>
      <p:pic>
        <p:nvPicPr>
          <p:cNvPr id="46082" name="Picture 2" descr="https://media.geeksforgeeks.org/wp-content/uploads/3-5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928934"/>
            <a:ext cx="7000924" cy="2000264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0"/>
            <a:ext cx="7093452" cy="11430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Example:</a:t>
            </a:r>
            <a:r>
              <a:rPr lang="en-US" sz="3100" dirty="0">
                <a:solidFill>
                  <a:srgbClr val="C00000"/>
                </a:solidFill>
              </a:rPr>
              <a:t> </a:t>
            </a:r>
            <a:r>
              <a:rPr lang="en-US" sz="3400" dirty="0">
                <a:solidFill>
                  <a:srgbClr val="C00000"/>
                </a:solidFill>
              </a:rPr>
              <a:t>The set of all strings with three consecutive 0's (not necessarily at the end).</a:t>
            </a: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/>
          <a:srcRect t="3774" r="47061" b="9434"/>
          <a:stretch>
            <a:fillRect/>
          </a:stretch>
        </p:blipFill>
        <p:spPr bwMode="auto">
          <a:xfrm>
            <a:off x="1214414" y="1285860"/>
            <a:ext cx="6286544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>
            <a:off x="1214414" y="2714620"/>
            <a:ext cx="571504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643570" y="4857760"/>
            <a:ext cx="857256" cy="78581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52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7884368" cy="1928802"/>
          </a:xfrm>
        </p:spPr>
        <p:txBody>
          <a:bodyPr>
            <a:noAutofit/>
          </a:bodyPr>
          <a:lstStyle/>
          <a:p>
            <a:r>
              <a:rPr lang="en-US" sz="3100" b="1" dirty="0">
                <a:solidFill>
                  <a:srgbClr val="C00000"/>
                </a:solidFill>
              </a:rPr>
              <a:t>Construct DFA’s accepting the following languages over the alphabet {0, 1}. </a:t>
            </a:r>
            <a:r>
              <a:rPr lang="en-US" sz="3100" b="1" dirty="0"/>
              <a:t/>
            </a:r>
            <a:br>
              <a:rPr lang="en-US" sz="3100" b="1" dirty="0"/>
            </a:br>
            <a:r>
              <a:rPr lang="en-US" sz="3100" b="1" dirty="0"/>
              <a:t/>
            </a:r>
            <a:br>
              <a:rPr lang="en-US" sz="3100" b="1" dirty="0"/>
            </a:br>
            <a:r>
              <a:rPr lang="en-US" sz="3100" b="1" dirty="0">
                <a:solidFill>
                  <a:srgbClr val="C00000"/>
                </a:solidFill>
              </a:rPr>
              <a:t>1.  The set of all strings ending in 00. </a:t>
            </a:r>
            <a:endParaRPr lang="en-US" sz="3100" dirty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285992"/>
            <a:ext cx="6942163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5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28736"/>
          </a:xfrm>
        </p:spPr>
        <p:txBody>
          <a:bodyPr>
            <a:normAutofit/>
          </a:bodyPr>
          <a:lstStyle/>
          <a:p>
            <a:r>
              <a:rPr lang="en-US" sz="3100" b="1" dirty="0">
                <a:solidFill>
                  <a:srgbClr val="C00000"/>
                </a:solidFill>
              </a:rPr>
              <a:t>					OR</a:t>
            </a:r>
            <a:r>
              <a:rPr lang="en-US" sz="3100" dirty="0"/>
              <a:t/>
            </a:r>
            <a:br>
              <a:rPr lang="en-US" sz="3100" dirty="0"/>
            </a:br>
            <a:r>
              <a:rPr lang="en-US" sz="3100" b="1" dirty="0">
                <a:solidFill>
                  <a:srgbClr val="C00000"/>
                </a:solidFill>
              </a:rPr>
              <a:t>The set of all strings ending in 00. </a:t>
            </a:r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52575"/>
            <a:ext cx="6572296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214290"/>
            <a:ext cx="7793037" cy="1143000"/>
          </a:xfrm>
        </p:spPr>
        <p:txBody>
          <a:bodyPr>
            <a:noAutofit/>
          </a:bodyPr>
          <a:lstStyle/>
          <a:p>
            <a:r>
              <a:rPr lang="en-US" sz="3100" dirty="0">
                <a:solidFill>
                  <a:srgbClr val="C00000"/>
                </a:solidFill>
              </a:rPr>
              <a:t>2. The set of all strings with two consecutive 0’s (not necessarily at the end). </a:t>
            </a:r>
            <a:br>
              <a:rPr lang="en-US" sz="3100" dirty="0">
                <a:solidFill>
                  <a:srgbClr val="C00000"/>
                </a:solidFill>
              </a:rPr>
            </a:br>
            <a:endParaRPr lang="en-US" sz="3100" dirty="0">
              <a:solidFill>
                <a:srgbClr val="C00000"/>
              </a:solidFill>
            </a:endParaRPr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142984"/>
            <a:ext cx="6786610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00100" y="3071810"/>
            <a:ext cx="7572428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100" dirty="0">
                <a:solidFill>
                  <a:srgbClr val="C00000"/>
                </a:solidFill>
              </a:rPr>
              <a:t>3. The set of strings with 011 as a substring</a:t>
            </a:r>
          </a:p>
        </p:txBody>
      </p:sp>
      <p:pic>
        <p:nvPicPr>
          <p:cNvPr id="155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4286256"/>
            <a:ext cx="7429552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55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155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0"/>
            <a:ext cx="7793037" cy="1143000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Practice Questions…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3048000" y="4157275"/>
            <a:ext cx="1066800" cy="609600"/>
          </a:xfrm>
          <a:prstGeom prst="ellipse">
            <a:avLst/>
          </a:prstGeom>
          <a:solidFill>
            <a:srgbClr val="FFFF99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even</a:t>
            </a: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4876800" y="4157275"/>
            <a:ext cx="1219200" cy="609600"/>
          </a:xfrm>
          <a:prstGeom prst="ellipse">
            <a:avLst/>
          </a:prstGeom>
          <a:solidFill>
            <a:srgbClr val="FFFF99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odd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4114800" y="4462075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343400" y="4004875"/>
            <a:ext cx="3524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</a:t>
            </a:r>
          </a:p>
        </p:txBody>
      </p:sp>
      <p:cxnSp>
        <p:nvCxnSpPr>
          <p:cNvPr id="8" name="AutoShape 7"/>
          <p:cNvCxnSpPr>
            <a:cxnSpLocks noChangeShapeType="1"/>
            <a:stCxn id="5" idx="4"/>
            <a:endCxn id="4" idx="4"/>
          </p:cNvCxnSpPr>
          <p:nvPr/>
        </p:nvCxnSpPr>
        <p:spPr bwMode="auto">
          <a:xfrm rot="5400000">
            <a:off x="4533106" y="3815169"/>
            <a:ext cx="1588" cy="1905000"/>
          </a:xfrm>
          <a:prstGeom prst="curvedConnector3">
            <a:avLst>
              <a:gd name="adj1" fmla="val 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9"/>
          <p:cNvCxnSpPr>
            <a:cxnSpLocks noChangeShapeType="1"/>
            <a:stCxn id="5" idx="7"/>
            <a:endCxn id="5" idx="0"/>
          </p:cNvCxnSpPr>
          <p:nvPr/>
        </p:nvCxnSpPr>
        <p:spPr bwMode="auto">
          <a:xfrm rot="16200000" flipV="1">
            <a:off x="5657850" y="3985825"/>
            <a:ext cx="88900" cy="431800"/>
          </a:xfrm>
          <a:prstGeom prst="curvedConnector3">
            <a:avLst>
              <a:gd name="adj1" fmla="val 88393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867400" y="3471475"/>
            <a:ext cx="3524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2667000" y="4614475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041525" y="5028813"/>
            <a:ext cx="827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13" name="Oval 3"/>
          <p:cNvSpPr>
            <a:spLocks noChangeArrowheads="1"/>
          </p:cNvSpPr>
          <p:nvPr/>
        </p:nvSpPr>
        <p:spPr bwMode="auto">
          <a:xfrm>
            <a:off x="3124200" y="4233475"/>
            <a:ext cx="9144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cxnSp>
        <p:nvCxnSpPr>
          <p:cNvPr id="14" name="AutoShape 9"/>
          <p:cNvCxnSpPr>
            <a:cxnSpLocks noChangeShapeType="1"/>
          </p:cNvCxnSpPr>
          <p:nvPr/>
        </p:nvCxnSpPr>
        <p:spPr bwMode="auto">
          <a:xfrm rot="16200000" flipV="1">
            <a:off x="3676650" y="3985825"/>
            <a:ext cx="88900" cy="431800"/>
          </a:xfrm>
          <a:prstGeom prst="curvedConnector3">
            <a:avLst>
              <a:gd name="adj1" fmla="val 88393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3886200" y="3471475"/>
            <a:ext cx="3524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4419600" y="4919275"/>
            <a:ext cx="3524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00166" y="1500174"/>
            <a:ext cx="707236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rgbClr val="33CC33"/>
                </a:solidFill>
              </a:rPr>
              <a:t>DFA for</a:t>
            </a:r>
            <a:r>
              <a:rPr lang="en-US" sz="3500" dirty="0"/>
              <a:t>: An Even Number of 1</a:t>
            </a:r>
            <a:r>
              <a:rPr lang="en-US" altLang="en-US" sz="3500" dirty="0"/>
              <a:t>’</a:t>
            </a:r>
            <a:r>
              <a:rPr lang="en-US" sz="3500" dirty="0"/>
              <a:t>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10" grpId="0"/>
      <p:bldP spid="11" grpId="0" animBg="1"/>
      <p:bldP spid="12" grpId="0"/>
      <p:bldP spid="13" grpId="0" animBg="1"/>
      <p:bldP spid="15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Exactly Two a</a:t>
            </a:r>
            <a:r>
              <a:rPr lang="en-US" altLang="en-US"/>
              <a:t>’</a:t>
            </a:r>
            <a:r>
              <a:rPr lang="en-US"/>
              <a:t>s</a:t>
            </a:r>
            <a:endParaRPr lang="en-US">
              <a:solidFill>
                <a:srgbClr val="33CC33"/>
              </a:solidFill>
            </a:endParaRPr>
          </a:p>
        </p:txBody>
      </p:sp>
      <p:pic>
        <p:nvPicPr>
          <p:cNvPr id="11268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044700"/>
            <a:ext cx="9144000" cy="3313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At Least Two b</a:t>
            </a:r>
            <a:r>
              <a:rPr lang="en-US" altLang="en-US">
                <a:solidFill>
                  <a:schemeClr val="tx1"/>
                </a:solidFill>
              </a:rPr>
              <a:t>’</a:t>
            </a:r>
            <a:r>
              <a:rPr lang="en-US">
                <a:solidFill>
                  <a:schemeClr val="tx1"/>
                </a:solidFill>
              </a:rPr>
              <a:t>s</a:t>
            </a:r>
          </a:p>
        </p:txBody>
      </p:sp>
      <p:pic>
        <p:nvPicPr>
          <p:cNvPr id="12292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727200"/>
            <a:ext cx="9144000" cy="377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-52584" y="217678"/>
            <a:ext cx="8839200" cy="1143000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002060"/>
                </a:solidFill>
              </a:rPr>
              <a:t>Exactly two a</a:t>
            </a:r>
            <a:r>
              <a:rPr lang="en-US" altLang="en-US" sz="4100" dirty="0">
                <a:solidFill>
                  <a:srgbClr val="002060"/>
                </a:solidFill>
              </a:rPr>
              <a:t>’</a:t>
            </a:r>
            <a:r>
              <a:rPr lang="en-US" sz="4100" dirty="0">
                <a:solidFill>
                  <a:srgbClr val="002060"/>
                </a:solidFill>
              </a:rPr>
              <a:t>s and at least two b</a:t>
            </a:r>
            <a:r>
              <a:rPr lang="en-US" altLang="en-US" sz="4100" dirty="0">
                <a:solidFill>
                  <a:srgbClr val="002060"/>
                </a:solidFill>
              </a:rPr>
              <a:t>’</a:t>
            </a:r>
            <a:r>
              <a:rPr lang="en-US" sz="4100" dirty="0">
                <a:solidFill>
                  <a:srgbClr val="002060"/>
                </a:solidFill>
              </a:rPr>
              <a:t>s</a:t>
            </a:r>
          </a:p>
        </p:txBody>
      </p:sp>
      <p:pic>
        <p:nvPicPr>
          <p:cNvPr id="13316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1447800"/>
            <a:ext cx="8153400" cy="528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58261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 simple “computer”</a:t>
            </a:r>
          </a:p>
        </p:txBody>
      </p:sp>
      <p:sp>
        <p:nvSpPr>
          <p:cNvPr id="19459" name="Line 4"/>
          <p:cNvSpPr>
            <a:spLocks noChangeShapeType="1"/>
          </p:cNvSpPr>
          <p:nvPr/>
        </p:nvSpPr>
        <p:spPr bwMode="auto">
          <a:xfrm>
            <a:off x="1114425" y="1916113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0" name="Line 5"/>
          <p:cNvSpPr>
            <a:spLocks noChangeShapeType="1"/>
          </p:cNvSpPr>
          <p:nvPr/>
        </p:nvSpPr>
        <p:spPr bwMode="auto">
          <a:xfrm>
            <a:off x="1114425" y="19161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Line 6"/>
          <p:cNvSpPr>
            <a:spLocks noChangeShapeType="1"/>
          </p:cNvSpPr>
          <p:nvPr/>
        </p:nvSpPr>
        <p:spPr bwMode="auto">
          <a:xfrm>
            <a:off x="1114425" y="3068638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ine 7"/>
          <p:cNvSpPr>
            <a:spLocks noChangeShapeType="1"/>
          </p:cNvSpPr>
          <p:nvPr/>
        </p:nvSpPr>
        <p:spPr bwMode="auto">
          <a:xfrm>
            <a:off x="1114425" y="3571875"/>
            <a:ext cx="273685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Line 9"/>
          <p:cNvSpPr>
            <a:spLocks noChangeShapeType="1"/>
          </p:cNvSpPr>
          <p:nvPr/>
        </p:nvSpPr>
        <p:spPr bwMode="auto">
          <a:xfrm>
            <a:off x="2843213" y="191611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4" name="Line 10"/>
          <p:cNvSpPr>
            <a:spLocks noChangeShapeType="1"/>
          </p:cNvSpPr>
          <p:nvPr/>
        </p:nvSpPr>
        <p:spPr bwMode="auto">
          <a:xfrm>
            <a:off x="3849688" y="191611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5" name="Line 11"/>
          <p:cNvSpPr>
            <a:spLocks noChangeShapeType="1"/>
          </p:cNvSpPr>
          <p:nvPr/>
        </p:nvSpPr>
        <p:spPr bwMode="auto">
          <a:xfrm flipV="1">
            <a:off x="2090738" y="1628775"/>
            <a:ext cx="6477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6" name="Oval 12"/>
          <p:cNvSpPr>
            <a:spLocks noChangeArrowheads="1"/>
          </p:cNvSpPr>
          <p:nvPr/>
        </p:nvSpPr>
        <p:spPr bwMode="auto">
          <a:xfrm>
            <a:off x="2057400" y="1889125"/>
            <a:ext cx="71438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Oval 13"/>
          <p:cNvSpPr>
            <a:spLocks noChangeArrowheads="1"/>
          </p:cNvSpPr>
          <p:nvPr/>
        </p:nvSpPr>
        <p:spPr bwMode="auto">
          <a:xfrm>
            <a:off x="2820988" y="1889125"/>
            <a:ext cx="71437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Rectangle 14"/>
          <p:cNvSpPr>
            <a:spLocks noChangeArrowheads="1"/>
          </p:cNvSpPr>
          <p:nvPr/>
        </p:nvSpPr>
        <p:spPr bwMode="auto">
          <a:xfrm>
            <a:off x="609600" y="2420938"/>
            <a:ext cx="1008063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BATTERY</a:t>
            </a:r>
          </a:p>
        </p:txBody>
      </p:sp>
      <p:sp>
        <p:nvSpPr>
          <p:cNvPr id="19469" name="Litebulb"/>
          <p:cNvSpPr>
            <a:spLocks noEditPoints="1" noChangeArrowheads="1"/>
          </p:cNvSpPr>
          <p:nvPr/>
        </p:nvSpPr>
        <p:spPr bwMode="auto">
          <a:xfrm>
            <a:off x="3559175" y="2276475"/>
            <a:ext cx="579438" cy="869950"/>
          </a:xfrm>
          <a:custGeom>
            <a:avLst/>
            <a:gdLst>
              <a:gd name="T0" fmla="*/ 208489067 w 21600"/>
              <a:gd name="T1" fmla="*/ 0 h 21600"/>
              <a:gd name="T2" fmla="*/ 416978135 w 21600"/>
              <a:gd name="T3" fmla="*/ 508409068 h 21600"/>
              <a:gd name="T4" fmla="*/ 0 w 21600"/>
              <a:gd name="T5" fmla="*/ 508409068 h 21600"/>
              <a:gd name="T6" fmla="*/ 208489067 w 21600"/>
              <a:gd name="T7" fmla="*/ 1411156984 h 21600"/>
              <a:gd name="T8" fmla="*/ 0 60000 65536"/>
              <a:gd name="T9" fmla="*/ 0 60000 65536"/>
              <a:gd name="T10" fmla="*/ 0 60000 65536"/>
              <a:gd name="T11" fmla="*/ 0 60000 65536"/>
              <a:gd name="T12" fmla="*/ 3556 w 21600"/>
              <a:gd name="T13" fmla="*/ 2188 h 21600"/>
              <a:gd name="T14" fmla="*/ 18277 w 21600"/>
              <a:gd name="T15" fmla="*/ 9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CC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0" name="Text Box 17"/>
          <p:cNvSpPr txBox="1">
            <a:spLocks noChangeArrowheads="1"/>
          </p:cNvSpPr>
          <p:nvPr/>
        </p:nvSpPr>
        <p:spPr bwMode="auto">
          <a:xfrm rot="-1395791">
            <a:off x="1908175" y="1490663"/>
            <a:ext cx="8651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SWITCH</a:t>
            </a:r>
          </a:p>
        </p:txBody>
      </p:sp>
      <p:sp>
        <p:nvSpPr>
          <p:cNvPr id="19471" name="Oval 22"/>
          <p:cNvSpPr>
            <a:spLocks noChangeArrowheads="1"/>
          </p:cNvSpPr>
          <p:nvPr/>
        </p:nvSpPr>
        <p:spPr bwMode="auto">
          <a:xfrm>
            <a:off x="5976938" y="2446338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2" name="Oval 23"/>
          <p:cNvSpPr>
            <a:spLocks noChangeArrowheads="1"/>
          </p:cNvSpPr>
          <p:nvPr/>
        </p:nvSpPr>
        <p:spPr bwMode="auto">
          <a:xfrm>
            <a:off x="7729538" y="2370138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3" name="Freeform 24"/>
          <p:cNvSpPr>
            <a:spLocks/>
          </p:cNvSpPr>
          <p:nvPr/>
        </p:nvSpPr>
        <p:spPr bwMode="auto">
          <a:xfrm>
            <a:off x="6510338" y="2420938"/>
            <a:ext cx="1295400" cy="101600"/>
          </a:xfrm>
          <a:custGeom>
            <a:avLst/>
            <a:gdLst>
              <a:gd name="T0" fmla="*/ 0 w 816"/>
              <a:gd name="T1" fmla="*/ 51612800 h 200"/>
              <a:gd name="T2" fmla="*/ 967740107 w 816"/>
              <a:gd name="T3" fmla="*/ 2064512 h 200"/>
              <a:gd name="T4" fmla="*/ 2056447678 w 816"/>
              <a:gd name="T5" fmla="*/ 39225732 h 200"/>
              <a:gd name="T6" fmla="*/ 0 60000 65536"/>
              <a:gd name="T7" fmla="*/ 0 60000 65536"/>
              <a:gd name="T8" fmla="*/ 0 60000 65536"/>
              <a:gd name="T9" fmla="*/ 0 w 816"/>
              <a:gd name="T10" fmla="*/ 0 h 200"/>
              <a:gd name="T11" fmla="*/ 816 w 816"/>
              <a:gd name="T12" fmla="*/ 200 h 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Freeform 25"/>
          <p:cNvSpPr>
            <a:spLocks/>
          </p:cNvSpPr>
          <p:nvPr/>
        </p:nvSpPr>
        <p:spPr bwMode="auto">
          <a:xfrm flipV="1">
            <a:off x="6586538" y="2890838"/>
            <a:ext cx="1295400" cy="177800"/>
          </a:xfrm>
          <a:custGeom>
            <a:avLst/>
            <a:gdLst>
              <a:gd name="T0" fmla="*/ 0 w 816"/>
              <a:gd name="T1" fmla="*/ 158064207 h 200"/>
              <a:gd name="T2" fmla="*/ 967740107 w 816"/>
              <a:gd name="T3" fmla="*/ 6322568 h 200"/>
              <a:gd name="T4" fmla="*/ 2056447678 w 816"/>
              <a:gd name="T5" fmla="*/ 120128811 h 200"/>
              <a:gd name="T6" fmla="*/ 0 60000 65536"/>
              <a:gd name="T7" fmla="*/ 0 60000 65536"/>
              <a:gd name="T8" fmla="*/ 0 60000 65536"/>
              <a:gd name="T9" fmla="*/ 0 w 816"/>
              <a:gd name="T10" fmla="*/ 0 h 200"/>
              <a:gd name="T11" fmla="*/ 816 w 816"/>
              <a:gd name="T12" fmla="*/ 200 h 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Line 26"/>
          <p:cNvSpPr>
            <a:spLocks noChangeShapeType="1"/>
          </p:cNvSpPr>
          <p:nvPr/>
        </p:nvSpPr>
        <p:spPr bwMode="auto">
          <a:xfrm>
            <a:off x="5595938" y="2751138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76" name="Text Box 27"/>
          <p:cNvSpPr txBox="1">
            <a:spLocks noChangeArrowheads="1"/>
          </p:cNvSpPr>
          <p:nvPr/>
        </p:nvSpPr>
        <p:spPr bwMode="auto">
          <a:xfrm>
            <a:off x="6064250" y="2565400"/>
            <a:ext cx="4460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off</a:t>
            </a:r>
          </a:p>
        </p:txBody>
      </p:sp>
      <p:sp>
        <p:nvSpPr>
          <p:cNvPr id="19477" name="Text Box 28"/>
          <p:cNvSpPr txBox="1">
            <a:spLocks noChangeArrowheads="1"/>
          </p:cNvSpPr>
          <p:nvPr/>
        </p:nvSpPr>
        <p:spPr bwMode="auto">
          <a:xfrm>
            <a:off x="7823200" y="2492375"/>
            <a:ext cx="4159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on</a:t>
            </a:r>
          </a:p>
        </p:txBody>
      </p:sp>
      <p:sp>
        <p:nvSpPr>
          <p:cNvPr id="19478" name="Text Box 29"/>
          <p:cNvSpPr txBox="1">
            <a:spLocks noChangeArrowheads="1"/>
          </p:cNvSpPr>
          <p:nvPr/>
        </p:nvSpPr>
        <p:spPr bwMode="auto">
          <a:xfrm>
            <a:off x="5003800" y="2557463"/>
            <a:ext cx="5715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Garamond" pitchFamily="18" charset="0"/>
              </a:rPr>
              <a:t>start</a:t>
            </a:r>
          </a:p>
        </p:txBody>
      </p:sp>
      <p:sp>
        <p:nvSpPr>
          <p:cNvPr id="19479" name="Text Box 32"/>
          <p:cNvSpPr txBox="1">
            <a:spLocks noChangeArrowheads="1"/>
          </p:cNvSpPr>
          <p:nvPr/>
        </p:nvSpPr>
        <p:spPr bwMode="auto">
          <a:xfrm>
            <a:off x="7067550" y="2054225"/>
            <a:ext cx="234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i="1">
                <a:latin typeface="Garamond" pitchFamily="18" charset="0"/>
              </a:rPr>
              <a:t>f</a:t>
            </a:r>
          </a:p>
        </p:txBody>
      </p:sp>
      <p:sp>
        <p:nvSpPr>
          <p:cNvPr id="19480" name="Text Box 33"/>
          <p:cNvSpPr txBox="1">
            <a:spLocks noChangeArrowheads="1"/>
          </p:cNvSpPr>
          <p:nvPr/>
        </p:nvSpPr>
        <p:spPr bwMode="auto">
          <a:xfrm>
            <a:off x="7051675" y="3067050"/>
            <a:ext cx="234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i="1">
                <a:latin typeface="Garamond" pitchFamily="18" charset="0"/>
              </a:rPr>
              <a:t>f</a:t>
            </a:r>
          </a:p>
        </p:txBody>
      </p:sp>
      <p:sp>
        <p:nvSpPr>
          <p:cNvPr id="19481" name="Text Box 34"/>
          <p:cNvSpPr txBox="1">
            <a:spLocks noChangeArrowheads="1"/>
          </p:cNvSpPr>
          <p:nvPr/>
        </p:nvSpPr>
        <p:spPr bwMode="auto">
          <a:xfrm>
            <a:off x="1116013" y="4005263"/>
            <a:ext cx="3600450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latin typeface="Gill Sans MT" pitchFamily="34" charset="0"/>
              </a:rPr>
              <a:t>input:</a:t>
            </a:r>
            <a:r>
              <a:rPr lang="en-US" sz="2400">
                <a:latin typeface="Gill Sans MT" pitchFamily="34" charset="0"/>
              </a:rPr>
              <a:t> switch</a:t>
            </a:r>
          </a:p>
          <a:p>
            <a:pPr>
              <a:spcBef>
                <a:spcPct val="50000"/>
              </a:spcBef>
            </a:pPr>
            <a:r>
              <a:rPr lang="en-US" sz="2400" b="1">
                <a:latin typeface="Gill Sans MT" pitchFamily="34" charset="0"/>
              </a:rPr>
              <a:t>output:</a:t>
            </a:r>
            <a:r>
              <a:rPr lang="en-US" sz="2400">
                <a:latin typeface="Gill Sans MT" pitchFamily="34" charset="0"/>
              </a:rPr>
              <a:t> light bulb</a:t>
            </a:r>
          </a:p>
          <a:p>
            <a:pPr>
              <a:spcBef>
                <a:spcPct val="50000"/>
              </a:spcBef>
            </a:pPr>
            <a:r>
              <a:rPr lang="en-US" sz="2400" b="1">
                <a:latin typeface="Gill Sans MT" pitchFamily="34" charset="0"/>
              </a:rPr>
              <a:t>actions:</a:t>
            </a:r>
            <a:r>
              <a:rPr lang="en-US" sz="2400">
                <a:latin typeface="Gill Sans MT" pitchFamily="34" charset="0"/>
              </a:rPr>
              <a:t> </a:t>
            </a:r>
            <a:r>
              <a:rPr lang="en-US" sz="2400" i="1">
                <a:latin typeface="Garamond" pitchFamily="18" charset="0"/>
              </a:rPr>
              <a:t>f</a:t>
            </a:r>
            <a:r>
              <a:rPr lang="en-US" sz="2400">
                <a:latin typeface="Gill Sans MT" pitchFamily="34" charset="0"/>
              </a:rPr>
              <a:t> for “flip switch”</a:t>
            </a:r>
          </a:p>
          <a:p>
            <a:pPr>
              <a:spcBef>
                <a:spcPct val="50000"/>
              </a:spcBef>
            </a:pPr>
            <a:r>
              <a:rPr lang="en-US" sz="2400" b="1">
                <a:latin typeface="Gill Sans MT" pitchFamily="34" charset="0"/>
              </a:rPr>
              <a:t>states:</a:t>
            </a:r>
            <a:r>
              <a:rPr lang="en-US" sz="2400">
                <a:latin typeface="Gill Sans MT" pitchFamily="34" charset="0"/>
              </a:rPr>
              <a:t> </a:t>
            </a:r>
            <a:r>
              <a:rPr lang="en-US" sz="2400">
                <a:latin typeface="Garamond" pitchFamily="18" charset="0"/>
              </a:rPr>
              <a:t>on</a:t>
            </a:r>
            <a:r>
              <a:rPr lang="en-US" sz="2400">
                <a:latin typeface="Gill Sans MT" pitchFamily="34" charset="0"/>
              </a:rPr>
              <a:t>,</a:t>
            </a:r>
            <a:r>
              <a:rPr lang="en-US" sz="2400">
                <a:latin typeface="Garamond" pitchFamily="18" charset="0"/>
              </a:rPr>
              <a:t> off</a:t>
            </a:r>
          </a:p>
        </p:txBody>
      </p:sp>
      <p:sp>
        <p:nvSpPr>
          <p:cNvPr id="19482" name="Text Box 35"/>
          <p:cNvSpPr txBox="1">
            <a:spLocks noChangeArrowheads="1"/>
          </p:cNvSpPr>
          <p:nvPr/>
        </p:nvSpPr>
        <p:spPr bwMode="auto">
          <a:xfrm>
            <a:off x="5075238" y="4402138"/>
            <a:ext cx="36004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Gill Sans MT" pitchFamily="34" charset="0"/>
              </a:rPr>
              <a:t>bulb is on if and only if there was an </a:t>
            </a:r>
            <a:r>
              <a:rPr lang="en-US" sz="2400">
                <a:solidFill>
                  <a:schemeClr val="accent2"/>
                </a:solidFill>
                <a:latin typeface="Gill Sans MT" pitchFamily="34" charset="0"/>
              </a:rPr>
              <a:t>odd</a:t>
            </a:r>
            <a:r>
              <a:rPr lang="en-US" sz="2400">
                <a:latin typeface="Gill Sans MT" pitchFamily="34" charset="0"/>
              </a:rPr>
              <a:t> number of flips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2588"/>
            <a:ext cx="6623648" cy="9906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2060"/>
                </a:solidFill>
                <a:ea typeface="+mj-ea"/>
                <a:cs typeface="+mj-cs"/>
              </a:rPr>
              <a:t>Containing Substrings or Not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Contains baba:</a:t>
            </a:r>
          </a:p>
          <a:p>
            <a:pPr>
              <a:buFont typeface="Arial"/>
              <a:buChar char="•"/>
              <a:defRPr/>
            </a:pPr>
            <a:endParaRPr lang="en-US" dirty="0">
              <a:ea typeface="+mn-ea"/>
              <a:cs typeface="+mn-cs"/>
            </a:endParaRPr>
          </a:p>
          <a:p>
            <a:pPr>
              <a:buFont typeface="Arial"/>
              <a:buChar char="•"/>
              <a:defRPr/>
            </a:pPr>
            <a:endParaRPr lang="en-US" dirty="0">
              <a:ea typeface="+mn-ea"/>
              <a:cs typeface="+mn-cs"/>
            </a:endParaRPr>
          </a:p>
          <a:p>
            <a:pPr>
              <a:buFont typeface="Arial"/>
              <a:buChar char="•"/>
              <a:defRPr/>
            </a:pPr>
            <a:endParaRPr lang="en-US" dirty="0">
              <a:ea typeface="+mn-ea"/>
              <a:cs typeface="+mn-cs"/>
            </a:endParaRPr>
          </a:p>
          <a:p>
            <a:pPr>
              <a:buFont typeface="Arial"/>
              <a:buChar char="•"/>
              <a:defRPr/>
            </a:pPr>
            <a:endParaRPr lang="en-US" dirty="0">
              <a:ea typeface="+mn-ea"/>
              <a:cs typeface="+mn-cs"/>
            </a:endParaRPr>
          </a:p>
          <a:p>
            <a:pPr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Does not contain baba:</a:t>
            </a:r>
          </a:p>
        </p:txBody>
      </p:sp>
      <p:pic>
        <p:nvPicPr>
          <p:cNvPr id="14341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71604" y="2143116"/>
            <a:ext cx="71786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76400" y="4800600"/>
            <a:ext cx="722312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35696" y="6566242"/>
            <a:ext cx="5421083" cy="365125"/>
          </a:xfrm>
        </p:spPr>
        <p:txBody>
          <a:bodyPr/>
          <a:lstStyle/>
          <a:p>
            <a:r>
              <a:rPr lang="en-US" dirty="0" smtClean="0"/>
              <a:t>Dr. Sandeep Rathor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844" y="285728"/>
            <a:ext cx="784548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500" b="1" dirty="0">
                <a:solidFill>
                  <a:srgbClr val="002060"/>
                </a:solidFill>
                <a:ea typeface="新細明體" pitchFamily="18" charset="-120"/>
              </a:rPr>
              <a:t>Non-Deterministic Finite Automata (NFA)</a:t>
            </a:r>
            <a:endParaRPr lang="en-US" sz="3500" dirty="0">
              <a:solidFill>
                <a:srgbClr val="002060"/>
              </a:solidFill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-142908" y="1600200"/>
            <a:ext cx="9286908" cy="4495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</a:t>
            </a:r>
            <a:r>
              <a:rPr lang="en-US" sz="2800" dirty="0">
                <a:solidFill>
                  <a:srgbClr val="FF0000"/>
                </a:solidFill>
              </a:rPr>
              <a:t>Non-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deterministic Finite </a:t>
            </a:r>
            <a:r>
              <a:rPr lang="en-US" sz="2800" dirty="0">
                <a:solidFill>
                  <a:srgbClr val="FF0000"/>
                </a:solidFill>
              </a:rPr>
              <a:t>A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utomata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(NFA) is a 5-tuple 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lang="en-US" sz="2800" dirty="0"/>
              <a:t>		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(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Q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, q</a:t>
            </a:r>
            <a:r>
              <a:rPr kumimoji="0" lang="en-US" sz="2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0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, 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F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)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where: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 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a finite set of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states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an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input alphabet</a:t>
            </a:r>
          </a:p>
          <a:p>
            <a:pPr marL="640080" lvl="1" indent="-274320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: is </a:t>
            </a: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transition function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×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 → </a:t>
            </a:r>
            <a:r>
              <a:rPr lang="en-IN" sz="2800" dirty="0"/>
              <a:t>2</a:t>
            </a:r>
            <a:r>
              <a:rPr lang="en-IN" sz="2800" baseline="30000" dirty="0"/>
              <a:t>Q</a:t>
            </a:r>
            <a:r>
              <a:rPr lang="en-US" sz="2800" dirty="0">
                <a:solidFill>
                  <a:schemeClr val="hlink"/>
                </a:solidFill>
              </a:rPr>
              <a:t>   </a:t>
            </a:r>
            <a:r>
              <a:rPr lang="en-US" sz="2800" dirty="0">
                <a:solidFill>
                  <a:srgbClr val="C00000"/>
                </a:solidFill>
              </a:rPr>
              <a:t>[power set of Q]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q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Î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S Shell Dlg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an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initial state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F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Í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Q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a set of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accepting states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(or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final states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6720" y="115008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55576" y="5601875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NFAs were introduced in 1959 by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Michael O. Rabin"/>
              </a:rPr>
              <a:t>Michael O. Rabin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and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Dana Scott"/>
              </a:rPr>
              <a:t>Dana Scott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49127"/>
            <a:ext cx="7793037" cy="1143000"/>
          </a:xfrm>
        </p:spPr>
        <p:txBody>
          <a:bodyPr/>
          <a:lstStyle/>
          <a:p>
            <a:r>
              <a:rPr lang="en-IN" dirty="0" smtClean="0">
                <a:solidFill>
                  <a:srgbClr val="002060"/>
                </a:solidFill>
              </a:rPr>
              <a:t>Applications of NFA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59632" y="1719618"/>
            <a:ext cx="590465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3100" dirty="0" smtClean="0"/>
              <a:t>Chess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100" dirty="0" smtClean="0"/>
              <a:t>Tic Tac Toe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100" dirty="0" smtClean="0"/>
              <a:t>Ludo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100" dirty="0" smtClean="0"/>
              <a:t>Playing Card</a:t>
            </a:r>
            <a:endParaRPr lang="en-IN" sz="3100" dirty="0"/>
          </a:p>
        </p:txBody>
      </p:sp>
    </p:spTree>
    <p:extLst>
      <p:ext uri="{BB962C8B-B14F-4D97-AF65-F5344CB8AC3E}">
        <p14:creationId xmlns="" xmlns:p14="http://schemas.microsoft.com/office/powerpoint/2010/main" val="126949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793037" cy="1143000"/>
          </a:xfrm>
        </p:spPr>
        <p:txBody>
          <a:bodyPr/>
          <a:lstStyle/>
          <a:p>
            <a:r>
              <a:rPr lang="en-IN" b="1" dirty="0">
                <a:solidFill>
                  <a:srgbClr val="00B0F0"/>
                </a:solidFill>
              </a:rPr>
              <a:t>Example of DFA &amp; NFA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4" name="Oval 1026"/>
          <p:cNvSpPr>
            <a:spLocks noChangeArrowheads="1"/>
          </p:cNvSpPr>
          <p:nvPr/>
        </p:nvSpPr>
        <p:spPr bwMode="auto">
          <a:xfrm>
            <a:off x="2463450" y="4011625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Oval 1027"/>
          <p:cNvSpPr>
            <a:spLocks noChangeArrowheads="1"/>
          </p:cNvSpPr>
          <p:nvPr/>
        </p:nvSpPr>
        <p:spPr bwMode="auto">
          <a:xfrm>
            <a:off x="558450" y="5230825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1028"/>
          <p:cNvSpPr>
            <a:spLocks noChangeArrowheads="1"/>
          </p:cNvSpPr>
          <p:nvPr/>
        </p:nvSpPr>
        <p:spPr bwMode="auto">
          <a:xfrm>
            <a:off x="2463450" y="6145225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1029"/>
          <p:cNvSpPr>
            <a:spLocks noChangeShapeType="1"/>
          </p:cNvSpPr>
          <p:nvPr/>
        </p:nvSpPr>
        <p:spPr bwMode="auto">
          <a:xfrm flipV="1">
            <a:off x="1168050" y="4468825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Line 1030"/>
          <p:cNvSpPr>
            <a:spLocks noChangeShapeType="1"/>
          </p:cNvSpPr>
          <p:nvPr/>
        </p:nvSpPr>
        <p:spPr bwMode="auto">
          <a:xfrm>
            <a:off x="1169638" y="5759463"/>
            <a:ext cx="1298575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Line 1031"/>
          <p:cNvSpPr>
            <a:spLocks noChangeShapeType="1"/>
          </p:cNvSpPr>
          <p:nvPr/>
        </p:nvSpPr>
        <p:spPr bwMode="auto">
          <a:xfrm>
            <a:off x="25050" y="561182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Oval 1032"/>
          <p:cNvSpPr>
            <a:spLocks noChangeArrowheads="1"/>
          </p:cNvSpPr>
          <p:nvPr/>
        </p:nvSpPr>
        <p:spPr bwMode="auto">
          <a:xfrm>
            <a:off x="4368450" y="4011625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033"/>
          <p:cNvSpPr>
            <a:spLocks noChangeShapeType="1"/>
          </p:cNvSpPr>
          <p:nvPr/>
        </p:nvSpPr>
        <p:spPr bwMode="auto">
          <a:xfrm>
            <a:off x="3149250" y="4392625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12" name="Object 1034"/>
          <p:cNvGraphicFramePr>
            <a:graphicFrameLocks noChangeAspect="1"/>
          </p:cNvGraphicFramePr>
          <p:nvPr/>
        </p:nvGraphicFramePr>
        <p:xfrm>
          <a:off x="2615850" y="4011625"/>
          <a:ext cx="406400" cy="571500"/>
        </p:xfrm>
        <a:graphic>
          <a:graphicData uri="http://schemas.openxmlformats.org/presentationml/2006/ole">
            <p:oleObj spid="_x0000_s331842" name="Equation" r:id="rId3" imgW="9753600" imgH="13716000" progId="Equation.3">
              <p:embed/>
            </p:oleObj>
          </a:graphicData>
        </a:graphic>
      </p:graphicFrame>
      <p:sp>
        <p:nvSpPr>
          <p:cNvPr id="13" name="Oval 1035"/>
          <p:cNvSpPr>
            <a:spLocks noChangeArrowheads="1"/>
          </p:cNvSpPr>
          <p:nvPr/>
        </p:nvSpPr>
        <p:spPr bwMode="auto">
          <a:xfrm>
            <a:off x="4216050" y="3859225"/>
            <a:ext cx="9906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" name="Object 1036"/>
          <p:cNvGraphicFramePr>
            <a:graphicFrameLocks noChangeAspect="1"/>
          </p:cNvGraphicFramePr>
          <p:nvPr/>
        </p:nvGraphicFramePr>
        <p:xfrm>
          <a:off x="4444650" y="4011625"/>
          <a:ext cx="482600" cy="571500"/>
        </p:xfrm>
        <a:graphic>
          <a:graphicData uri="http://schemas.openxmlformats.org/presentationml/2006/ole">
            <p:oleObj spid="_x0000_s331843" name="Equation" r:id="rId4" imgW="11582400" imgH="13716000" progId="Equation.3">
              <p:embed/>
            </p:oleObj>
          </a:graphicData>
        </a:graphic>
      </p:graphicFrame>
      <p:graphicFrame>
        <p:nvGraphicFramePr>
          <p:cNvPr id="15" name="Object 1037"/>
          <p:cNvGraphicFramePr>
            <a:graphicFrameLocks noChangeAspect="1"/>
          </p:cNvGraphicFramePr>
          <p:nvPr/>
        </p:nvGraphicFramePr>
        <p:xfrm>
          <a:off x="2571736" y="6121423"/>
          <a:ext cx="457200" cy="584200"/>
        </p:xfrm>
        <a:graphic>
          <a:graphicData uri="http://schemas.openxmlformats.org/presentationml/2006/ole">
            <p:oleObj spid="_x0000_s331844" name="Equation" r:id="rId5" imgW="10972800" imgH="14020800" progId="Equation.3">
              <p:embed/>
            </p:oleObj>
          </a:graphicData>
        </a:graphic>
      </p:graphicFrame>
      <p:graphicFrame>
        <p:nvGraphicFramePr>
          <p:cNvPr id="16" name="Object 1038"/>
          <p:cNvGraphicFramePr>
            <a:graphicFrameLocks noChangeAspect="1"/>
          </p:cNvGraphicFramePr>
          <p:nvPr/>
        </p:nvGraphicFramePr>
        <p:xfrm>
          <a:off x="1625250" y="4621225"/>
          <a:ext cx="265113" cy="279400"/>
        </p:xfrm>
        <a:graphic>
          <a:graphicData uri="http://schemas.openxmlformats.org/presentationml/2006/ole">
            <p:oleObj spid="_x0000_s331845" name="Equation" r:id="rId6" imgW="6400800" imgH="6705600" progId="Equation.3">
              <p:embed/>
            </p:oleObj>
          </a:graphicData>
        </a:graphic>
      </p:graphicFrame>
      <p:graphicFrame>
        <p:nvGraphicFramePr>
          <p:cNvPr id="17" name="Object 1039"/>
          <p:cNvGraphicFramePr>
            <a:graphicFrameLocks noChangeAspect="1"/>
          </p:cNvGraphicFramePr>
          <p:nvPr/>
        </p:nvGraphicFramePr>
        <p:xfrm>
          <a:off x="1625250" y="5688025"/>
          <a:ext cx="265113" cy="279400"/>
        </p:xfrm>
        <a:graphic>
          <a:graphicData uri="http://schemas.openxmlformats.org/presentationml/2006/ole">
            <p:oleObj spid="_x0000_s331846" name="Equation" r:id="rId7" imgW="6400800" imgH="6705600" progId="Equation.3">
              <p:embed/>
            </p:oleObj>
          </a:graphicData>
        </a:graphic>
      </p:graphicFrame>
      <p:graphicFrame>
        <p:nvGraphicFramePr>
          <p:cNvPr id="18" name="Object 1040"/>
          <p:cNvGraphicFramePr>
            <a:graphicFrameLocks noChangeAspect="1"/>
          </p:cNvGraphicFramePr>
          <p:nvPr/>
        </p:nvGraphicFramePr>
        <p:xfrm>
          <a:off x="3530250" y="4087825"/>
          <a:ext cx="265113" cy="279400"/>
        </p:xfrm>
        <a:graphic>
          <a:graphicData uri="http://schemas.openxmlformats.org/presentationml/2006/ole">
            <p:oleObj spid="_x0000_s331847" name="Equation" r:id="rId8" imgW="6400800" imgH="6705600" progId="Equation.3">
              <p:embed/>
            </p:oleObj>
          </a:graphicData>
        </a:graphic>
      </p:graphicFrame>
      <p:graphicFrame>
        <p:nvGraphicFramePr>
          <p:cNvPr id="19" name="Object 1041"/>
          <p:cNvGraphicFramePr>
            <a:graphicFrameLocks noChangeAspect="1"/>
          </p:cNvGraphicFramePr>
          <p:nvPr/>
        </p:nvGraphicFramePr>
        <p:xfrm>
          <a:off x="634650" y="5230825"/>
          <a:ext cx="482600" cy="584200"/>
        </p:xfrm>
        <a:graphic>
          <a:graphicData uri="http://schemas.openxmlformats.org/presentationml/2006/ole">
            <p:oleObj spid="_x0000_s331848" name="Equation" r:id="rId9" imgW="11582400" imgH="14020800" progId="Equation.3">
              <p:embed/>
            </p:oleObj>
          </a:graphicData>
        </a:graphic>
      </p:graphicFrame>
      <p:sp>
        <p:nvSpPr>
          <p:cNvPr id="20" name="Text Box 1081"/>
          <p:cNvSpPr txBox="1">
            <a:spLocks noChangeArrowheads="1"/>
          </p:cNvSpPr>
          <p:nvPr/>
        </p:nvSpPr>
        <p:spPr bwMode="auto">
          <a:xfrm>
            <a:off x="0" y="4143380"/>
            <a:ext cx="2078389" cy="584775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Two choices</a:t>
            </a:r>
          </a:p>
        </p:txBody>
      </p:sp>
      <p:sp>
        <p:nvSpPr>
          <p:cNvPr id="22" name="Oval 1026"/>
          <p:cNvSpPr>
            <a:spLocks noChangeArrowheads="1"/>
          </p:cNvSpPr>
          <p:nvPr/>
        </p:nvSpPr>
        <p:spPr bwMode="auto">
          <a:xfrm>
            <a:off x="6296625" y="1426891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1027"/>
          <p:cNvSpPr>
            <a:spLocks noChangeArrowheads="1"/>
          </p:cNvSpPr>
          <p:nvPr/>
        </p:nvSpPr>
        <p:spPr bwMode="auto">
          <a:xfrm>
            <a:off x="4437925" y="2646091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1029"/>
          <p:cNvSpPr>
            <a:spLocks noChangeShapeType="1"/>
          </p:cNvSpPr>
          <p:nvPr/>
        </p:nvSpPr>
        <p:spPr bwMode="auto">
          <a:xfrm flipV="1">
            <a:off x="5000628" y="1884089"/>
            <a:ext cx="1295997" cy="90196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" name="Line 1031"/>
          <p:cNvSpPr>
            <a:spLocks noChangeShapeType="1"/>
          </p:cNvSpPr>
          <p:nvPr/>
        </p:nvSpPr>
        <p:spPr bwMode="auto">
          <a:xfrm>
            <a:off x="3858225" y="3027091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" name="Oval 1032"/>
          <p:cNvSpPr>
            <a:spLocks noChangeArrowheads="1"/>
          </p:cNvSpPr>
          <p:nvPr/>
        </p:nvSpPr>
        <p:spPr bwMode="auto">
          <a:xfrm>
            <a:off x="8201625" y="1426891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1033"/>
          <p:cNvSpPr>
            <a:spLocks noChangeShapeType="1"/>
          </p:cNvSpPr>
          <p:nvPr/>
        </p:nvSpPr>
        <p:spPr bwMode="auto">
          <a:xfrm>
            <a:off x="6982425" y="1807891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0" name="Object 1034"/>
          <p:cNvGraphicFramePr>
            <a:graphicFrameLocks noChangeAspect="1"/>
          </p:cNvGraphicFramePr>
          <p:nvPr/>
        </p:nvGraphicFramePr>
        <p:xfrm>
          <a:off x="6449025" y="1426891"/>
          <a:ext cx="406400" cy="571500"/>
        </p:xfrm>
        <a:graphic>
          <a:graphicData uri="http://schemas.openxmlformats.org/presentationml/2006/ole">
            <p:oleObj spid="_x0000_s331849" name="Equation" r:id="rId10" imgW="9753600" imgH="13716000" progId="Equation.3">
              <p:embed/>
            </p:oleObj>
          </a:graphicData>
        </a:graphic>
      </p:graphicFrame>
      <p:sp>
        <p:nvSpPr>
          <p:cNvPr id="31" name="Oval 1035"/>
          <p:cNvSpPr>
            <a:spLocks noChangeArrowheads="1"/>
          </p:cNvSpPr>
          <p:nvPr/>
        </p:nvSpPr>
        <p:spPr bwMode="auto">
          <a:xfrm>
            <a:off x="8095525" y="1274491"/>
            <a:ext cx="9906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2" name="Object 1036"/>
          <p:cNvGraphicFramePr>
            <a:graphicFrameLocks noChangeAspect="1"/>
          </p:cNvGraphicFramePr>
          <p:nvPr/>
        </p:nvGraphicFramePr>
        <p:xfrm>
          <a:off x="8277825" y="1426891"/>
          <a:ext cx="482600" cy="571500"/>
        </p:xfrm>
        <a:graphic>
          <a:graphicData uri="http://schemas.openxmlformats.org/presentationml/2006/ole">
            <p:oleObj spid="_x0000_s331850" name="Equation" r:id="rId11" imgW="11582400" imgH="13716000" progId="Equation.3">
              <p:embed/>
            </p:oleObj>
          </a:graphicData>
        </a:graphic>
      </p:graphicFrame>
      <p:graphicFrame>
        <p:nvGraphicFramePr>
          <p:cNvPr id="34" name="Object 1038"/>
          <p:cNvGraphicFramePr>
            <a:graphicFrameLocks noChangeAspect="1"/>
          </p:cNvGraphicFramePr>
          <p:nvPr/>
        </p:nvGraphicFramePr>
        <p:xfrm>
          <a:off x="5458425" y="2036491"/>
          <a:ext cx="265113" cy="279400"/>
        </p:xfrm>
        <a:graphic>
          <a:graphicData uri="http://schemas.openxmlformats.org/presentationml/2006/ole">
            <p:oleObj spid="_x0000_s331851" name="Equation" r:id="rId12" imgW="6400800" imgH="6705600" progId="Equation.3">
              <p:embed/>
            </p:oleObj>
          </a:graphicData>
        </a:graphic>
      </p:graphicFrame>
      <p:graphicFrame>
        <p:nvGraphicFramePr>
          <p:cNvPr id="36" name="Object 1040"/>
          <p:cNvGraphicFramePr>
            <a:graphicFrameLocks noChangeAspect="1"/>
          </p:cNvGraphicFramePr>
          <p:nvPr/>
        </p:nvGraphicFramePr>
        <p:xfrm>
          <a:off x="7363425" y="1503091"/>
          <a:ext cx="265113" cy="279400"/>
        </p:xfrm>
        <a:graphic>
          <a:graphicData uri="http://schemas.openxmlformats.org/presentationml/2006/ole">
            <p:oleObj spid="_x0000_s331852" name="Equation" r:id="rId13" imgW="6400800" imgH="6705600" progId="Equation.3">
              <p:embed/>
            </p:oleObj>
          </a:graphicData>
        </a:graphic>
      </p:graphicFrame>
      <p:graphicFrame>
        <p:nvGraphicFramePr>
          <p:cNvPr id="37" name="Object 1041"/>
          <p:cNvGraphicFramePr>
            <a:graphicFrameLocks noChangeAspect="1"/>
          </p:cNvGraphicFramePr>
          <p:nvPr/>
        </p:nvGraphicFramePr>
        <p:xfrm>
          <a:off x="4467825" y="2646091"/>
          <a:ext cx="482600" cy="584200"/>
        </p:xfrm>
        <a:graphic>
          <a:graphicData uri="http://schemas.openxmlformats.org/presentationml/2006/ole">
            <p:oleObj spid="_x0000_s331853" name="Equation" r:id="rId14" imgW="11582400" imgH="14020800" progId="Equation.3">
              <p:embed/>
            </p:oleObj>
          </a:graphicData>
        </a:graphic>
      </p:graphicFrame>
      <p:sp>
        <p:nvSpPr>
          <p:cNvPr id="38" name="Oval 1028"/>
          <p:cNvSpPr>
            <a:spLocks noChangeArrowheads="1"/>
          </p:cNvSpPr>
          <p:nvPr/>
        </p:nvSpPr>
        <p:spPr bwMode="auto">
          <a:xfrm>
            <a:off x="6377725" y="3531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1030"/>
          <p:cNvSpPr>
            <a:spLocks noChangeShapeType="1"/>
          </p:cNvSpPr>
          <p:nvPr/>
        </p:nvSpPr>
        <p:spPr bwMode="auto">
          <a:xfrm>
            <a:off x="5083913" y="3145438"/>
            <a:ext cx="1298575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40" name="Object 1039"/>
          <p:cNvGraphicFramePr>
            <a:graphicFrameLocks noChangeAspect="1"/>
          </p:cNvGraphicFramePr>
          <p:nvPr/>
        </p:nvGraphicFramePr>
        <p:xfrm>
          <a:off x="5575900" y="3068388"/>
          <a:ext cx="190500" cy="292100"/>
        </p:xfrm>
        <a:graphic>
          <a:graphicData uri="http://schemas.openxmlformats.org/presentationml/2006/ole">
            <p:oleObj spid="_x0000_s331854" name="Equation" r:id="rId15" imgW="4572000" imgH="7010400" progId="Equation.3">
              <p:embed/>
            </p:oleObj>
          </a:graphicData>
        </a:graphic>
      </p:graphicFrame>
      <p:graphicFrame>
        <p:nvGraphicFramePr>
          <p:cNvPr id="93201" name="Object 17"/>
          <p:cNvGraphicFramePr>
            <a:graphicFrameLocks noChangeAspect="1"/>
          </p:cNvGraphicFramePr>
          <p:nvPr/>
        </p:nvGraphicFramePr>
        <p:xfrm>
          <a:off x="6468089" y="3503355"/>
          <a:ext cx="457200" cy="584200"/>
        </p:xfrm>
        <a:graphic>
          <a:graphicData uri="http://schemas.openxmlformats.org/presentationml/2006/ole">
            <p:oleObj spid="_x0000_s331855" name="Equation" r:id="rId16" imgW="10972800" imgH="14020800" progId="Equation.3">
              <p:embed/>
            </p:oleObj>
          </a:graphicData>
        </a:graphic>
      </p:graphicFrame>
      <p:sp>
        <p:nvSpPr>
          <p:cNvPr id="41" name="Rectangle 40"/>
          <p:cNvSpPr/>
          <p:nvPr/>
        </p:nvSpPr>
        <p:spPr>
          <a:xfrm>
            <a:off x="6663302" y="829115"/>
            <a:ext cx="6731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200" b="1" dirty="0">
                <a:solidFill>
                  <a:srgbClr val="FF0000"/>
                </a:solidFill>
              </a:rPr>
              <a:t>DFA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785918" y="3179961"/>
            <a:ext cx="154792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200" b="1" dirty="0">
                <a:solidFill>
                  <a:srgbClr val="FF0000"/>
                </a:solidFill>
              </a:rPr>
              <a:t>NFA/ NDFA</a:t>
            </a:r>
            <a:endParaRPr lang="en-US" sz="2200" dirty="0">
              <a:solidFill>
                <a:srgbClr val="FF0000"/>
              </a:solidFill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ChangeArrowheads="1"/>
          </p:cNvSpPr>
          <p:nvPr/>
        </p:nvSpPr>
        <p:spPr bwMode="auto">
          <a:xfrm>
            <a:off x="685800" y="1371600"/>
            <a:ext cx="7696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5955" name="Line 3"/>
          <p:cNvSpPr>
            <a:spLocks noChangeShapeType="1"/>
          </p:cNvSpPr>
          <p:nvPr/>
        </p:nvSpPr>
        <p:spPr bwMode="auto">
          <a:xfrm>
            <a:off x="1219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5956" name="Line 4"/>
          <p:cNvSpPr>
            <a:spLocks noChangeShapeType="1"/>
          </p:cNvSpPr>
          <p:nvPr/>
        </p:nvSpPr>
        <p:spPr bwMode="auto">
          <a:xfrm>
            <a:off x="175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4736" name="Object 1024"/>
          <p:cNvGraphicFramePr>
            <a:graphicFrameLocks noChangeAspect="1"/>
          </p:cNvGraphicFramePr>
          <p:nvPr/>
        </p:nvGraphicFramePr>
        <p:xfrm>
          <a:off x="838200" y="1524000"/>
          <a:ext cx="265113" cy="279400"/>
        </p:xfrm>
        <a:graphic>
          <a:graphicData uri="http://schemas.openxmlformats.org/presentationml/2006/ole">
            <p:oleObj spid="_x0000_s291443" name="Equation" r:id="rId3" imgW="6400800" imgH="6705600" progId="Equation.3">
              <p:embed/>
            </p:oleObj>
          </a:graphicData>
        </a:graphic>
      </p:graphicFrame>
      <p:sp>
        <p:nvSpPr>
          <p:cNvPr id="125960" name="Line 8"/>
          <p:cNvSpPr>
            <a:spLocks noChangeShapeType="1"/>
          </p:cNvSpPr>
          <p:nvPr/>
        </p:nvSpPr>
        <p:spPr bwMode="auto">
          <a:xfrm>
            <a:off x="609600" y="9144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5961" name="Oval 9"/>
          <p:cNvSpPr>
            <a:spLocks noChangeArrowheads="1"/>
          </p:cNvSpPr>
          <p:nvPr/>
        </p:nvSpPr>
        <p:spPr bwMode="auto">
          <a:xfrm>
            <a:off x="3505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5962" name="Oval 10"/>
          <p:cNvSpPr>
            <a:spLocks noChangeArrowheads="1"/>
          </p:cNvSpPr>
          <p:nvPr/>
        </p:nvSpPr>
        <p:spPr bwMode="auto">
          <a:xfrm>
            <a:off x="1600200" y="4038600"/>
            <a:ext cx="685800" cy="6858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5963" name="Oval 11"/>
          <p:cNvSpPr>
            <a:spLocks noChangeArrowheads="1"/>
          </p:cNvSpPr>
          <p:nvPr/>
        </p:nvSpPr>
        <p:spPr bwMode="auto">
          <a:xfrm>
            <a:off x="3505200" y="49530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5964" name="Line 12"/>
          <p:cNvSpPr>
            <a:spLocks noChangeShapeType="1"/>
          </p:cNvSpPr>
          <p:nvPr/>
        </p:nvSpPr>
        <p:spPr bwMode="auto">
          <a:xfrm flipV="1">
            <a:off x="2209800" y="3276600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5965" name="Line 13"/>
          <p:cNvSpPr>
            <a:spLocks noChangeShapeType="1"/>
          </p:cNvSpPr>
          <p:nvPr/>
        </p:nvSpPr>
        <p:spPr bwMode="auto">
          <a:xfrm>
            <a:off x="2211388" y="4567238"/>
            <a:ext cx="1298575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5966" name="Line 14"/>
          <p:cNvSpPr>
            <a:spLocks noChangeShapeType="1"/>
          </p:cNvSpPr>
          <p:nvPr/>
        </p:nvSpPr>
        <p:spPr bwMode="auto">
          <a:xfrm>
            <a:off x="1066800" y="4419600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4737" name="Object 1025"/>
          <p:cNvGraphicFramePr>
            <a:graphicFrameLocks noChangeAspect="1"/>
          </p:cNvGraphicFramePr>
          <p:nvPr/>
        </p:nvGraphicFramePr>
        <p:xfrm>
          <a:off x="1371600" y="1524000"/>
          <a:ext cx="265113" cy="279400"/>
        </p:xfrm>
        <a:graphic>
          <a:graphicData uri="http://schemas.openxmlformats.org/presentationml/2006/ole">
            <p:oleObj spid="_x0000_s291444" name="Equation" r:id="rId4" imgW="6400800" imgH="6705600" progId="Equation.3">
              <p:embed/>
            </p:oleObj>
          </a:graphicData>
        </a:graphic>
      </p:graphicFrame>
      <p:sp>
        <p:nvSpPr>
          <p:cNvPr id="125968" name="Oval 16"/>
          <p:cNvSpPr>
            <a:spLocks noChangeArrowheads="1"/>
          </p:cNvSpPr>
          <p:nvPr/>
        </p:nvSpPr>
        <p:spPr bwMode="auto">
          <a:xfrm>
            <a:off x="5410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5969" name="Line 17"/>
          <p:cNvSpPr>
            <a:spLocks noChangeShapeType="1"/>
          </p:cNvSpPr>
          <p:nvPr/>
        </p:nvSpPr>
        <p:spPr bwMode="auto">
          <a:xfrm>
            <a:off x="4191000" y="32004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4738" name="Object 1026"/>
          <p:cNvGraphicFramePr>
            <a:graphicFrameLocks noChangeAspect="1"/>
          </p:cNvGraphicFramePr>
          <p:nvPr/>
        </p:nvGraphicFramePr>
        <p:xfrm>
          <a:off x="1676400" y="4038600"/>
          <a:ext cx="482600" cy="584200"/>
        </p:xfrm>
        <a:graphic>
          <a:graphicData uri="http://schemas.openxmlformats.org/presentationml/2006/ole">
            <p:oleObj spid="_x0000_s291445" name="Equation" r:id="rId5" imgW="11582400" imgH="14020800" progId="Equation.3">
              <p:embed/>
            </p:oleObj>
          </a:graphicData>
        </a:graphic>
      </p:graphicFrame>
      <p:graphicFrame>
        <p:nvGraphicFramePr>
          <p:cNvPr id="244739" name="Object 1027"/>
          <p:cNvGraphicFramePr>
            <a:graphicFrameLocks noChangeAspect="1"/>
          </p:cNvGraphicFramePr>
          <p:nvPr/>
        </p:nvGraphicFramePr>
        <p:xfrm>
          <a:off x="3657600" y="2819400"/>
          <a:ext cx="406400" cy="571500"/>
        </p:xfrm>
        <a:graphic>
          <a:graphicData uri="http://schemas.openxmlformats.org/presentationml/2006/ole">
            <p:oleObj spid="_x0000_s291446" name="Equation" r:id="rId6" imgW="9753600" imgH="13716000" progId="Equation.3">
              <p:embed/>
            </p:oleObj>
          </a:graphicData>
        </a:graphic>
      </p:graphicFrame>
      <p:sp>
        <p:nvSpPr>
          <p:cNvPr id="125972" name="Oval 20"/>
          <p:cNvSpPr>
            <a:spLocks noChangeArrowheads="1"/>
          </p:cNvSpPr>
          <p:nvPr/>
        </p:nvSpPr>
        <p:spPr bwMode="auto">
          <a:xfrm>
            <a:off x="5257800" y="2667000"/>
            <a:ext cx="9906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4740" name="Object 1028"/>
          <p:cNvGraphicFramePr>
            <a:graphicFrameLocks noChangeAspect="1"/>
          </p:cNvGraphicFramePr>
          <p:nvPr/>
        </p:nvGraphicFramePr>
        <p:xfrm>
          <a:off x="5486400" y="2819400"/>
          <a:ext cx="482600" cy="571500"/>
        </p:xfrm>
        <a:graphic>
          <a:graphicData uri="http://schemas.openxmlformats.org/presentationml/2006/ole">
            <p:oleObj spid="_x0000_s291447" name="Equation" r:id="rId7" imgW="11582400" imgH="13716000" progId="Equation.3">
              <p:embed/>
            </p:oleObj>
          </a:graphicData>
        </a:graphic>
      </p:graphicFrame>
      <p:graphicFrame>
        <p:nvGraphicFramePr>
          <p:cNvPr id="244741" name="Object 1029"/>
          <p:cNvGraphicFramePr>
            <a:graphicFrameLocks noChangeAspect="1"/>
          </p:cNvGraphicFramePr>
          <p:nvPr/>
        </p:nvGraphicFramePr>
        <p:xfrm>
          <a:off x="3657600" y="4953000"/>
          <a:ext cx="457200" cy="584200"/>
        </p:xfrm>
        <a:graphic>
          <a:graphicData uri="http://schemas.openxmlformats.org/presentationml/2006/ole">
            <p:oleObj spid="_x0000_s291448" name="Equation" r:id="rId8" imgW="10972800" imgH="14020800" progId="Equation.3">
              <p:embed/>
            </p:oleObj>
          </a:graphicData>
        </a:graphic>
      </p:graphicFrame>
      <p:graphicFrame>
        <p:nvGraphicFramePr>
          <p:cNvPr id="244742" name="Object 1030"/>
          <p:cNvGraphicFramePr>
            <a:graphicFrameLocks noChangeAspect="1"/>
          </p:cNvGraphicFramePr>
          <p:nvPr/>
        </p:nvGraphicFramePr>
        <p:xfrm>
          <a:off x="2667000" y="3429000"/>
          <a:ext cx="265113" cy="279400"/>
        </p:xfrm>
        <a:graphic>
          <a:graphicData uri="http://schemas.openxmlformats.org/presentationml/2006/ole">
            <p:oleObj spid="_x0000_s291449" name="Equation" r:id="rId9" imgW="6400800" imgH="6705600" progId="Equation.3">
              <p:embed/>
            </p:oleObj>
          </a:graphicData>
        </a:graphic>
      </p:graphicFrame>
      <p:graphicFrame>
        <p:nvGraphicFramePr>
          <p:cNvPr id="244743" name="Object 1031"/>
          <p:cNvGraphicFramePr>
            <a:graphicFrameLocks noChangeAspect="1"/>
          </p:cNvGraphicFramePr>
          <p:nvPr/>
        </p:nvGraphicFramePr>
        <p:xfrm>
          <a:off x="2667000" y="4495800"/>
          <a:ext cx="265113" cy="279400"/>
        </p:xfrm>
        <a:graphic>
          <a:graphicData uri="http://schemas.openxmlformats.org/presentationml/2006/ole">
            <p:oleObj spid="_x0000_s291450" name="Equation" r:id="rId10" imgW="6400800" imgH="6705600" progId="Equation.3">
              <p:embed/>
            </p:oleObj>
          </a:graphicData>
        </a:graphic>
      </p:graphicFrame>
      <p:sp>
        <p:nvSpPr>
          <p:cNvPr id="125978" name="Text Box 26"/>
          <p:cNvSpPr txBox="1">
            <a:spLocks noChangeArrowheads="1"/>
          </p:cNvSpPr>
          <p:nvPr/>
        </p:nvSpPr>
        <p:spPr bwMode="auto">
          <a:xfrm>
            <a:off x="3048000" y="152400"/>
            <a:ext cx="2778125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First Choice</a:t>
            </a:r>
          </a:p>
        </p:txBody>
      </p:sp>
      <p:graphicFrame>
        <p:nvGraphicFramePr>
          <p:cNvPr id="244744" name="Object 1032"/>
          <p:cNvGraphicFramePr>
            <a:graphicFrameLocks noChangeAspect="1"/>
          </p:cNvGraphicFramePr>
          <p:nvPr/>
        </p:nvGraphicFramePr>
        <p:xfrm>
          <a:off x="4572000" y="2895600"/>
          <a:ext cx="265113" cy="279400"/>
        </p:xfrm>
        <a:graphic>
          <a:graphicData uri="http://schemas.openxmlformats.org/presentationml/2006/ole">
            <p:oleObj spid="_x0000_s291451" name="Equation" r:id="rId11" imgW="6400800" imgH="6705600" progId="Equation.3">
              <p:embed/>
            </p:oleObj>
          </a:graphicData>
        </a:graphic>
      </p:graphicFrame>
      <p:sp>
        <p:nvSpPr>
          <p:cNvPr id="125981" name="Line 29"/>
          <p:cNvSpPr>
            <a:spLocks noChangeShapeType="1"/>
          </p:cNvSpPr>
          <p:nvPr/>
        </p:nvSpPr>
        <p:spPr bwMode="auto">
          <a:xfrm>
            <a:off x="1524000" y="4876800"/>
            <a:ext cx="914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ChangeArrowheads="1"/>
          </p:cNvSpPr>
          <p:nvPr/>
        </p:nvSpPr>
        <p:spPr bwMode="auto">
          <a:xfrm>
            <a:off x="685800" y="1371600"/>
            <a:ext cx="7696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6979" name="Line 3"/>
          <p:cNvSpPr>
            <a:spLocks noChangeShapeType="1"/>
          </p:cNvSpPr>
          <p:nvPr/>
        </p:nvSpPr>
        <p:spPr bwMode="auto">
          <a:xfrm>
            <a:off x="1219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6980" name="Line 4"/>
          <p:cNvSpPr>
            <a:spLocks noChangeShapeType="1"/>
          </p:cNvSpPr>
          <p:nvPr/>
        </p:nvSpPr>
        <p:spPr bwMode="auto">
          <a:xfrm>
            <a:off x="175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5760" name="Object 1024"/>
          <p:cNvGraphicFramePr>
            <a:graphicFrameLocks noChangeAspect="1"/>
          </p:cNvGraphicFramePr>
          <p:nvPr/>
        </p:nvGraphicFramePr>
        <p:xfrm>
          <a:off x="838200" y="1524000"/>
          <a:ext cx="265113" cy="279400"/>
        </p:xfrm>
        <a:graphic>
          <a:graphicData uri="http://schemas.openxmlformats.org/presentationml/2006/ole">
            <p:oleObj spid="_x0000_s292467" name="Equation" r:id="rId3" imgW="6400800" imgH="6705600" progId="Equation.3">
              <p:embed/>
            </p:oleObj>
          </a:graphicData>
        </a:graphic>
      </p:graphicFrame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990600" y="9144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6985" name="Oval 9"/>
          <p:cNvSpPr>
            <a:spLocks noChangeArrowheads="1"/>
          </p:cNvSpPr>
          <p:nvPr/>
        </p:nvSpPr>
        <p:spPr bwMode="auto">
          <a:xfrm>
            <a:off x="3505200" y="2819400"/>
            <a:ext cx="685800" cy="6858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6986" name="Oval 10"/>
          <p:cNvSpPr>
            <a:spLocks noChangeArrowheads="1"/>
          </p:cNvSpPr>
          <p:nvPr/>
        </p:nvSpPr>
        <p:spPr bwMode="auto">
          <a:xfrm>
            <a:off x="1600200" y="4038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6987" name="Oval 11"/>
          <p:cNvSpPr>
            <a:spLocks noChangeArrowheads="1"/>
          </p:cNvSpPr>
          <p:nvPr/>
        </p:nvSpPr>
        <p:spPr bwMode="auto">
          <a:xfrm>
            <a:off x="3505200" y="49530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6988" name="Line 12"/>
          <p:cNvSpPr>
            <a:spLocks noChangeShapeType="1"/>
          </p:cNvSpPr>
          <p:nvPr/>
        </p:nvSpPr>
        <p:spPr bwMode="auto">
          <a:xfrm flipV="1">
            <a:off x="2209800" y="3276600"/>
            <a:ext cx="12954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6989" name="Line 13"/>
          <p:cNvSpPr>
            <a:spLocks noChangeShapeType="1"/>
          </p:cNvSpPr>
          <p:nvPr/>
        </p:nvSpPr>
        <p:spPr bwMode="auto">
          <a:xfrm>
            <a:off x="2211388" y="4567238"/>
            <a:ext cx="1298575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6990" name="Line 14"/>
          <p:cNvSpPr>
            <a:spLocks noChangeShapeType="1"/>
          </p:cNvSpPr>
          <p:nvPr/>
        </p:nvSpPr>
        <p:spPr bwMode="auto">
          <a:xfrm>
            <a:off x="1066800" y="4419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5761" name="Object 1025"/>
          <p:cNvGraphicFramePr>
            <a:graphicFrameLocks noChangeAspect="1"/>
          </p:cNvGraphicFramePr>
          <p:nvPr/>
        </p:nvGraphicFramePr>
        <p:xfrm>
          <a:off x="1371600" y="1524000"/>
          <a:ext cx="265113" cy="279400"/>
        </p:xfrm>
        <a:graphic>
          <a:graphicData uri="http://schemas.openxmlformats.org/presentationml/2006/ole">
            <p:oleObj spid="_x0000_s292468" name="Equation" r:id="rId4" imgW="6400800" imgH="6705600" progId="Equation.3">
              <p:embed/>
            </p:oleObj>
          </a:graphicData>
        </a:graphic>
      </p:graphicFrame>
      <p:sp>
        <p:nvSpPr>
          <p:cNvPr id="126992" name="Oval 16"/>
          <p:cNvSpPr>
            <a:spLocks noChangeArrowheads="1"/>
          </p:cNvSpPr>
          <p:nvPr/>
        </p:nvSpPr>
        <p:spPr bwMode="auto">
          <a:xfrm>
            <a:off x="5410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6993" name="Line 17"/>
          <p:cNvSpPr>
            <a:spLocks noChangeShapeType="1"/>
          </p:cNvSpPr>
          <p:nvPr/>
        </p:nvSpPr>
        <p:spPr bwMode="auto">
          <a:xfrm>
            <a:off x="4191000" y="32004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5762" name="Object 1026"/>
          <p:cNvGraphicFramePr>
            <a:graphicFrameLocks noChangeAspect="1"/>
          </p:cNvGraphicFramePr>
          <p:nvPr/>
        </p:nvGraphicFramePr>
        <p:xfrm>
          <a:off x="1676400" y="4038600"/>
          <a:ext cx="482600" cy="584200"/>
        </p:xfrm>
        <a:graphic>
          <a:graphicData uri="http://schemas.openxmlformats.org/presentationml/2006/ole">
            <p:oleObj spid="_x0000_s292469" name="Equation" r:id="rId5" imgW="11582400" imgH="14020800" progId="Equation.3">
              <p:embed/>
            </p:oleObj>
          </a:graphicData>
        </a:graphic>
      </p:graphicFrame>
      <p:graphicFrame>
        <p:nvGraphicFramePr>
          <p:cNvPr id="245763" name="Object 1027"/>
          <p:cNvGraphicFramePr>
            <a:graphicFrameLocks noChangeAspect="1"/>
          </p:cNvGraphicFramePr>
          <p:nvPr/>
        </p:nvGraphicFramePr>
        <p:xfrm>
          <a:off x="3657600" y="2819400"/>
          <a:ext cx="406400" cy="571500"/>
        </p:xfrm>
        <a:graphic>
          <a:graphicData uri="http://schemas.openxmlformats.org/presentationml/2006/ole">
            <p:oleObj spid="_x0000_s292470" name="Equation" r:id="rId6" imgW="9753600" imgH="13716000" progId="Equation.3">
              <p:embed/>
            </p:oleObj>
          </a:graphicData>
        </a:graphic>
      </p:graphicFrame>
      <p:sp>
        <p:nvSpPr>
          <p:cNvPr id="126996" name="Oval 20"/>
          <p:cNvSpPr>
            <a:spLocks noChangeArrowheads="1"/>
          </p:cNvSpPr>
          <p:nvPr/>
        </p:nvSpPr>
        <p:spPr bwMode="auto">
          <a:xfrm>
            <a:off x="5257800" y="2667000"/>
            <a:ext cx="9906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5764" name="Object 1028"/>
          <p:cNvGraphicFramePr>
            <a:graphicFrameLocks noChangeAspect="1"/>
          </p:cNvGraphicFramePr>
          <p:nvPr/>
        </p:nvGraphicFramePr>
        <p:xfrm>
          <a:off x="5486400" y="2819400"/>
          <a:ext cx="482600" cy="571500"/>
        </p:xfrm>
        <a:graphic>
          <a:graphicData uri="http://schemas.openxmlformats.org/presentationml/2006/ole">
            <p:oleObj spid="_x0000_s292471" name="Equation" r:id="rId7" imgW="11582400" imgH="13716000" progId="Equation.3">
              <p:embed/>
            </p:oleObj>
          </a:graphicData>
        </a:graphic>
      </p:graphicFrame>
      <p:graphicFrame>
        <p:nvGraphicFramePr>
          <p:cNvPr id="245765" name="Object 1029"/>
          <p:cNvGraphicFramePr>
            <a:graphicFrameLocks noChangeAspect="1"/>
          </p:cNvGraphicFramePr>
          <p:nvPr/>
        </p:nvGraphicFramePr>
        <p:xfrm>
          <a:off x="3657600" y="4953000"/>
          <a:ext cx="457200" cy="584200"/>
        </p:xfrm>
        <a:graphic>
          <a:graphicData uri="http://schemas.openxmlformats.org/presentationml/2006/ole">
            <p:oleObj spid="_x0000_s292472" name="Equation" r:id="rId8" imgW="10972800" imgH="14020800" progId="Equation.3">
              <p:embed/>
            </p:oleObj>
          </a:graphicData>
        </a:graphic>
      </p:graphicFrame>
      <p:graphicFrame>
        <p:nvGraphicFramePr>
          <p:cNvPr id="245766" name="Object 1030"/>
          <p:cNvGraphicFramePr>
            <a:graphicFrameLocks noChangeAspect="1"/>
          </p:cNvGraphicFramePr>
          <p:nvPr/>
        </p:nvGraphicFramePr>
        <p:xfrm>
          <a:off x="2667000" y="3429000"/>
          <a:ext cx="265113" cy="279400"/>
        </p:xfrm>
        <a:graphic>
          <a:graphicData uri="http://schemas.openxmlformats.org/presentationml/2006/ole">
            <p:oleObj spid="_x0000_s292473" name="Equation" r:id="rId9" imgW="6400800" imgH="6705600" progId="Equation.3">
              <p:embed/>
            </p:oleObj>
          </a:graphicData>
        </a:graphic>
      </p:graphicFrame>
      <p:graphicFrame>
        <p:nvGraphicFramePr>
          <p:cNvPr id="245767" name="Object 1031"/>
          <p:cNvGraphicFramePr>
            <a:graphicFrameLocks noChangeAspect="1"/>
          </p:cNvGraphicFramePr>
          <p:nvPr/>
        </p:nvGraphicFramePr>
        <p:xfrm>
          <a:off x="2667000" y="4495800"/>
          <a:ext cx="265113" cy="279400"/>
        </p:xfrm>
        <a:graphic>
          <a:graphicData uri="http://schemas.openxmlformats.org/presentationml/2006/ole">
            <p:oleObj spid="_x0000_s292474" name="Equation" r:id="rId10" imgW="6400800" imgH="6705600" progId="Equation.3">
              <p:embed/>
            </p:oleObj>
          </a:graphicData>
        </a:graphic>
      </p:graphicFrame>
      <p:graphicFrame>
        <p:nvGraphicFramePr>
          <p:cNvPr id="245768" name="Object 1032"/>
          <p:cNvGraphicFramePr>
            <a:graphicFrameLocks noChangeAspect="1"/>
          </p:cNvGraphicFramePr>
          <p:nvPr/>
        </p:nvGraphicFramePr>
        <p:xfrm>
          <a:off x="4572000" y="2895600"/>
          <a:ext cx="265113" cy="279400"/>
        </p:xfrm>
        <a:graphic>
          <a:graphicData uri="http://schemas.openxmlformats.org/presentationml/2006/ole">
            <p:oleObj spid="_x0000_s292475" name="Equation" r:id="rId11" imgW="6400800" imgH="6705600" progId="Equation.3">
              <p:embed/>
            </p:oleObj>
          </a:graphicData>
        </a:graphic>
      </p:graphicFrame>
      <p:sp>
        <p:nvSpPr>
          <p:cNvPr id="127006" name="Line 30"/>
          <p:cNvSpPr>
            <a:spLocks noChangeShapeType="1"/>
          </p:cNvSpPr>
          <p:nvPr/>
        </p:nvSpPr>
        <p:spPr bwMode="auto">
          <a:xfrm>
            <a:off x="3429000" y="3657600"/>
            <a:ext cx="914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7007" name="Text Box 31"/>
          <p:cNvSpPr txBox="1">
            <a:spLocks noChangeArrowheads="1"/>
          </p:cNvSpPr>
          <p:nvPr/>
        </p:nvSpPr>
        <p:spPr bwMode="auto">
          <a:xfrm>
            <a:off x="3048000" y="152400"/>
            <a:ext cx="2778125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First Choice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ChangeArrowheads="1"/>
          </p:cNvSpPr>
          <p:nvPr/>
        </p:nvSpPr>
        <p:spPr bwMode="auto">
          <a:xfrm>
            <a:off x="685800" y="1371600"/>
            <a:ext cx="7696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003" name="Line 3"/>
          <p:cNvSpPr>
            <a:spLocks noChangeShapeType="1"/>
          </p:cNvSpPr>
          <p:nvPr/>
        </p:nvSpPr>
        <p:spPr bwMode="auto">
          <a:xfrm>
            <a:off x="1219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004" name="Line 4"/>
          <p:cNvSpPr>
            <a:spLocks noChangeShapeType="1"/>
          </p:cNvSpPr>
          <p:nvPr/>
        </p:nvSpPr>
        <p:spPr bwMode="auto">
          <a:xfrm>
            <a:off x="175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6784" name="Object 1024"/>
          <p:cNvGraphicFramePr>
            <a:graphicFrameLocks noChangeAspect="1"/>
          </p:cNvGraphicFramePr>
          <p:nvPr/>
        </p:nvGraphicFramePr>
        <p:xfrm>
          <a:off x="838200" y="1524000"/>
          <a:ext cx="265113" cy="279400"/>
        </p:xfrm>
        <a:graphic>
          <a:graphicData uri="http://schemas.openxmlformats.org/presentationml/2006/ole">
            <p:oleObj spid="_x0000_s293491" name="Equation" r:id="rId3" imgW="6400800" imgH="6705600" progId="Equation.3">
              <p:embed/>
            </p:oleObj>
          </a:graphicData>
        </a:graphic>
      </p:graphicFrame>
      <p:sp>
        <p:nvSpPr>
          <p:cNvPr id="128008" name="Line 8"/>
          <p:cNvSpPr>
            <a:spLocks noChangeShapeType="1"/>
          </p:cNvSpPr>
          <p:nvPr/>
        </p:nvSpPr>
        <p:spPr bwMode="auto">
          <a:xfrm>
            <a:off x="1447800" y="9144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009" name="Oval 9"/>
          <p:cNvSpPr>
            <a:spLocks noChangeArrowheads="1"/>
          </p:cNvSpPr>
          <p:nvPr/>
        </p:nvSpPr>
        <p:spPr bwMode="auto">
          <a:xfrm>
            <a:off x="3505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010" name="Oval 10"/>
          <p:cNvSpPr>
            <a:spLocks noChangeArrowheads="1"/>
          </p:cNvSpPr>
          <p:nvPr/>
        </p:nvSpPr>
        <p:spPr bwMode="auto">
          <a:xfrm>
            <a:off x="1600200" y="4038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011" name="Oval 11"/>
          <p:cNvSpPr>
            <a:spLocks noChangeArrowheads="1"/>
          </p:cNvSpPr>
          <p:nvPr/>
        </p:nvSpPr>
        <p:spPr bwMode="auto">
          <a:xfrm>
            <a:off x="3505200" y="49530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012" name="Line 12"/>
          <p:cNvSpPr>
            <a:spLocks noChangeShapeType="1"/>
          </p:cNvSpPr>
          <p:nvPr/>
        </p:nvSpPr>
        <p:spPr bwMode="auto">
          <a:xfrm flipV="1">
            <a:off x="2209800" y="3276600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8013" name="Line 13"/>
          <p:cNvSpPr>
            <a:spLocks noChangeShapeType="1"/>
          </p:cNvSpPr>
          <p:nvPr/>
        </p:nvSpPr>
        <p:spPr bwMode="auto">
          <a:xfrm>
            <a:off x="2211388" y="4567238"/>
            <a:ext cx="1298575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8014" name="Line 14"/>
          <p:cNvSpPr>
            <a:spLocks noChangeShapeType="1"/>
          </p:cNvSpPr>
          <p:nvPr/>
        </p:nvSpPr>
        <p:spPr bwMode="auto">
          <a:xfrm>
            <a:off x="1066800" y="4419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6785" name="Object 1025"/>
          <p:cNvGraphicFramePr>
            <a:graphicFrameLocks noChangeAspect="1"/>
          </p:cNvGraphicFramePr>
          <p:nvPr/>
        </p:nvGraphicFramePr>
        <p:xfrm>
          <a:off x="1371600" y="1524000"/>
          <a:ext cx="265113" cy="279400"/>
        </p:xfrm>
        <a:graphic>
          <a:graphicData uri="http://schemas.openxmlformats.org/presentationml/2006/ole">
            <p:oleObj spid="_x0000_s293492" name="Equation" r:id="rId4" imgW="6400800" imgH="6705600" progId="Equation.3">
              <p:embed/>
            </p:oleObj>
          </a:graphicData>
        </a:graphic>
      </p:graphicFrame>
      <p:sp>
        <p:nvSpPr>
          <p:cNvPr id="128016" name="Oval 16"/>
          <p:cNvSpPr>
            <a:spLocks noChangeArrowheads="1"/>
          </p:cNvSpPr>
          <p:nvPr/>
        </p:nvSpPr>
        <p:spPr bwMode="auto">
          <a:xfrm>
            <a:off x="5410200" y="2819400"/>
            <a:ext cx="685800" cy="6858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017" name="Line 17"/>
          <p:cNvSpPr>
            <a:spLocks noChangeShapeType="1"/>
          </p:cNvSpPr>
          <p:nvPr/>
        </p:nvSpPr>
        <p:spPr bwMode="auto">
          <a:xfrm>
            <a:off x="4191000" y="3200400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6786" name="Object 1026"/>
          <p:cNvGraphicFramePr>
            <a:graphicFrameLocks noChangeAspect="1"/>
          </p:cNvGraphicFramePr>
          <p:nvPr/>
        </p:nvGraphicFramePr>
        <p:xfrm>
          <a:off x="1676400" y="4038600"/>
          <a:ext cx="482600" cy="584200"/>
        </p:xfrm>
        <a:graphic>
          <a:graphicData uri="http://schemas.openxmlformats.org/presentationml/2006/ole">
            <p:oleObj spid="_x0000_s293493" name="Equation" r:id="rId5" imgW="11582400" imgH="14020800" progId="Equation.3">
              <p:embed/>
            </p:oleObj>
          </a:graphicData>
        </a:graphic>
      </p:graphicFrame>
      <p:graphicFrame>
        <p:nvGraphicFramePr>
          <p:cNvPr id="246787" name="Object 1027"/>
          <p:cNvGraphicFramePr>
            <a:graphicFrameLocks noChangeAspect="1"/>
          </p:cNvGraphicFramePr>
          <p:nvPr/>
        </p:nvGraphicFramePr>
        <p:xfrm>
          <a:off x="3657600" y="2819400"/>
          <a:ext cx="406400" cy="571500"/>
        </p:xfrm>
        <a:graphic>
          <a:graphicData uri="http://schemas.openxmlformats.org/presentationml/2006/ole">
            <p:oleObj spid="_x0000_s293494" name="Equation" r:id="rId6" imgW="9753600" imgH="13716000" progId="Equation.3">
              <p:embed/>
            </p:oleObj>
          </a:graphicData>
        </a:graphic>
      </p:graphicFrame>
      <p:sp>
        <p:nvSpPr>
          <p:cNvPr id="128020" name="Oval 20"/>
          <p:cNvSpPr>
            <a:spLocks noChangeArrowheads="1"/>
          </p:cNvSpPr>
          <p:nvPr/>
        </p:nvSpPr>
        <p:spPr bwMode="auto">
          <a:xfrm>
            <a:off x="5257800" y="2667000"/>
            <a:ext cx="990600" cy="9906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6788" name="Object 1028"/>
          <p:cNvGraphicFramePr>
            <a:graphicFrameLocks noChangeAspect="1"/>
          </p:cNvGraphicFramePr>
          <p:nvPr/>
        </p:nvGraphicFramePr>
        <p:xfrm>
          <a:off x="5486400" y="2819400"/>
          <a:ext cx="482600" cy="571500"/>
        </p:xfrm>
        <a:graphic>
          <a:graphicData uri="http://schemas.openxmlformats.org/presentationml/2006/ole">
            <p:oleObj spid="_x0000_s293495" name="Equation" r:id="rId7" imgW="11582400" imgH="13716000" progId="Equation.3">
              <p:embed/>
            </p:oleObj>
          </a:graphicData>
        </a:graphic>
      </p:graphicFrame>
      <p:graphicFrame>
        <p:nvGraphicFramePr>
          <p:cNvPr id="246789" name="Object 1029"/>
          <p:cNvGraphicFramePr>
            <a:graphicFrameLocks noChangeAspect="1"/>
          </p:cNvGraphicFramePr>
          <p:nvPr/>
        </p:nvGraphicFramePr>
        <p:xfrm>
          <a:off x="3657600" y="4953000"/>
          <a:ext cx="457200" cy="584200"/>
        </p:xfrm>
        <a:graphic>
          <a:graphicData uri="http://schemas.openxmlformats.org/presentationml/2006/ole">
            <p:oleObj spid="_x0000_s293496" name="Equation" r:id="rId8" imgW="10972800" imgH="14020800" progId="Equation.3">
              <p:embed/>
            </p:oleObj>
          </a:graphicData>
        </a:graphic>
      </p:graphicFrame>
      <p:graphicFrame>
        <p:nvGraphicFramePr>
          <p:cNvPr id="246790" name="Object 1030"/>
          <p:cNvGraphicFramePr>
            <a:graphicFrameLocks noChangeAspect="1"/>
          </p:cNvGraphicFramePr>
          <p:nvPr/>
        </p:nvGraphicFramePr>
        <p:xfrm>
          <a:off x="2667000" y="3429000"/>
          <a:ext cx="265113" cy="279400"/>
        </p:xfrm>
        <a:graphic>
          <a:graphicData uri="http://schemas.openxmlformats.org/presentationml/2006/ole">
            <p:oleObj spid="_x0000_s293497" name="Equation" r:id="rId9" imgW="6400800" imgH="6705600" progId="Equation.3">
              <p:embed/>
            </p:oleObj>
          </a:graphicData>
        </a:graphic>
      </p:graphicFrame>
      <p:graphicFrame>
        <p:nvGraphicFramePr>
          <p:cNvPr id="246791" name="Object 1031"/>
          <p:cNvGraphicFramePr>
            <a:graphicFrameLocks noChangeAspect="1"/>
          </p:cNvGraphicFramePr>
          <p:nvPr/>
        </p:nvGraphicFramePr>
        <p:xfrm>
          <a:off x="2667000" y="4495800"/>
          <a:ext cx="265113" cy="279400"/>
        </p:xfrm>
        <a:graphic>
          <a:graphicData uri="http://schemas.openxmlformats.org/presentationml/2006/ole">
            <p:oleObj spid="_x0000_s293498" name="Equation" r:id="rId10" imgW="6400800" imgH="6705600" progId="Equation.3">
              <p:embed/>
            </p:oleObj>
          </a:graphicData>
        </a:graphic>
      </p:graphicFrame>
      <p:sp>
        <p:nvSpPr>
          <p:cNvPr id="128026" name="Text Box 26"/>
          <p:cNvSpPr txBox="1">
            <a:spLocks noChangeArrowheads="1"/>
          </p:cNvSpPr>
          <p:nvPr/>
        </p:nvSpPr>
        <p:spPr bwMode="auto">
          <a:xfrm>
            <a:off x="3048000" y="152400"/>
            <a:ext cx="2778125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First Choice</a:t>
            </a:r>
          </a:p>
        </p:txBody>
      </p:sp>
      <p:graphicFrame>
        <p:nvGraphicFramePr>
          <p:cNvPr id="246792" name="Object 1032"/>
          <p:cNvGraphicFramePr>
            <a:graphicFrameLocks noChangeAspect="1"/>
          </p:cNvGraphicFramePr>
          <p:nvPr/>
        </p:nvGraphicFramePr>
        <p:xfrm>
          <a:off x="4572000" y="2895600"/>
          <a:ext cx="265113" cy="279400"/>
        </p:xfrm>
        <a:graphic>
          <a:graphicData uri="http://schemas.openxmlformats.org/presentationml/2006/ole">
            <p:oleObj spid="_x0000_s293499" name="Equation" r:id="rId11" imgW="6400800" imgH="6705600" progId="Equation.3">
              <p:embed/>
            </p:oleObj>
          </a:graphicData>
        </a:graphic>
      </p:graphicFrame>
      <p:sp>
        <p:nvSpPr>
          <p:cNvPr id="128031" name="Line 31"/>
          <p:cNvSpPr>
            <a:spLocks noChangeShapeType="1"/>
          </p:cNvSpPr>
          <p:nvPr/>
        </p:nvSpPr>
        <p:spPr bwMode="auto">
          <a:xfrm>
            <a:off x="5334000" y="3810000"/>
            <a:ext cx="914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685800" y="1371600"/>
            <a:ext cx="7696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27" name="Line 3"/>
          <p:cNvSpPr>
            <a:spLocks noChangeShapeType="1"/>
          </p:cNvSpPr>
          <p:nvPr/>
        </p:nvSpPr>
        <p:spPr bwMode="auto">
          <a:xfrm>
            <a:off x="1219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28" name="Line 4"/>
          <p:cNvSpPr>
            <a:spLocks noChangeShapeType="1"/>
          </p:cNvSpPr>
          <p:nvPr/>
        </p:nvSpPr>
        <p:spPr bwMode="auto">
          <a:xfrm>
            <a:off x="175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7808" name="Object 1024"/>
          <p:cNvGraphicFramePr>
            <a:graphicFrameLocks noChangeAspect="1"/>
          </p:cNvGraphicFramePr>
          <p:nvPr/>
        </p:nvGraphicFramePr>
        <p:xfrm>
          <a:off x="838200" y="1524000"/>
          <a:ext cx="265113" cy="279400"/>
        </p:xfrm>
        <a:graphic>
          <a:graphicData uri="http://schemas.openxmlformats.org/presentationml/2006/ole">
            <p:oleObj spid="_x0000_s294515" name="Equation" r:id="rId3" imgW="6400800" imgH="6705600" progId="Equation.3">
              <p:embed/>
            </p:oleObj>
          </a:graphicData>
        </a:graphic>
      </p:graphicFrame>
      <p:sp>
        <p:nvSpPr>
          <p:cNvPr id="129032" name="Line 8"/>
          <p:cNvSpPr>
            <a:spLocks noChangeShapeType="1"/>
          </p:cNvSpPr>
          <p:nvPr/>
        </p:nvSpPr>
        <p:spPr bwMode="auto">
          <a:xfrm>
            <a:off x="1981200" y="9144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33" name="Oval 9"/>
          <p:cNvSpPr>
            <a:spLocks noChangeArrowheads="1"/>
          </p:cNvSpPr>
          <p:nvPr/>
        </p:nvSpPr>
        <p:spPr bwMode="auto">
          <a:xfrm>
            <a:off x="3505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34" name="Oval 10"/>
          <p:cNvSpPr>
            <a:spLocks noChangeArrowheads="1"/>
          </p:cNvSpPr>
          <p:nvPr/>
        </p:nvSpPr>
        <p:spPr bwMode="auto">
          <a:xfrm>
            <a:off x="1600200" y="4038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35" name="Oval 11"/>
          <p:cNvSpPr>
            <a:spLocks noChangeArrowheads="1"/>
          </p:cNvSpPr>
          <p:nvPr/>
        </p:nvSpPr>
        <p:spPr bwMode="auto">
          <a:xfrm>
            <a:off x="3505200" y="49530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36" name="Line 12"/>
          <p:cNvSpPr>
            <a:spLocks noChangeShapeType="1"/>
          </p:cNvSpPr>
          <p:nvPr/>
        </p:nvSpPr>
        <p:spPr bwMode="auto">
          <a:xfrm flipV="1">
            <a:off x="2209800" y="3276600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9037" name="Line 13"/>
          <p:cNvSpPr>
            <a:spLocks noChangeShapeType="1"/>
          </p:cNvSpPr>
          <p:nvPr/>
        </p:nvSpPr>
        <p:spPr bwMode="auto">
          <a:xfrm>
            <a:off x="2211388" y="4567238"/>
            <a:ext cx="1298575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9038" name="Line 14"/>
          <p:cNvSpPr>
            <a:spLocks noChangeShapeType="1"/>
          </p:cNvSpPr>
          <p:nvPr/>
        </p:nvSpPr>
        <p:spPr bwMode="auto">
          <a:xfrm>
            <a:off x="1066800" y="4419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7809" name="Object 1025"/>
          <p:cNvGraphicFramePr>
            <a:graphicFrameLocks noChangeAspect="1"/>
          </p:cNvGraphicFramePr>
          <p:nvPr/>
        </p:nvGraphicFramePr>
        <p:xfrm>
          <a:off x="1371600" y="1524000"/>
          <a:ext cx="265113" cy="279400"/>
        </p:xfrm>
        <a:graphic>
          <a:graphicData uri="http://schemas.openxmlformats.org/presentationml/2006/ole">
            <p:oleObj spid="_x0000_s294516" name="Equation" r:id="rId4" imgW="6400800" imgH="6705600" progId="Equation.3">
              <p:embed/>
            </p:oleObj>
          </a:graphicData>
        </a:graphic>
      </p:graphicFrame>
      <p:sp>
        <p:nvSpPr>
          <p:cNvPr id="129040" name="Oval 16"/>
          <p:cNvSpPr>
            <a:spLocks noChangeArrowheads="1"/>
          </p:cNvSpPr>
          <p:nvPr/>
        </p:nvSpPr>
        <p:spPr bwMode="auto">
          <a:xfrm>
            <a:off x="5410200" y="2819400"/>
            <a:ext cx="685800" cy="6858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41" name="Line 17"/>
          <p:cNvSpPr>
            <a:spLocks noChangeShapeType="1"/>
          </p:cNvSpPr>
          <p:nvPr/>
        </p:nvSpPr>
        <p:spPr bwMode="auto">
          <a:xfrm>
            <a:off x="4191000" y="3200400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7810" name="Object 1026"/>
          <p:cNvGraphicFramePr>
            <a:graphicFrameLocks noChangeAspect="1"/>
          </p:cNvGraphicFramePr>
          <p:nvPr/>
        </p:nvGraphicFramePr>
        <p:xfrm>
          <a:off x="1676400" y="4038600"/>
          <a:ext cx="482600" cy="584200"/>
        </p:xfrm>
        <a:graphic>
          <a:graphicData uri="http://schemas.openxmlformats.org/presentationml/2006/ole">
            <p:oleObj spid="_x0000_s294517" name="Equation" r:id="rId5" imgW="11582400" imgH="14020800" progId="Equation.3">
              <p:embed/>
            </p:oleObj>
          </a:graphicData>
        </a:graphic>
      </p:graphicFrame>
      <p:graphicFrame>
        <p:nvGraphicFramePr>
          <p:cNvPr id="247811" name="Object 1027"/>
          <p:cNvGraphicFramePr>
            <a:graphicFrameLocks noChangeAspect="1"/>
          </p:cNvGraphicFramePr>
          <p:nvPr/>
        </p:nvGraphicFramePr>
        <p:xfrm>
          <a:off x="3657600" y="2819400"/>
          <a:ext cx="406400" cy="571500"/>
        </p:xfrm>
        <a:graphic>
          <a:graphicData uri="http://schemas.openxmlformats.org/presentationml/2006/ole">
            <p:oleObj spid="_x0000_s294518" name="Equation" r:id="rId6" imgW="9753600" imgH="13716000" progId="Equation.3">
              <p:embed/>
            </p:oleObj>
          </a:graphicData>
        </a:graphic>
      </p:graphicFrame>
      <p:sp>
        <p:nvSpPr>
          <p:cNvPr id="129044" name="Oval 20"/>
          <p:cNvSpPr>
            <a:spLocks noChangeArrowheads="1"/>
          </p:cNvSpPr>
          <p:nvPr/>
        </p:nvSpPr>
        <p:spPr bwMode="auto">
          <a:xfrm>
            <a:off x="5257800" y="2667000"/>
            <a:ext cx="990600" cy="9906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7812" name="Object 1028"/>
          <p:cNvGraphicFramePr>
            <a:graphicFrameLocks noChangeAspect="1"/>
          </p:cNvGraphicFramePr>
          <p:nvPr/>
        </p:nvGraphicFramePr>
        <p:xfrm>
          <a:off x="5486400" y="2819400"/>
          <a:ext cx="482600" cy="571500"/>
        </p:xfrm>
        <a:graphic>
          <a:graphicData uri="http://schemas.openxmlformats.org/presentationml/2006/ole">
            <p:oleObj spid="_x0000_s294519" name="Equation" r:id="rId7" imgW="11582400" imgH="13716000" progId="Equation.3">
              <p:embed/>
            </p:oleObj>
          </a:graphicData>
        </a:graphic>
      </p:graphicFrame>
      <p:graphicFrame>
        <p:nvGraphicFramePr>
          <p:cNvPr id="247813" name="Object 1029"/>
          <p:cNvGraphicFramePr>
            <a:graphicFrameLocks noChangeAspect="1"/>
          </p:cNvGraphicFramePr>
          <p:nvPr/>
        </p:nvGraphicFramePr>
        <p:xfrm>
          <a:off x="3657600" y="4953000"/>
          <a:ext cx="457200" cy="584200"/>
        </p:xfrm>
        <a:graphic>
          <a:graphicData uri="http://schemas.openxmlformats.org/presentationml/2006/ole">
            <p:oleObj spid="_x0000_s294520" name="Equation" r:id="rId8" imgW="10972800" imgH="14020800" progId="Equation.3">
              <p:embed/>
            </p:oleObj>
          </a:graphicData>
        </a:graphic>
      </p:graphicFrame>
      <p:graphicFrame>
        <p:nvGraphicFramePr>
          <p:cNvPr id="247814" name="Object 1030"/>
          <p:cNvGraphicFramePr>
            <a:graphicFrameLocks noChangeAspect="1"/>
          </p:cNvGraphicFramePr>
          <p:nvPr/>
        </p:nvGraphicFramePr>
        <p:xfrm>
          <a:off x="2667000" y="3429000"/>
          <a:ext cx="265113" cy="279400"/>
        </p:xfrm>
        <a:graphic>
          <a:graphicData uri="http://schemas.openxmlformats.org/presentationml/2006/ole">
            <p:oleObj spid="_x0000_s294521" name="Equation" r:id="rId9" imgW="6400800" imgH="6705600" progId="Equation.3">
              <p:embed/>
            </p:oleObj>
          </a:graphicData>
        </a:graphic>
      </p:graphicFrame>
      <p:graphicFrame>
        <p:nvGraphicFramePr>
          <p:cNvPr id="247815" name="Object 1031"/>
          <p:cNvGraphicFramePr>
            <a:graphicFrameLocks noChangeAspect="1"/>
          </p:cNvGraphicFramePr>
          <p:nvPr/>
        </p:nvGraphicFramePr>
        <p:xfrm>
          <a:off x="2667000" y="4495800"/>
          <a:ext cx="265113" cy="279400"/>
        </p:xfrm>
        <a:graphic>
          <a:graphicData uri="http://schemas.openxmlformats.org/presentationml/2006/ole">
            <p:oleObj spid="_x0000_s294522" name="Equation" r:id="rId10" imgW="6400800" imgH="6705600" progId="Equation.3">
              <p:embed/>
            </p:oleObj>
          </a:graphicData>
        </a:graphic>
      </p:graphicFrame>
      <p:graphicFrame>
        <p:nvGraphicFramePr>
          <p:cNvPr id="247816" name="Object 1032"/>
          <p:cNvGraphicFramePr>
            <a:graphicFrameLocks noChangeAspect="1"/>
          </p:cNvGraphicFramePr>
          <p:nvPr/>
        </p:nvGraphicFramePr>
        <p:xfrm>
          <a:off x="4572000" y="2895600"/>
          <a:ext cx="265113" cy="279400"/>
        </p:xfrm>
        <a:graphic>
          <a:graphicData uri="http://schemas.openxmlformats.org/presentationml/2006/ole">
            <p:oleObj spid="_x0000_s294523" name="Equation" r:id="rId11" imgW="6400800" imgH="6705600" progId="Equation.3">
              <p:embed/>
            </p:oleObj>
          </a:graphicData>
        </a:graphic>
      </p:graphicFrame>
      <p:sp>
        <p:nvSpPr>
          <p:cNvPr id="129050" name="Text Box 26"/>
          <p:cNvSpPr txBox="1">
            <a:spLocks noChangeArrowheads="1"/>
          </p:cNvSpPr>
          <p:nvPr/>
        </p:nvSpPr>
        <p:spPr bwMode="auto">
          <a:xfrm>
            <a:off x="6477000" y="2819400"/>
            <a:ext cx="176371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“accept”</a:t>
            </a:r>
          </a:p>
        </p:txBody>
      </p:sp>
      <p:sp>
        <p:nvSpPr>
          <p:cNvPr id="129051" name="Text Box 27"/>
          <p:cNvSpPr txBox="1">
            <a:spLocks noChangeArrowheads="1"/>
          </p:cNvSpPr>
          <p:nvPr/>
        </p:nvSpPr>
        <p:spPr bwMode="auto">
          <a:xfrm>
            <a:off x="3048000" y="152400"/>
            <a:ext cx="2778125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First Choice</a:t>
            </a:r>
          </a:p>
        </p:txBody>
      </p:sp>
      <p:sp>
        <p:nvSpPr>
          <p:cNvPr id="129054" name="Line 30"/>
          <p:cNvSpPr>
            <a:spLocks noChangeShapeType="1"/>
          </p:cNvSpPr>
          <p:nvPr/>
        </p:nvSpPr>
        <p:spPr bwMode="auto">
          <a:xfrm>
            <a:off x="5334000" y="3810000"/>
            <a:ext cx="914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55" name="Text Box 31"/>
          <p:cNvSpPr txBox="1">
            <a:spLocks noChangeArrowheads="1"/>
          </p:cNvSpPr>
          <p:nvPr/>
        </p:nvSpPr>
        <p:spPr bwMode="auto">
          <a:xfrm>
            <a:off x="457200" y="1981200"/>
            <a:ext cx="4152900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/>
              <a:t>All input is consumed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ChangeArrowheads="1"/>
          </p:cNvSpPr>
          <p:nvPr/>
        </p:nvSpPr>
        <p:spPr bwMode="auto">
          <a:xfrm>
            <a:off x="685800" y="1371600"/>
            <a:ext cx="7696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0051" name="Line 3"/>
          <p:cNvSpPr>
            <a:spLocks noChangeShapeType="1"/>
          </p:cNvSpPr>
          <p:nvPr/>
        </p:nvSpPr>
        <p:spPr bwMode="auto">
          <a:xfrm>
            <a:off x="1219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0052" name="Line 4"/>
          <p:cNvSpPr>
            <a:spLocks noChangeShapeType="1"/>
          </p:cNvSpPr>
          <p:nvPr/>
        </p:nvSpPr>
        <p:spPr bwMode="auto">
          <a:xfrm>
            <a:off x="175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8832" name="Object 1024"/>
          <p:cNvGraphicFramePr>
            <a:graphicFrameLocks noChangeAspect="1"/>
          </p:cNvGraphicFramePr>
          <p:nvPr/>
        </p:nvGraphicFramePr>
        <p:xfrm>
          <a:off x="838200" y="1524000"/>
          <a:ext cx="265113" cy="279400"/>
        </p:xfrm>
        <a:graphic>
          <a:graphicData uri="http://schemas.openxmlformats.org/presentationml/2006/ole">
            <p:oleObj spid="_x0000_s295539" name="Equation" r:id="rId3" imgW="6400800" imgH="6705600" progId="Equation.3">
              <p:embed/>
            </p:oleObj>
          </a:graphicData>
        </a:graphic>
      </p:graphicFrame>
      <p:sp>
        <p:nvSpPr>
          <p:cNvPr id="130054" name="Line 6"/>
          <p:cNvSpPr>
            <a:spLocks noChangeShapeType="1"/>
          </p:cNvSpPr>
          <p:nvPr/>
        </p:nvSpPr>
        <p:spPr bwMode="auto">
          <a:xfrm>
            <a:off x="609600" y="9144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0055" name="Oval 7"/>
          <p:cNvSpPr>
            <a:spLocks noChangeArrowheads="1"/>
          </p:cNvSpPr>
          <p:nvPr/>
        </p:nvSpPr>
        <p:spPr bwMode="auto">
          <a:xfrm>
            <a:off x="3505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0056" name="Oval 8"/>
          <p:cNvSpPr>
            <a:spLocks noChangeArrowheads="1"/>
          </p:cNvSpPr>
          <p:nvPr/>
        </p:nvSpPr>
        <p:spPr bwMode="auto">
          <a:xfrm>
            <a:off x="1600200" y="4038600"/>
            <a:ext cx="685800" cy="6858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0057" name="Oval 9"/>
          <p:cNvSpPr>
            <a:spLocks noChangeArrowheads="1"/>
          </p:cNvSpPr>
          <p:nvPr/>
        </p:nvSpPr>
        <p:spPr bwMode="auto">
          <a:xfrm>
            <a:off x="3505200" y="49530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0058" name="Line 10"/>
          <p:cNvSpPr>
            <a:spLocks noChangeShapeType="1"/>
          </p:cNvSpPr>
          <p:nvPr/>
        </p:nvSpPr>
        <p:spPr bwMode="auto">
          <a:xfrm flipV="1">
            <a:off x="2209800" y="3276600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0059" name="Line 11"/>
          <p:cNvSpPr>
            <a:spLocks noChangeShapeType="1"/>
          </p:cNvSpPr>
          <p:nvPr/>
        </p:nvSpPr>
        <p:spPr bwMode="auto">
          <a:xfrm>
            <a:off x="2211388" y="4567238"/>
            <a:ext cx="1298575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0060" name="Line 12"/>
          <p:cNvSpPr>
            <a:spLocks noChangeShapeType="1"/>
          </p:cNvSpPr>
          <p:nvPr/>
        </p:nvSpPr>
        <p:spPr bwMode="auto">
          <a:xfrm>
            <a:off x="1066800" y="4419600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8833" name="Object 1025"/>
          <p:cNvGraphicFramePr>
            <a:graphicFrameLocks noChangeAspect="1"/>
          </p:cNvGraphicFramePr>
          <p:nvPr/>
        </p:nvGraphicFramePr>
        <p:xfrm>
          <a:off x="1371600" y="1524000"/>
          <a:ext cx="265113" cy="279400"/>
        </p:xfrm>
        <a:graphic>
          <a:graphicData uri="http://schemas.openxmlformats.org/presentationml/2006/ole">
            <p:oleObj spid="_x0000_s295540" name="Equation" r:id="rId4" imgW="6400800" imgH="6705600" progId="Equation.3">
              <p:embed/>
            </p:oleObj>
          </a:graphicData>
        </a:graphic>
      </p:graphicFrame>
      <p:sp>
        <p:nvSpPr>
          <p:cNvPr id="130062" name="Oval 14"/>
          <p:cNvSpPr>
            <a:spLocks noChangeArrowheads="1"/>
          </p:cNvSpPr>
          <p:nvPr/>
        </p:nvSpPr>
        <p:spPr bwMode="auto">
          <a:xfrm>
            <a:off x="5410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0063" name="Line 15"/>
          <p:cNvSpPr>
            <a:spLocks noChangeShapeType="1"/>
          </p:cNvSpPr>
          <p:nvPr/>
        </p:nvSpPr>
        <p:spPr bwMode="auto">
          <a:xfrm>
            <a:off x="4191000" y="32004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8834" name="Object 1026"/>
          <p:cNvGraphicFramePr>
            <a:graphicFrameLocks noChangeAspect="1"/>
          </p:cNvGraphicFramePr>
          <p:nvPr/>
        </p:nvGraphicFramePr>
        <p:xfrm>
          <a:off x="1676400" y="4038600"/>
          <a:ext cx="482600" cy="584200"/>
        </p:xfrm>
        <a:graphic>
          <a:graphicData uri="http://schemas.openxmlformats.org/presentationml/2006/ole">
            <p:oleObj spid="_x0000_s295541" name="Equation" r:id="rId5" imgW="11582400" imgH="14020800" progId="Equation.3">
              <p:embed/>
            </p:oleObj>
          </a:graphicData>
        </a:graphic>
      </p:graphicFrame>
      <p:graphicFrame>
        <p:nvGraphicFramePr>
          <p:cNvPr id="248835" name="Object 1027"/>
          <p:cNvGraphicFramePr>
            <a:graphicFrameLocks noChangeAspect="1"/>
          </p:cNvGraphicFramePr>
          <p:nvPr/>
        </p:nvGraphicFramePr>
        <p:xfrm>
          <a:off x="3657600" y="2819400"/>
          <a:ext cx="406400" cy="571500"/>
        </p:xfrm>
        <a:graphic>
          <a:graphicData uri="http://schemas.openxmlformats.org/presentationml/2006/ole">
            <p:oleObj spid="_x0000_s295542" name="Equation" r:id="rId6" imgW="9753600" imgH="13716000" progId="Equation.3">
              <p:embed/>
            </p:oleObj>
          </a:graphicData>
        </a:graphic>
      </p:graphicFrame>
      <p:sp>
        <p:nvSpPr>
          <p:cNvPr id="130066" name="Oval 18"/>
          <p:cNvSpPr>
            <a:spLocks noChangeArrowheads="1"/>
          </p:cNvSpPr>
          <p:nvPr/>
        </p:nvSpPr>
        <p:spPr bwMode="auto">
          <a:xfrm>
            <a:off x="5257800" y="2667000"/>
            <a:ext cx="9906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8836" name="Object 1028"/>
          <p:cNvGraphicFramePr>
            <a:graphicFrameLocks noChangeAspect="1"/>
          </p:cNvGraphicFramePr>
          <p:nvPr/>
        </p:nvGraphicFramePr>
        <p:xfrm>
          <a:off x="5486400" y="2819400"/>
          <a:ext cx="482600" cy="571500"/>
        </p:xfrm>
        <a:graphic>
          <a:graphicData uri="http://schemas.openxmlformats.org/presentationml/2006/ole">
            <p:oleObj spid="_x0000_s295543" name="Equation" r:id="rId7" imgW="11582400" imgH="13716000" progId="Equation.3">
              <p:embed/>
            </p:oleObj>
          </a:graphicData>
        </a:graphic>
      </p:graphicFrame>
      <p:graphicFrame>
        <p:nvGraphicFramePr>
          <p:cNvPr id="248837" name="Object 1029"/>
          <p:cNvGraphicFramePr>
            <a:graphicFrameLocks noChangeAspect="1"/>
          </p:cNvGraphicFramePr>
          <p:nvPr/>
        </p:nvGraphicFramePr>
        <p:xfrm>
          <a:off x="3657600" y="4953000"/>
          <a:ext cx="457200" cy="584200"/>
        </p:xfrm>
        <a:graphic>
          <a:graphicData uri="http://schemas.openxmlformats.org/presentationml/2006/ole">
            <p:oleObj spid="_x0000_s295544" name="Equation" r:id="rId8" imgW="10972800" imgH="14020800" progId="Equation.3">
              <p:embed/>
            </p:oleObj>
          </a:graphicData>
        </a:graphic>
      </p:graphicFrame>
      <p:graphicFrame>
        <p:nvGraphicFramePr>
          <p:cNvPr id="248838" name="Object 1030"/>
          <p:cNvGraphicFramePr>
            <a:graphicFrameLocks noChangeAspect="1"/>
          </p:cNvGraphicFramePr>
          <p:nvPr/>
        </p:nvGraphicFramePr>
        <p:xfrm>
          <a:off x="2667000" y="3429000"/>
          <a:ext cx="265113" cy="279400"/>
        </p:xfrm>
        <a:graphic>
          <a:graphicData uri="http://schemas.openxmlformats.org/presentationml/2006/ole">
            <p:oleObj spid="_x0000_s295545" name="Equation" r:id="rId9" imgW="6400800" imgH="6705600" progId="Equation.3">
              <p:embed/>
            </p:oleObj>
          </a:graphicData>
        </a:graphic>
      </p:graphicFrame>
      <p:graphicFrame>
        <p:nvGraphicFramePr>
          <p:cNvPr id="248839" name="Object 1031"/>
          <p:cNvGraphicFramePr>
            <a:graphicFrameLocks noChangeAspect="1"/>
          </p:cNvGraphicFramePr>
          <p:nvPr/>
        </p:nvGraphicFramePr>
        <p:xfrm>
          <a:off x="2667000" y="4495800"/>
          <a:ext cx="265113" cy="279400"/>
        </p:xfrm>
        <a:graphic>
          <a:graphicData uri="http://schemas.openxmlformats.org/presentationml/2006/ole">
            <p:oleObj spid="_x0000_s295546" name="Equation" r:id="rId10" imgW="6400800" imgH="6705600" progId="Equation.3">
              <p:embed/>
            </p:oleObj>
          </a:graphicData>
        </a:graphic>
      </p:graphicFrame>
      <p:sp>
        <p:nvSpPr>
          <p:cNvPr id="130071" name="Text Box 23"/>
          <p:cNvSpPr txBox="1">
            <a:spLocks noChangeArrowheads="1"/>
          </p:cNvSpPr>
          <p:nvPr/>
        </p:nvSpPr>
        <p:spPr bwMode="auto">
          <a:xfrm>
            <a:off x="3048000" y="152400"/>
            <a:ext cx="3265488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Second Choice</a:t>
            </a:r>
          </a:p>
        </p:txBody>
      </p:sp>
      <p:graphicFrame>
        <p:nvGraphicFramePr>
          <p:cNvPr id="248840" name="Object 1032"/>
          <p:cNvGraphicFramePr>
            <a:graphicFrameLocks noChangeAspect="1"/>
          </p:cNvGraphicFramePr>
          <p:nvPr/>
        </p:nvGraphicFramePr>
        <p:xfrm>
          <a:off x="4572000" y="2895600"/>
          <a:ext cx="265113" cy="279400"/>
        </p:xfrm>
        <a:graphic>
          <a:graphicData uri="http://schemas.openxmlformats.org/presentationml/2006/ole">
            <p:oleObj spid="_x0000_s295547" name="Equation" r:id="rId11" imgW="6400800" imgH="6705600" progId="Equation.3">
              <p:embed/>
            </p:oleObj>
          </a:graphicData>
        </a:graphic>
      </p:graphicFrame>
      <p:sp>
        <p:nvSpPr>
          <p:cNvPr id="130073" name="Line 25"/>
          <p:cNvSpPr>
            <a:spLocks noChangeShapeType="1"/>
          </p:cNvSpPr>
          <p:nvPr/>
        </p:nvSpPr>
        <p:spPr bwMode="auto">
          <a:xfrm>
            <a:off x="1524000" y="4876800"/>
            <a:ext cx="914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ChangeArrowheads="1"/>
          </p:cNvSpPr>
          <p:nvPr/>
        </p:nvSpPr>
        <p:spPr bwMode="auto">
          <a:xfrm>
            <a:off x="685800" y="1371600"/>
            <a:ext cx="7696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123" name="Line 3"/>
          <p:cNvSpPr>
            <a:spLocks noChangeShapeType="1"/>
          </p:cNvSpPr>
          <p:nvPr/>
        </p:nvSpPr>
        <p:spPr bwMode="auto">
          <a:xfrm>
            <a:off x="1219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124" name="Line 4"/>
          <p:cNvSpPr>
            <a:spLocks noChangeShapeType="1"/>
          </p:cNvSpPr>
          <p:nvPr/>
        </p:nvSpPr>
        <p:spPr bwMode="auto">
          <a:xfrm>
            <a:off x="175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9856" name="Object 1024"/>
          <p:cNvGraphicFramePr>
            <a:graphicFrameLocks noChangeAspect="1"/>
          </p:cNvGraphicFramePr>
          <p:nvPr/>
        </p:nvGraphicFramePr>
        <p:xfrm>
          <a:off x="838200" y="1524000"/>
          <a:ext cx="265113" cy="279400"/>
        </p:xfrm>
        <a:graphic>
          <a:graphicData uri="http://schemas.openxmlformats.org/presentationml/2006/ole">
            <p:oleObj spid="_x0000_s296563" name="Equation" r:id="rId3" imgW="6400800" imgH="6705600" progId="Equation.3">
              <p:embed/>
            </p:oleObj>
          </a:graphicData>
        </a:graphic>
      </p:graphicFrame>
      <p:sp>
        <p:nvSpPr>
          <p:cNvPr id="133126" name="Line 6"/>
          <p:cNvSpPr>
            <a:spLocks noChangeShapeType="1"/>
          </p:cNvSpPr>
          <p:nvPr/>
        </p:nvSpPr>
        <p:spPr bwMode="auto">
          <a:xfrm>
            <a:off x="914400" y="9144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127" name="Oval 7"/>
          <p:cNvSpPr>
            <a:spLocks noChangeArrowheads="1"/>
          </p:cNvSpPr>
          <p:nvPr/>
        </p:nvSpPr>
        <p:spPr bwMode="auto">
          <a:xfrm>
            <a:off x="3505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128" name="Oval 8"/>
          <p:cNvSpPr>
            <a:spLocks noChangeArrowheads="1"/>
          </p:cNvSpPr>
          <p:nvPr/>
        </p:nvSpPr>
        <p:spPr bwMode="auto">
          <a:xfrm>
            <a:off x="1600200" y="4038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129" name="Oval 9"/>
          <p:cNvSpPr>
            <a:spLocks noChangeArrowheads="1"/>
          </p:cNvSpPr>
          <p:nvPr/>
        </p:nvSpPr>
        <p:spPr bwMode="auto">
          <a:xfrm>
            <a:off x="3505200" y="4953000"/>
            <a:ext cx="685800" cy="6858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130" name="Line 10"/>
          <p:cNvSpPr>
            <a:spLocks noChangeShapeType="1"/>
          </p:cNvSpPr>
          <p:nvPr/>
        </p:nvSpPr>
        <p:spPr bwMode="auto">
          <a:xfrm flipV="1">
            <a:off x="2209800" y="3276600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3131" name="Line 11"/>
          <p:cNvSpPr>
            <a:spLocks noChangeShapeType="1"/>
          </p:cNvSpPr>
          <p:nvPr/>
        </p:nvSpPr>
        <p:spPr bwMode="auto">
          <a:xfrm>
            <a:off x="2211388" y="4567238"/>
            <a:ext cx="1298575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3132" name="Line 12"/>
          <p:cNvSpPr>
            <a:spLocks noChangeShapeType="1"/>
          </p:cNvSpPr>
          <p:nvPr/>
        </p:nvSpPr>
        <p:spPr bwMode="auto">
          <a:xfrm>
            <a:off x="1066800" y="4419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9857" name="Object 1025"/>
          <p:cNvGraphicFramePr>
            <a:graphicFrameLocks noChangeAspect="1"/>
          </p:cNvGraphicFramePr>
          <p:nvPr/>
        </p:nvGraphicFramePr>
        <p:xfrm>
          <a:off x="1371600" y="1524000"/>
          <a:ext cx="265113" cy="279400"/>
        </p:xfrm>
        <a:graphic>
          <a:graphicData uri="http://schemas.openxmlformats.org/presentationml/2006/ole">
            <p:oleObj spid="_x0000_s296564" name="Equation" r:id="rId4" imgW="6400800" imgH="6705600" progId="Equation.3">
              <p:embed/>
            </p:oleObj>
          </a:graphicData>
        </a:graphic>
      </p:graphicFrame>
      <p:sp>
        <p:nvSpPr>
          <p:cNvPr id="133134" name="Oval 14"/>
          <p:cNvSpPr>
            <a:spLocks noChangeArrowheads="1"/>
          </p:cNvSpPr>
          <p:nvPr/>
        </p:nvSpPr>
        <p:spPr bwMode="auto">
          <a:xfrm>
            <a:off x="5410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135" name="Line 15"/>
          <p:cNvSpPr>
            <a:spLocks noChangeShapeType="1"/>
          </p:cNvSpPr>
          <p:nvPr/>
        </p:nvSpPr>
        <p:spPr bwMode="auto">
          <a:xfrm>
            <a:off x="4191000" y="32004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49858" name="Object 1026"/>
          <p:cNvGraphicFramePr>
            <a:graphicFrameLocks noChangeAspect="1"/>
          </p:cNvGraphicFramePr>
          <p:nvPr/>
        </p:nvGraphicFramePr>
        <p:xfrm>
          <a:off x="1676400" y="4038600"/>
          <a:ext cx="482600" cy="584200"/>
        </p:xfrm>
        <a:graphic>
          <a:graphicData uri="http://schemas.openxmlformats.org/presentationml/2006/ole">
            <p:oleObj spid="_x0000_s296565" name="Equation" r:id="rId5" imgW="11582400" imgH="14020800" progId="Equation.3">
              <p:embed/>
            </p:oleObj>
          </a:graphicData>
        </a:graphic>
      </p:graphicFrame>
      <p:graphicFrame>
        <p:nvGraphicFramePr>
          <p:cNvPr id="249859" name="Object 1027"/>
          <p:cNvGraphicFramePr>
            <a:graphicFrameLocks noChangeAspect="1"/>
          </p:cNvGraphicFramePr>
          <p:nvPr/>
        </p:nvGraphicFramePr>
        <p:xfrm>
          <a:off x="3657600" y="2819400"/>
          <a:ext cx="406400" cy="571500"/>
        </p:xfrm>
        <a:graphic>
          <a:graphicData uri="http://schemas.openxmlformats.org/presentationml/2006/ole">
            <p:oleObj spid="_x0000_s296566" name="Equation" r:id="rId6" imgW="9753600" imgH="13716000" progId="Equation.3">
              <p:embed/>
            </p:oleObj>
          </a:graphicData>
        </a:graphic>
      </p:graphicFrame>
      <p:sp>
        <p:nvSpPr>
          <p:cNvPr id="133138" name="Oval 18"/>
          <p:cNvSpPr>
            <a:spLocks noChangeArrowheads="1"/>
          </p:cNvSpPr>
          <p:nvPr/>
        </p:nvSpPr>
        <p:spPr bwMode="auto">
          <a:xfrm>
            <a:off x="5257800" y="2667000"/>
            <a:ext cx="9906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9860" name="Object 1028"/>
          <p:cNvGraphicFramePr>
            <a:graphicFrameLocks noChangeAspect="1"/>
          </p:cNvGraphicFramePr>
          <p:nvPr/>
        </p:nvGraphicFramePr>
        <p:xfrm>
          <a:off x="5486400" y="2819400"/>
          <a:ext cx="482600" cy="571500"/>
        </p:xfrm>
        <a:graphic>
          <a:graphicData uri="http://schemas.openxmlformats.org/presentationml/2006/ole">
            <p:oleObj spid="_x0000_s296567" name="Equation" r:id="rId7" imgW="11582400" imgH="13716000" progId="Equation.3">
              <p:embed/>
            </p:oleObj>
          </a:graphicData>
        </a:graphic>
      </p:graphicFrame>
      <p:graphicFrame>
        <p:nvGraphicFramePr>
          <p:cNvPr id="249861" name="Object 1029"/>
          <p:cNvGraphicFramePr>
            <a:graphicFrameLocks noChangeAspect="1"/>
          </p:cNvGraphicFramePr>
          <p:nvPr/>
        </p:nvGraphicFramePr>
        <p:xfrm>
          <a:off x="2667000" y="3429000"/>
          <a:ext cx="265113" cy="279400"/>
        </p:xfrm>
        <a:graphic>
          <a:graphicData uri="http://schemas.openxmlformats.org/presentationml/2006/ole">
            <p:oleObj spid="_x0000_s296568" name="Equation" r:id="rId8" imgW="6400800" imgH="6705600" progId="Equation.3">
              <p:embed/>
            </p:oleObj>
          </a:graphicData>
        </a:graphic>
      </p:graphicFrame>
      <p:graphicFrame>
        <p:nvGraphicFramePr>
          <p:cNvPr id="249862" name="Object 1030"/>
          <p:cNvGraphicFramePr>
            <a:graphicFrameLocks noChangeAspect="1"/>
          </p:cNvGraphicFramePr>
          <p:nvPr/>
        </p:nvGraphicFramePr>
        <p:xfrm>
          <a:off x="2667000" y="4495800"/>
          <a:ext cx="265113" cy="279400"/>
        </p:xfrm>
        <a:graphic>
          <a:graphicData uri="http://schemas.openxmlformats.org/presentationml/2006/ole">
            <p:oleObj spid="_x0000_s296569" name="Equation" r:id="rId9" imgW="6400800" imgH="6705600" progId="Equation.3">
              <p:embed/>
            </p:oleObj>
          </a:graphicData>
        </a:graphic>
      </p:graphicFrame>
      <p:sp>
        <p:nvSpPr>
          <p:cNvPr id="133143" name="Text Box 23"/>
          <p:cNvSpPr txBox="1">
            <a:spLocks noChangeArrowheads="1"/>
          </p:cNvSpPr>
          <p:nvPr/>
        </p:nvSpPr>
        <p:spPr bwMode="auto">
          <a:xfrm>
            <a:off x="3048000" y="152400"/>
            <a:ext cx="3265488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Second Choice</a:t>
            </a:r>
          </a:p>
        </p:txBody>
      </p:sp>
      <p:graphicFrame>
        <p:nvGraphicFramePr>
          <p:cNvPr id="249863" name="Object 1031"/>
          <p:cNvGraphicFramePr>
            <a:graphicFrameLocks noChangeAspect="1"/>
          </p:cNvGraphicFramePr>
          <p:nvPr/>
        </p:nvGraphicFramePr>
        <p:xfrm>
          <a:off x="4572000" y="2895600"/>
          <a:ext cx="265113" cy="279400"/>
        </p:xfrm>
        <a:graphic>
          <a:graphicData uri="http://schemas.openxmlformats.org/presentationml/2006/ole">
            <p:oleObj spid="_x0000_s296570" name="Equation" r:id="rId10" imgW="6400800" imgH="6705600" progId="Equation.3">
              <p:embed/>
            </p:oleObj>
          </a:graphicData>
        </a:graphic>
      </p:graphicFrame>
      <p:sp>
        <p:nvSpPr>
          <p:cNvPr id="133145" name="Line 25"/>
          <p:cNvSpPr>
            <a:spLocks noChangeShapeType="1"/>
          </p:cNvSpPr>
          <p:nvPr/>
        </p:nvSpPr>
        <p:spPr bwMode="auto">
          <a:xfrm>
            <a:off x="3429000" y="5791200"/>
            <a:ext cx="914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9864" name="Object 1032"/>
          <p:cNvGraphicFramePr>
            <a:graphicFrameLocks noChangeAspect="1"/>
          </p:cNvGraphicFramePr>
          <p:nvPr/>
        </p:nvGraphicFramePr>
        <p:xfrm>
          <a:off x="3657600" y="4953000"/>
          <a:ext cx="457200" cy="584200"/>
        </p:xfrm>
        <a:graphic>
          <a:graphicData uri="http://schemas.openxmlformats.org/presentationml/2006/ole">
            <p:oleObj spid="_x0000_s296571" name="Equation" r:id="rId11" imgW="10972800" imgH="14020800" progId="Equation.3">
              <p:embed/>
            </p:oleObj>
          </a:graphicData>
        </a:graphic>
      </p:graphicFrame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Finite Automata : Examples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/>
          <a:lstStyle/>
          <a:p>
            <a:pPr eaLnBrk="1" hangingPunct="1"/>
            <a:r>
              <a:rPr lang="en-US" dirty="0"/>
              <a:t>On/Off switch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Modeling recognition of the word “</a:t>
            </a:r>
            <a:r>
              <a:rPr lang="en-US" i="1" dirty="0"/>
              <a:t>then</a:t>
            </a:r>
            <a:r>
              <a:rPr lang="en-US" dirty="0"/>
              <a:t>”</a:t>
            </a:r>
          </a:p>
          <a:p>
            <a:pPr eaLnBrk="1" hangingPunct="1"/>
            <a:endParaRPr lang="en-US" dirty="0"/>
          </a:p>
        </p:txBody>
      </p:sp>
      <p:pic>
        <p:nvPicPr>
          <p:cNvPr id="26629" name="Picture 4" descr="onof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1981200"/>
            <a:ext cx="2984500" cy="188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 descr="stringrec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71604" y="4714884"/>
            <a:ext cx="6705600" cy="10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000100" y="5429264"/>
            <a:ext cx="7610475" cy="1279525"/>
            <a:chOff x="672" y="3216"/>
            <a:chExt cx="4794" cy="806"/>
          </a:xfrm>
        </p:grpSpPr>
        <p:sp>
          <p:nvSpPr>
            <p:cNvPr id="26634" name="Text Box 6"/>
            <p:cNvSpPr txBox="1">
              <a:spLocks noChangeArrowheads="1"/>
            </p:cNvSpPr>
            <p:nvPr/>
          </p:nvSpPr>
          <p:spPr bwMode="auto">
            <a:xfrm>
              <a:off x="672" y="3456"/>
              <a:ext cx="991" cy="288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Start state</a:t>
              </a:r>
            </a:p>
          </p:txBody>
        </p:sp>
        <p:sp>
          <p:nvSpPr>
            <p:cNvPr id="26635" name="Text Box 7"/>
            <p:cNvSpPr txBox="1">
              <a:spLocks noChangeArrowheads="1"/>
            </p:cNvSpPr>
            <p:nvPr/>
          </p:nvSpPr>
          <p:spPr bwMode="auto">
            <a:xfrm>
              <a:off x="4464" y="3504"/>
              <a:ext cx="1002" cy="288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Final state</a:t>
              </a:r>
            </a:p>
          </p:txBody>
        </p:sp>
        <p:sp>
          <p:nvSpPr>
            <p:cNvPr id="26636" name="Text Box 8"/>
            <p:cNvSpPr txBox="1">
              <a:spLocks noChangeArrowheads="1"/>
            </p:cNvSpPr>
            <p:nvPr/>
          </p:nvSpPr>
          <p:spPr bwMode="auto">
            <a:xfrm>
              <a:off x="1968" y="3504"/>
              <a:ext cx="959" cy="288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Transition</a:t>
              </a:r>
            </a:p>
          </p:txBody>
        </p:sp>
        <p:sp>
          <p:nvSpPr>
            <p:cNvPr id="26637" name="Text Box 9"/>
            <p:cNvSpPr txBox="1">
              <a:spLocks noChangeArrowheads="1"/>
            </p:cNvSpPr>
            <p:nvPr/>
          </p:nvSpPr>
          <p:spPr bwMode="auto">
            <a:xfrm>
              <a:off x="3120" y="3504"/>
              <a:ext cx="1237" cy="518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Intermediate </a:t>
              </a:r>
              <a:br>
                <a:rPr lang="en-US"/>
              </a:br>
              <a:r>
                <a:rPr lang="en-US"/>
                <a:t>state</a:t>
              </a:r>
            </a:p>
          </p:txBody>
        </p:sp>
        <p:sp>
          <p:nvSpPr>
            <p:cNvPr id="26638" name="Line 10"/>
            <p:cNvSpPr>
              <a:spLocks noChangeShapeType="1"/>
            </p:cNvSpPr>
            <p:nvPr/>
          </p:nvSpPr>
          <p:spPr bwMode="auto">
            <a:xfrm flipV="1">
              <a:off x="2640" y="3216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9" name="Line 11"/>
            <p:cNvSpPr>
              <a:spLocks noChangeShapeType="1"/>
            </p:cNvSpPr>
            <p:nvPr/>
          </p:nvSpPr>
          <p:spPr bwMode="auto">
            <a:xfrm flipH="1" flipV="1">
              <a:off x="3312" y="3312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0" name="Line 12"/>
            <p:cNvSpPr>
              <a:spLocks noChangeShapeType="1"/>
            </p:cNvSpPr>
            <p:nvPr/>
          </p:nvSpPr>
          <p:spPr bwMode="auto">
            <a:xfrm flipV="1">
              <a:off x="1584" y="3312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1" name="Line 13"/>
            <p:cNvSpPr>
              <a:spLocks noChangeShapeType="1"/>
            </p:cNvSpPr>
            <p:nvPr/>
          </p:nvSpPr>
          <p:spPr bwMode="auto">
            <a:xfrm flipH="1" flipV="1">
              <a:off x="4944" y="3312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" name="Line Callout 2 17"/>
          <p:cNvSpPr/>
          <p:nvPr/>
        </p:nvSpPr>
        <p:spPr bwMode="auto">
          <a:xfrm>
            <a:off x="6934200" y="1752600"/>
            <a:ext cx="838200" cy="381000"/>
          </a:xfrm>
          <a:prstGeom prst="borderCallout2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1800" dirty="0"/>
              <a:t>action</a:t>
            </a:r>
          </a:p>
        </p:txBody>
      </p:sp>
      <p:sp>
        <p:nvSpPr>
          <p:cNvPr id="19" name="Line Callout 2 18"/>
          <p:cNvSpPr/>
          <p:nvPr/>
        </p:nvSpPr>
        <p:spPr bwMode="auto">
          <a:xfrm>
            <a:off x="7543800" y="2209800"/>
            <a:ext cx="838200" cy="381000"/>
          </a:xfrm>
          <a:prstGeom prst="borderCallout2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1800" dirty="0"/>
              <a:t>state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685800" y="1371600"/>
            <a:ext cx="7696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149" name="Line 5"/>
          <p:cNvSpPr>
            <a:spLocks noChangeShapeType="1"/>
          </p:cNvSpPr>
          <p:nvPr/>
        </p:nvSpPr>
        <p:spPr bwMode="auto">
          <a:xfrm>
            <a:off x="1219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150" name="Line 6"/>
          <p:cNvSpPr>
            <a:spLocks noChangeShapeType="1"/>
          </p:cNvSpPr>
          <p:nvPr/>
        </p:nvSpPr>
        <p:spPr bwMode="auto">
          <a:xfrm>
            <a:off x="175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0880" name="Object 1024"/>
          <p:cNvGraphicFramePr>
            <a:graphicFrameLocks noChangeAspect="1"/>
          </p:cNvGraphicFramePr>
          <p:nvPr/>
        </p:nvGraphicFramePr>
        <p:xfrm>
          <a:off x="838200" y="1524000"/>
          <a:ext cx="265113" cy="279400"/>
        </p:xfrm>
        <a:graphic>
          <a:graphicData uri="http://schemas.openxmlformats.org/presentationml/2006/ole">
            <p:oleObj spid="_x0000_s297587" name="Equation" r:id="rId3" imgW="6400800" imgH="6705600" progId="Equation.3">
              <p:embed/>
            </p:oleObj>
          </a:graphicData>
        </a:graphic>
      </p:graphicFrame>
      <p:sp>
        <p:nvSpPr>
          <p:cNvPr id="134152" name="Line 8"/>
          <p:cNvSpPr>
            <a:spLocks noChangeShapeType="1"/>
          </p:cNvSpPr>
          <p:nvPr/>
        </p:nvSpPr>
        <p:spPr bwMode="auto">
          <a:xfrm>
            <a:off x="914400" y="9144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153" name="Oval 9"/>
          <p:cNvSpPr>
            <a:spLocks noChangeArrowheads="1"/>
          </p:cNvSpPr>
          <p:nvPr/>
        </p:nvSpPr>
        <p:spPr bwMode="auto">
          <a:xfrm>
            <a:off x="3505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154" name="Oval 10"/>
          <p:cNvSpPr>
            <a:spLocks noChangeArrowheads="1"/>
          </p:cNvSpPr>
          <p:nvPr/>
        </p:nvSpPr>
        <p:spPr bwMode="auto">
          <a:xfrm>
            <a:off x="1600200" y="4038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155" name="Oval 11"/>
          <p:cNvSpPr>
            <a:spLocks noChangeArrowheads="1"/>
          </p:cNvSpPr>
          <p:nvPr/>
        </p:nvSpPr>
        <p:spPr bwMode="auto">
          <a:xfrm>
            <a:off x="3505200" y="4953000"/>
            <a:ext cx="685800" cy="6858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156" name="Line 12"/>
          <p:cNvSpPr>
            <a:spLocks noChangeShapeType="1"/>
          </p:cNvSpPr>
          <p:nvPr/>
        </p:nvSpPr>
        <p:spPr bwMode="auto">
          <a:xfrm flipV="1">
            <a:off x="2209800" y="3276600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4157" name="Line 13"/>
          <p:cNvSpPr>
            <a:spLocks noChangeShapeType="1"/>
          </p:cNvSpPr>
          <p:nvPr/>
        </p:nvSpPr>
        <p:spPr bwMode="auto">
          <a:xfrm>
            <a:off x="2211388" y="4567238"/>
            <a:ext cx="1298575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4158" name="Line 14"/>
          <p:cNvSpPr>
            <a:spLocks noChangeShapeType="1"/>
          </p:cNvSpPr>
          <p:nvPr/>
        </p:nvSpPr>
        <p:spPr bwMode="auto">
          <a:xfrm>
            <a:off x="1066800" y="4419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50881" name="Object 1025"/>
          <p:cNvGraphicFramePr>
            <a:graphicFrameLocks noChangeAspect="1"/>
          </p:cNvGraphicFramePr>
          <p:nvPr/>
        </p:nvGraphicFramePr>
        <p:xfrm>
          <a:off x="1371600" y="1524000"/>
          <a:ext cx="265113" cy="279400"/>
        </p:xfrm>
        <a:graphic>
          <a:graphicData uri="http://schemas.openxmlformats.org/presentationml/2006/ole">
            <p:oleObj spid="_x0000_s297588" name="Equation" r:id="rId4" imgW="6400800" imgH="6705600" progId="Equation.3">
              <p:embed/>
            </p:oleObj>
          </a:graphicData>
        </a:graphic>
      </p:graphicFrame>
      <p:sp>
        <p:nvSpPr>
          <p:cNvPr id="134160" name="Oval 16"/>
          <p:cNvSpPr>
            <a:spLocks noChangeArrowheads="1"/>
          </p:cNvSpPr>
          <p:nvPr/>
        </p:nvSpPr>
        <p:spPr bwMode="auto">
          <a:xfrm>
            <a:off x="5410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161" name="Line 17"/>
          <p:cNvSpPr>
            <a:spLocks noChangeShapeType="1"/>
          </p:cNvSpPr>
          <p:nvPr/>
        </p:nvSpPr>
        <p:spPr bwMode="auto">
          <a:xfrm>
            <a:off x="4191000" y="32004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50882" name="Object 1026"/>
          <p:cNvGraphicFramePr>
            <a:graphicFrameLocks noChangeAspect="1"/>
          </p:cNvGraphicFramePr>
          <p:nvPr/>
        </p:nvGraphicFramePr>
        <p:xfrm>
          <a:off x="1676400" y="4038600"/>
          <a:ext cx="482600" cy="584200"/>
        </p:xfrm>
        <a:graphic>
          <a:graphicData uri="http://schemas.openxmlformats.org/presentationml/2006/ole">
            <p:oleObj spid="_x0000_s297589" name="Equation" r:id="rId5" imgW="11582400" imgH="14020800" progId="Equation.3">
              <p:embed/>
            </p:oleObj>
          </a:graphicData>
        </a:graphic>
      </p:graphicFrame>
      <p:graphicFrame>
        <p:nvGraphicFramePr>
          <p:cNvPr id="250883" name="Object 1027"/>
          <p:cNvGraphicFramePr>
            <a:graphicFrameLocks noChangeAspect="1"/>
          </p:cNvGraphicFramePr>
          <p:nvPr/>
        </p:nvGraphicFramePr>
        <p:xfrm>
          <a:off x="3657600" y="2819400"/>
          <a:ext cx="406400" cy="571500"/>
        </p:xfrm>
        <a:graphic>
          <a:graphicData uri="http://schemas.openxmlformats.org/presentationml/2006/ole">
            <p:oleObj spid="_x0000_s297590" name="Equation" r:id="rId6" imgW="9753600" imgH="13716000" progId="Equation.3">
              <p:embed/>
            </p:oleObj>
          </a:graphicData>
        </a:graphic>
      </p:graphicFrame>
      <p:sp>
        <p:nvSpPr>
          <p:cNvPr id="134164" name="Oval 20"/>
          <p:cNvSpPr>
            <a:spLocks noChangeArrowheads="1"/>
          </p:cNvSpPr>
          <p:nvPr/>
        </p:nvSpPr>
        <p:spPr bwMode="auto">
          <a:xfrm>
            <a:off x="5257800" y="2667000"/>
            <a:ext cx="9906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0884" name="Object 1028"/>
          <p:cNvGraphicFramePr>
            <a:graphicFrameLocks noChangeAspect="1"/>
          </p:cNvGraphicFramePr>
          <p:nvPr/>
        </p:nvGraphicFramePr>
        <p:xfrm>
          <a:off x="5486400" y="2819400"/>
          <a:ext cx="482600" cy="571500"/>
        </p:xfrm>
        <a:graphic>
          <a:graphicData uri="http://schemas.openxmlformats.org/presentationml/2006/ole">
            <p:oleObj spid="_x0000_s297591" name="Equation" r:id="rId7" imgW="11582400" imgH="13716000" progId="Equation.3">
              <p:embed/>
            </p:oleObj>
          </a:graphicData>
        </a:graphic>
      </p:graphicFrame>
      <p:graphicFrame>
        <p:nvGraphicFramePr>
          <p:cNvPr id="250885" name="Object 1029"/>
          <p:cNvGraphicFramePr>
            <a:graphicFrameLocks noChangeAspect="1"/>
          </p:cNvGraphicFramePr>
          <p:nvPr/>
        </p:nvGraphicFramePr>
        <p:xfrm>
          <a:off x="2667000" y="3429000"/>
          <a:ext cx="265113" cy="279400"/>
        </p:xfrm>
        <a:graphic>
          <a:graphicData uri="http://schemas.openxmlformats.org/presentationml/2006/ole">
            <p:oleObj spid="_x0000_s297592" name="Equation" r:id="rId8" imgW="6400800" imgH="6705600" progId="Equation.3">
              <p:embed/>
            </p:oleObj>
          </a:graphicData>
        </a:graphic>
      </p:graphicFrame>
      <p:graphicFrame>
        <p:nvGraphicFramePr>
          <p:cNvPr id="250886" name="Object 1030"/>
          <p:cNvGraphicFramePr>
            <a:graphicFrameLocks noChangeAspect="1"/>
          </p:cNvGraphicFramePr>
          <p:nvPr/>
        </p:nvGraphicFramePr>
        <p:xfrm>
          <a:off x="2667000" y="4495800"/>
          <a:ext cx="265113" cy="279400"/>
        </p:xfrm>
        <a:graphic>
          <a:graphicData uri="http://schemas.openxmlformats.org/presentationml/2006/ole">
            <p:oleObj spid="_x0000_s297593" name="Equation" r:id="rId9" imgW="6400800" imgH="6705600" progId="Equation.3">
              <p:embed/>
            </p:oleObj>
          </a:graphicData>
        </a:graphic>
      </p:graphicFrame>
      <p:graphicFrame>
        <p:nvGraphicFramePr>
          <p:cNvPr id="250887" name="Object 1031"/>
          <p:cNvGraphicFramePr>
            <a:graphicFrameLocks noChangeAspect="1"/>
          </p:cNvGraphicFramePr>
          <p:nvPr/>
        </p:nvGraphicFramePr>
        <p:xfrm>
          <a:off x="4572000" y="2895600"/>
          <a:ext cx="265113" cy="279400"/>
        </p:xfrm>
        <a:graphic>
          <a:graphicData uri="http://schemas.openxmlformats.org/presentationml/2006/ole">
            <p:oleObj spid="_x0000_s297594" name="Equation" r:id="rId10" imgW="6400800" imgH="6705600" progId="Equation.3">
              <p:embed/>
            </p:oleObj>
          </a:graphicData>
        </a:graphic>
      </p:graphicFrame>
      <p:sp>
        <p:nvSpPr>
          <p:cNvPr id="134169" name="Line 25"/>
          <p:cNvSpPr>
            <a:spLocks noChangeShapeType="1"/>
          </p:cNvSpPr>
          <p:nvPr/>
        </p:nvSpPr>
        <p:spPr bwMode="auto">
          <a:xfrm>
            <a:off x="3429000" y="5791200"/>
            <a:ext cx="914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0888" name="Object 1032"/>
          <p:cNvGraphicFramePr>
            <a:graphicFrameLocks noChangeAspect="1"/>
          </p:cNvGraphicFramePr>
          <p:nvPr/>
        </p:nvGraphicFramePr>
        <p:xfrm>
          <a:off x="3657600" y="4953000"/>
          <a:ext cx="457200" cy="584200"/>
        </p:xfrm>
        <a:graphic>
          <a:graphicData uri="http://schemas.openxmlformats.org/presentationml/2006/ole">
            <p:oleObj spid="_x0000_s297595" name="Equation" r:id="rId11" imgW="10972800" imgH="14020800" progId="Equation.3">
              <p:embed/>
            </p:oleObj>
          </a:graphicData>
        </a:graphic>
      </p:graphicFrame>
      <p:sp>
        <p:nvSpPr>
          <p:cNvPr id="134171" name="Text Box 27"/>
          <p:cNvSpPr txBox="1">
            <a:spLocks noChangeArrowheads="1"/>
          </p:cNvSpPr>
          <p:nvPr/>
        </p:nvSpPr>
        <p:spPr bwMode="auto">
          <a:xfrm>
            <a:off x="3048000" y="152400"/>
            <a:ext cx="3265488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Second Choice</a:t>
            </a:r>
          </a:p>
        </p:txBody>
      </p:sp>
      <p:sp>
        <p:nvSpPr>
          <p:cNvPr id="134172" name="Text Box 28"/>
          <p:cNvSpPr txBox="1">
            <a:spLocks noChangeArrowheads="1"/>
          </p:cNvSpPr>
          <p:nvPr/>
        </p:nvSpPr>
        <p:spPr bwMode="auto">
          <a:xfrm>
            <a:off x="4632325" y="4673600"/>
            <a:ext cx="4116388" cy="11636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/>
              <a:t>No transition:</a:t>
            </a:r>
          </a:p>
          <a:p>
            <a:r>
              <a:rPr lang="en-US"/>
              <a:t>the automaton hangs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685800" y="1371600"/>
            <a:ext cx="7696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1" name="Line 3"/>
          <p:cNvSpPr>
            <a:spLocks noChangeShapeType="1"/>
          </p:cNvSpPr>
          <p:nvPr/>
        </p:nvSpPr>
        <p:spPr bwMode="auto">
          <a:xfrm>
            <a:off x="1219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2" name="Line 4"/>
          <p:cNvSpPr>
            <a:spLocks noChangeShapeType="1"/>
          </p:cNvSpPr>
          <p:nvPr/>
        </p:nvSpPr>
        <p:spPr bwMode="auto">
          <a:xfrm>
            <a:off x="175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1904" name="Object 1024"/>
          <p:cNvGraphicFramePr>
            <a:graphicFrameLocks noChangeAspect="1"/>
          </p:cNvGraphicFramePr>
          <p:nvPr/>
        </p:nvGraphicFramePr>
        <p:xfrm>
          <a:off x="838200" y="1524000"/>
          <a:ext cx="265113" cy="279400"/>
        </p:xfrm>
        <a:graphic>
          <a:graphicData uri="http://schemas.openxmlformats.org/presentationml/2006/ole">
            <p:oleObj spid="_x0000_s298611" name="Equation" r:id="rId3" imgW="6400800" imgH="6705600" progId="Equation.3">
              <p:embed/>
            </p:oleObj>
          </a:graphicData>
        </a:graphic>
      </p:graphicFrame>
      <p:sp>
        <p:nvSpPr>
          <p:cNvPr id="135174" name="Line 6"/>
          <p:cNvSpPr>
            <a:spLocks noChangeShapeType="1"/>
          </p:cNvSpPr>
          <p:nvPr/>
        </p:nvSpPr>
        <p:spPr bwMode="auto">
          <a:xfrm>
            <a:off x="914400" y="9144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5" name="Oval 7"/>
          <p:cNvSpPr>
            <a:spLocks noChangeArrowheads="1"/>
          </p:cNvSpPr>
          <p:nvPr/>
        </p:nvSpPr>
        <p:spPr bwMode="auto">
          <a:xfrm>
            <a:off x="3505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6" name="Oval 8"/>
          <p:cNvSpPr>
            <a:spLocks noChangeArrowheads="1"/>
          </p:cNvSpPr>
          <p:nvPr/>
        </p:nvSpPr>
        <p:spPr bwMode="auto">
          <a:xfrm>
            <a:off x="1600200" y="4038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7" name="Oval 9"/>
          <p:cNvSpPr>
            <a:spLocks noChangeArrowheads="1"/>
          </p:cNvSpPr>
          <p:nvPr/>
        </p:nvSpPr>
        <p:spPr bwMode="auto">
          <a:xfrm>
            <a:off x="3505200" y="4953000"/>
            <a:ext cx="685800" cy="6858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8" name="Line 10"/>
          <p:cNvSpPr>
            <a:spLocks noChangeShapeType="1"/>
          </p:cNvSpPr>
          <p:nvPr/>
        </p:nvSpPr>
        <p:spPr bwMode="auto">
          <a:xfrm flipV="1">
            <a:off x="2209800" y="3276600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79" name="Line 11"/>
          <p:cNvSpPr>
            <a:spLocks noChangeShapeType="1"/>
          </p:cNvSpPr>
          <p:nvPr/>
        </p:nvSpPr>
        <p:spPr bwMode="auto">
          <a:xfrm>
            <a:off x="2211388" y="4567238"/>
            <a:ext cx="1298575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0" name="Line 12"/>
          <p:cNvSpPr>
            <a:spLocks noChangeShapeType="1"/>
          </p:cNvSpPr>
          <p:nvPr/>
        </p:nvSpPr>
        <p:spPr bwMode="auto">
          <a:xfrm>
            <a:off x="1066800" y="4419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51905" name="Object 1025"/>
          <p:cNvGraphicFramePr>
            <a:graphicFrameLocks noChangeAspect="1"/>
          </p:cNvGraphicFramePr>
          <p:nvPr/>
        </p:nvGraphicFramePr>
        <p:xfrm>
          <a:off x="1371600" y="1524000"/>
          <a:ext cx="265113" cy="279400"/>
        </p:xfrm>
        <a:graphic>
          <a:graphicData uri="http://schemas.openxmlformats.org/presentationml/2006/ole">
            <p:oleObj spid="_x0000_s298612" name="Equation" r:id="rId4" imgW="6400800" imgH="6705600" progId="Equation.3">
              <p:embed/>
            </p:oleObj>
          </a:graphicData>
        </a:graphic>
      </p:graphicFrame>
      <p:sp>
        <p:nvSpPr>
          <p:cNvPr id="135182" name="Oval 14"/>
          <p:cNvSpPr>
            <a:spLocks noChangeArrowheads="1"/>
          </p:cNvSpPr>
          <p:nvPr/>
        </p:nvSpPr>
        <p:spPr bwMode="auto">
          <a:xfrm>
            <a:off x="54102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83" name="Line 15"/>
          <p:cNvSpPr>
            <a:spLocks noChangeShapeType="1"/>
          </p:cNvSpPr>
          <p:nvPr/>
        </p:nvSpPr>
        <p:spPr bwMode="auto">
          <a:xfrm>
            <a:off x="4191000" y="32004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51906" name="Object 1026"/>
          <p:cNvGraphicFramePr>
            <a:graphicFrameLocks noChangeAspect="1"/>
          </p:cNvGraphicFramePr>
          <p:nvPr/>
        </p:nvGraphicFramePr>
        <p:xfrm>
          <a:off x="1676400" y="4038600"/>
          <a:ext cx="482600" cy="584200"/>
        </p:xfrm>
        <a:graphic>
          <a:graphicData uri="http://schemas.openxmlformats.org/presentationml/2006/ole">
            <p:oleObj spid="_x0000_s298613" name="Equation" r:id="rId5" imgW="11582400" imgH="14020800" progId="Equation.3">
              <p:embed/>
            </p:oleObj>
          </a:graphicData>
        </a:graphic>
      </p:graphicFrame>
      <p:graphicFrame>
        <p:nvGraphicFramePr>
          <p:cNvPr id="251907" name="Object 1027"/>
          <p:cNvGraphicFramePr>
            <a:graphicFrameLocks noChangeAspect="1"/>
          </p:cNvGraphicFramePr>
          <p:nvPr/>
        </p:nvGraphicFramePr>
        <p:xfrm>
          <a:off x="3657600" y="2819400"/>
          <a:ext cx="406400" cy="571500"/>
        </p:xfrm>
        <a:graphic>
          <a:graphicData uri="http://schemas.openxmlformats.org/presentationml/2006/ole">
            <p:oleObj spid="_x0000_s298614" name="Equation" r:id="rId6" imgW="9753600" imgH="13716000" progId="Equation.3">
              <p:embed/>
            </p:oleObj>
          </a:graphicData>
        </a:graphic>
      </p:graphicFrame>
      <p:sp>
        <p:nvSpPr>
          <p:cNvPr id="135186" name="Oval 18"/>
          <p:cNvSpPr>
            <a:spLocks noChangeArrowheads="1"/>
          </p:cNvSpPr>
          <p:nvPr/>
        </p:nvSpPr>
        <p:spPr bwMode="auto">
          <a:xfrm>
            <a:off x="5257800" y="2667000"/>
            <a:ext cx="9906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1908" name="Object 1028"/>
          <p:cNvGraphicFramePr>
            <a:graphicFrameLocks noChangeAspect="1"/>
          </p:cNvGraphicFramePr>
          <p:nvPr/>
        </p:nvGraphicFramePr>
        <p:xfrm>
          <a:off x="5486400" y="2819400"/>
          <a:ext cx="482600" cy="571500"/>
        </p:xfrm>
        <a:graphic>
          <a:graphicData uri="http://schemas.openxmlformats.org/presentationml/2006/ole">
            <p:oleObj spid="_x0000_s298615" name="Equation" r:id="rId7" imgW="11582400" imgH="13716000" progId="Equation.3">
              <p:embed/>
            </p:oleObj>
          </a:graphicData>
        </a:graphic>
      </p:graphicFrame>
      <p:graphicFrame>
        <p:nvGraphicFramePr>
          <p:cNvPr id="251909" name="Object 1029"/>
          <p:cNvGraphicFramePr>
            <a:graphicFrameLocks noChangeAspect="1"/>
          </p:cNvGraphicFramePr>
          <p:nvPr/>
        </p:nvGraphicFramePr>
        <p:xfrm>
          <a:off x="2667000" y="3429000"/>
          <a:ext cx="265113" cy="279400"/>
        </p:xfrm>
        <a:graphic>
          <a:graphicData uri="http://schemas.openxmlformats.org/presentationml/2006/ole">
            <p:oleObj spid="_x0000_s298616" name="Equation" r:id="rId8" imgW="6400800" imgH="6705600" progId="Equation.3">
              <p:embed/>
            </p:oleObj>
          </a:graphicData>
        </a:graphic>
      </p:graphicFrame>
      <p:graphicFrame>
        <p:nvGraphicFramePr>
          <p:cNvPr id="251910" name="Object 1030"/>
          <p:cNvGraphicFramePr>
            <a:graphicFrameLocks noChangeAspect="1"/>
          </p:cNvGraphicFramePr>
          <p:nvPr/>
        </p:nvGraphicFramePr>
        <p:xfrm>
          <a:off x="2667000" y="4495800"/>
          <a:ext cx="265113" cy="279400"/>
        </p:xfrm>
        <a:graphic>
          <a:graphicData uri="http://schemas.openxmlformats.org/presentationml/2006/ole">
            <p:oleObj spid="_x0000_s298617" name="Equation" r:id="rId9" imgW="6400800" imgH="6705600" progId="Equation.3">
              <p:embed/>
            </p:oleObj>
          </a:graphicData>
        </a:graphic>
      </p:graphicFrame>
      <p:graphicFrame>
        <p:nvGraphicFramePr>
          <p:cNvPr id="251911" name="Object 1031"/>
          <p:cNvGraphicFramePr>
            <a:graphicFrameLocks noChangeAspect="1"/>
          </p:cNvGraphicFramePr>
          <p:nvPr/>
        </p:nvGraphicFramePr>
        <p:xfrm>
          <a:off x="4572000" y="2895600"/>
          <a:ext cx="265113" cy="279400"/>
        </p:xfrm>
        <a:graphic>
          <a:graphicData uri="http://schemas.openxmlformats.org/presentationml/2006/ole">
            <p:oleObj spid="_x0000_s298618" name="Equation" r:id="rId10" imgW="6400800" imgH="6705600" progId="Equation.3">
              <p:embed/>
            </p:oleObj>
          </a:graphicData>
        </a:graphic>
      </p:graphicFrame>
      <p:sp>
        <p:nvSpPr>
          <p:cNvPr id="135191" name="Line 23"/>
          <p:cNvSpPr>
            <a:spLocks noChangeShapeType="1"/>
          </p:cNvSpPr>
          <p:nvPr/>
        </p:nvSpPr>
        <p:spPr bwMode="auto">
          <a:xfrm>
            <a:off x="3429000" y="5791200"/>
            <a:ext cx="914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1912" name="Object 1032"/>
          <p:cNvGraphicFramePr>
            <a:graphicFrameLocks noChangeAspect="1"/>
          </p:cNvGraphicFramePr>
          <p:nvPr/>
        </p:nvGraphicFramePr>
        <p:xfrm>
          <a:off x="3657600" y="4953000"/>
          <a:ext cx="457200" cy="584200"/>
        </p:xfrm>
        <a:graphic>
          <a:graphicData uri="http://schemas.openxmlformats.org/presentationml/2006/ole">
            <p:oleObj spid="_x0000_s298619" name="Equation" r:id="rId11" imgW="10972800" imgH="14020800" progId="Equation.3">
              <p:embed/>
            </p:oleObj>
          </a:graphicData>
        </a:graphic>
      </p:graphicFrame>
      <p:sp>
        <p:nvSpPr>
          <p:cNvPr id="135193" name="Text Box 25"/>
          <p:cNvSpPr txBox="1">
            <a:spLocks noChangeArrowheads="1"/>
          </p:cNvSpPr>
          <p:nvPr/>
        </p:nvSpPr>
        <p:spPr bwMode="auto">
          <a:xfrm>
            <a:off x="3048000" y="152400"/>
            <a:ext cx="3265488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Second Choice</a:t>
            </a:r>
          </a:p>
        </p:txBody>
      </p:sp>
      <p:sp>
        <p:nvSpPr>
          <p:cNvPr id="135195" name="Text Box 27"/>
          <p:cNvSpPr txBox="1">
            <a:spLocks noChangeArrowheads="1"/>
          </p:cNvSpPr>
          <p:nvPr/>
        </p:nvSpPr>
        <p:spPr bwMode="auto">
          <a:xfrm>
            <a:off x="4648200" y="5029200"/>
            <a:ext cx="170973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“reject”</a:t>
            </a:r>
          </a:p>
        </p:txBody>
      </p:sp>
      <p:sp>
        <p:nvSpPr>
          <p:cNvPr id="135196" name="Text Box 28"/>
          <p:cNvSpPr txBox="1">
            <a:spLocks noChangeArrowheads="1"/>
          </p:cNvSpPr>
          <p:nvPr/>
        </p:nvSpPr>
        <p:spPr bwMode="auto">
          <a:xfrm>
            <a:off x="457200" y="1981200"/>
            <a:ext cx="5141913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/>
              <a:t>Input cannot be consumed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39267" name="Object 3"/>
          <p:cNvGraphicFramePr>
            <a:graphicFrameLocks noChangeAspect="1"/>
          </p:cNvGraphicFramePr>
          <p:nvPr/>
        </p:nvGraphicFramePr>
        <p:xfrm>
          <a:off x="685800" y="1371600"/>
          <a:ext cx="546100" cy="304800"/>
        </p:xfrm>
        <a:graphic>
          <a:graphicData uri="http://schemas.openxmlformats.org/presentationml/2006/ole">
            <p:oleObj spid="_x0000_s316050" name="Equation" r:id="rId3" imgW="13106400" imgH="7315200" progId="Equation.3">
              <p:embed/>
            </p:oleObj>
          </a:graphicData>
        </a:graphic>
      </p:graphicFrame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1447800" y="1219200"/>
            <a:ext cx="4795838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/>
              <a:t>is accepted by the NFA:</a:t>
            </a: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457200" y="3200400"/>
            <a:ext cx="3200400" cy="1752600"/>
            <a:chOff x="672" y="1680"/>
            <a:chExt cx="3264" cy="1872"/>
          </a:xfrm>
        </p:grpSpPr>
        <p:sp>
          <p:nvSpPr>
            <p:cNvPr id="139286" name="Oval 22"/>
            <p:cNvSpPr>
              <a:spLocks noChangeArrowheads="1"/>
            </p:cNvSpPr>
            <p:nvPr/>
          </p:nvSpPr>
          <p:spPr bwMode="auto">
            <a:xfrm>
              <a:off x="2208" y="1776"/>
              <a:ext cx="432" cy="432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87" name="Oval 23"/>
            <p:cNvSpPr>
              <a:spLocks noChangeArrowheads="1"/>
            </p:cNvSpPr>
            <p:nvPr/>
          </p:nvSpPr>
          <p:spPr bwMode="auto">
            <a:xfrm>
              <a:off x="1008" y="2544"/>
              <a:ext cx="432" cy="432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88" name="Oval 24"/>
            <p:cNvSpPr>
              <a:spLocks noChangeArrowheads="1"/>
            </p:cNvSpPr>
            <p:nvPr/>
          </p:nvSpPr>
          <p:spPr bwMode="auto">
            <a:xfrm>
              <a:off x="2208" y="3120"/>
              <a:ext cx="432" cy="43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89" name="Line 25"/>
            <p:cNvSpPr>
              <a:spLocks noChangeShapeType="1"/>
            </p:cNvSpPr>
            <p:nvPr/>
          </p:nvSpPr>
          <p:spPr bwMode="auto">
            <a:xfrm flipV="1">
              <a:off x="1392" y="2064"/>
              <a:ext cx="816" cy="5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9290" name="Line 26"/>
            <p:cNvSpPr>
              <a:spLocks noChangeShapeType="1"/>
            </p:cNvSpPr>
            <p:nvPr/>
          </p:nvSpPr>
          <p:spPr bwMode="auto">
            <a:xfrm>
              <a:off x="1393" y="2877"/>
              <a:ext cx="81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9291" name="Line 27"/>
            <p:cNvSpPr>
              <a:spLocks noChangeShapeType="1"/>
            </p:cNvSpPr>
            <p:nvPr/>
          </p:nvSpPr>
          <p:spPr bwMode="auto">
            <a:xfrm>
              <a:off x="672" y="2784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9292" name="Oval 28"/>
            <p:cNvSpPr>
              <a:spLocks noChangeArrowheads="1"/>
            </p:cNvSpPr>
            <p:nvPr/>
          </p:nvSpPr>
          <p:spPr bwMode="auto">
            <a:xfrm>
              <a:off x="3408" y="1776"/>
              <a:ext cx="432" cy="432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93" name="Line 29"/>
            <p:cNvSpPr>
              <a:spLocks noChangeShapeType="1"/>
            </p:cNvSpPr>
            <p:nvPr/>
          </p:nvSpPr>
          <p:spPr bwMode="auto">
            <a:xfrm>
              <a:off x="2640" y="2016"/>
              <a:ext cx="62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39294" name="Object 30"/>
            <p:cNvGraphicFramePr>
              <a:graphicFrameLocks noChangeAspect="1"/>
            </p:cNvGraphicFramePr>
            <p:nvPr/>
          </p:nvGraphicFramePr>
          <p:xfrm>
            <a:off x="1056" y="2544"/>
            <a:ext cx="304" cy="368"/>
          </p:xfrm>
          <a:graphic>
            <a:graphicData uri="http://schemas.openxmlformats.org/presentationml/2006/ole">
              <p:oleObj spid="_x0000_s316051" name="Equation" r:id="rId4" imgW="11582400" imgH="14020800" progId="Equation.3">
                <p:embed/>
              </p:oleObj>
            </a:graphicData>
          </a:graphic>
        </p:graphicFrame>
        <p:graphicFrame>
          <p:nvGraphicFramePr>
            <p:cNvPr id="139295" name="Object 31"/>
            <p:cNvGraphicFramePr>
              <a:graphicFrameLocks noChangeAspect="1"/>
            </p:cNvGraphicFramePr>
            <p:nvPr/>
          </p:nvGraphicFramePr>
          <p:xfrm>
            <a:off x="2304" y="1776"/>
            <a:ext cx="256" cy="360"/>
          </p:xfrm>
          <a:graphic>
            <a:graphicData uri="http://schemas.openxmlformats.org/presentationml/2006/ole">
              <p:oleObj spid="_x0000_s316052" name="Equation" r:id="rId5" imgW="9753600" imgH="13716000" progId="Equation.3">
                <p:embed/>
              </p:oleObj>
            </a:graphicData>
          </a:graphic>
        </p:graphicFrame>
        <p:sp>
          <p:nvSpPr>
            <p:cNvPr id="139296" name="Oval 32"/>
            <p:cNvSpPr>
              <a:spLocks noChangeArrowheads="1"/>
            </p:cNvSpPr>
            <p:nvPr/>
          </p:nvSpPr>
          <p:spPr bwMode="auto">
            <a:xfrm>
              <a:off x="3312" y="1680"/>
              <a:ext cx="624" cy="62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39297" name="Object 33"/>
            <p:cNvGraphicFramePr>
              <a:graphicFrameLocks noChangeAspect="1"/>
            </p:cNvGraphicFramePr>
            <p:nvPr/>
          </p:nvGraphicFramePr>
          <p:xfrm>
            <a:off x="3456" y="1776"/>
            <a:ext cx="304" cy="360"/>
          </p:xfrm>
          <a:graphic>
            <a:graphicData uri="http://schemas.openxmlformats.org/presentationml/2006/ole">
              <p:oleObj spid="_x0000_s316053" name="Equation" r:id="rId6" imgW="11582400" imgH="13716000" progId="Equation.3">
                <p:embed/>
              </p:oleObj>
            </a:graphicData>
          </a:graphic>
        </p:graphicFrame>
        <p:graphicFrame>
          <p:nvGraphicFramePr>
            <p:cNvPr id="139298" name="Object 34"/>
            <p:cNvGraphicFramePr>
              <a:graphicFrameLocks noChangeAspect="1"/>
            </p:cNvGraphicFramePr>
            <p:nvPr/>
          </p:nvGraphicFramePr>
          <p:xfrm>
            <a:off x="2304" y="3120"/>
            <a:ext cx="288" cy="368"/>
          </p:xfrm>
          <a:graphic>
            <a:graphicData uri="http://schemas.openxmlformats.org/presentationml/2006/ole">
              <p:oleObj spid="_x0000_s316054" name="Equation" r:id="rId7" imgW="10972800" imgH="14020800" progId="Equation.3">
                <p:embed/>
              </p:oleObj>
            </a:graphicData>
          </a:graphic>
        </p:graphicFrame>
        <p:graphicFrame>
          <p:nvGraphicFramePr>
            <p:cNvPr id="139299" name="Object 35"/>
            <p:cNvGraphicFramePr>
              <a:graphicFrameLocks noChangeAspect="1"/>
            </p:cNvGraphicFramePr>
            <p:nvPr/>
          </p:nvGraphicFramePr>
          <p:xfrm>
            <a:off x="1680" y="2160"/>
            <a:ext cx="167" cy="176"/>
          </p:xfrm>
          <a:graphic>
            <a:graphicData uri="http://schemas.openxmlformats.org/presentationml/2006/ole">
              <p:oleObj spid="_x0000_s316055" name="Equation" r:id="rId8" imgW="6400800" imgH="6705600" progId="Equation.3">
                <p:embed/>
              </p:oleObj>
            </a:graphicData>
          </a:graphic>
        </p:graphicFrame>
        <p:graphicFrame>
          <p:nvGraphicFramePr>
            <p:cNvPr id="139300" name="Object 36"/>
            <p:cNvGraphicFramePr>
              <a:graphicFrameLocks noChangeAspect="1"/>
            </p:cNvGraphicFramePr>
            <p:nvPr/>
          </p:nvGraphicFramePr>
          <p:xfrm>
            <a:off x="1680" y="2832"/>
            <a:ext cx="167" cy="176"/>
          </p:xfrm>
          <a:graphic>
            <a:graphicData uri="http://schemas.openxmlformats.org/presentationml/2006/ole">
              <p:oleObj spid="_x0000_s316056" name="Equation" r:id="rId9" imgW="6400800" imgH="6705600" progId="Equation.3">
                <p:embed/>
              </p:oleObj>
            </a:graphicData>
          </a:graphic>
        </p:graphicFrame>
        <p:graphicFrame>
          <p:nvGraphicFramePr>
            <p:cNvPr id="139301" name="Object 37"/>
            <p:cNvGraphicFramePr>
              <a:graphicFrameLocks noChangeAspect="1"/>
            </p:cNvGraphicFramePr>
            <p:nvPr/>
          </p:nvGraphicFramePr>
          <p:xfrm>
            <a:off x="2880" y="1824"/>
            <a:ext cx="167" cy="176"/>
          </p:xfrm>
          <a:graphic>
            <a:graphicData uri="http://schemas.openxmlformats.org/presentationml/2006/ole">
              <p:oleObj spid="_x0000_s316057" name="Equation" r:id="rId10" imgW="6400800" imgH="6705600" progId="Equation.3">
                <p:embed/>
              </p:oleObj>
            </a:graphicData>
          </a:graphic>
        </p:graphicFrame>
      </p:grpSp>
      <p:sp>
        <p:nvSpPr>
          <p:cNvPr id="139302" name="Text Box 38"/>
          <p:cNvSpPr txBox="1">
            <a:spLocks noChangeArrowheads="1"/>
          </p:cNvSpPr>
          <p:nvPr/>
        </p:nvSpPr>
        <p:spPr bwMode="auto">
          <a:xfrm>
            <a:off x="2590800" y="2590800"/>
            <a:ext cx="176371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“accept”</a:t>
            </a:r>
          </a:p>
        </p:txBody>
      </p:sp>
      <p:sp>
        <p:nvSpPr>
          <p:cNvPr id="139304" name="Oval 40"/>
          <p:cNvSpPr>
            <a:spLocks noChangeArrowheads="1"/>
          </p:cNvSpPr>
          <p:nvPr/>
        </p:nvSpPr>
        <p:spPr bwMode="auto">
          <a:xfrm>
            <a:off x="6738938" y="3230563"/>
            <a:ext cx="427037" cy="4365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9305" name="Oval 41"/>
          <p:cNvSpPr>
            <a:spLocks noChangeArrowheads="1"/>
          </p:cNvSpPr>
          <p:nvPr/>
        </p:nvSpPr>
        <p:spPr bwMode="auto">
          <a:xfrm>
            <a:off x="5556250" y="4006850"/>
            <a:ext cx="425450" cy="436563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9306" name="Oval 42"/>
          <p:cNvSpPr>
            <a:spLocks noChangeArrowheads="1"/>
          </p:cNvSpPr>
          <p:nvPr/>
        </p:nvSpPr>
        <p:spPr bwMode="auto">
          <a:xfrm>
            <a:off x="6738938" y="4587875"/>
            <a:ext cx="427037" cy="436563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9307" name="Line 43"/>
          <p:cNvSpPr>
            <a:spLocks noChangeShapeType="1"/>
          </p:cNvSpPr>
          <p:nvPr/>
        </p:nvSpPr>
        <p:spPr bwMode="auto">
          <a:xfrm flipV="1">
            <a:off x="5934075" y="3521075"/>
            <a:ext cx="804863" cy="582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9308" name="Line 44"/>
          <p:cNvSpPr>
            <a:spLocks noChangeShapeType="1"/>
          </p:cNvSpPr>
          <p:nvPr/>
        </p:nvSpPr>
        <p:spPr bwMode="auto">
          <a:xfrm>
            <a:off x="5935663" y="4343400"/>
            <a:ext cx="806450" cy="4349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9309" name="Line 45"/>
          <p:cNvSpPr>
            <a:spLocks noChangeShapeType="1"/>
          </p:cNvSpPr>
          <p:nvPr/>
        </p:nvSpPr>
        <p:spPr bwMode="auto">
          <a:xfrm flipV="1">
            <a:off x="5148263" y="4248150"/>
            <a:ext cx="407987" cy="285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9310" name="Oval 46"/>
          <p:cNvSpPr>
            <a:spLocks noChangeArrowheads="1"/>
          </p:cNvSpPr>
          <p:nvPr/>
        </p:nvSpPr>
        <p:spPr bwMode="auto">
          <a:xfrm>
            <a:off x="7923213" y="3230563"/>
            <a:ext cx="425450" cy="4365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9311" name="Line 47"/>
          <p:cNvSpPr>
            <a:spLocks noChangeShapeType="1"/>
          </p:cNvSpPr>
          <p:nvPr/>
        </p:nvSpPr>
        <p:spPr bwMode="auto">
          <a:xfrm>
            <a:off x="7165975" y="3473450"/>
            <a:ext cx="661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139312" name="Object 48"/>
          <p:cNvGraphicFramePr>
            <a:graphicFrameLocks noChangeAspect="1"/>
          </p:cNvGraphicFramePr>
          <p:nvPr/>
        </p:nvGraphicFramePr>
        <p:xfrm>
          <a:off x="5603875" y="4006850"/>
          <a:ext cx="298450" cy="371475"/>
        </p:xfrm>
        <a:graphic>
          <a:graphicData uri="http://schemas.openxmlformats.org/presentationml/2006/ole">
            <p:oleObj spid="_x0000_s316058" name="Equation" r:id="rId11" imgW="11582400" imgH="14020800" progId="Equation.3">
              <p:embed/>
            </p:oleObj>
          </a:graphicData>
        </a:graphic>
      </p:graphicFrame>
      <p:graphicFrame>
        <p:nvGraphicFramePr>
          <p:cNvPr id="139313" name="Object 49"/>
          <p:cNvGraphicFramePr>
            <a:graphicFrameLocks noChangeAspect="1"/>
          </p:cNvGraphicFramePr>
          <p:nvPr/>
        </p:nvGraphicFramePr>
        <p:xfrm>
          <a:off x="6834188" y="3230563"/>
          <a:ext cx="252412" cy="363537"/>
        </p:xfrm>
        <a:graphic>
          <a:graphicData uri="http://schemas.openxmlformats.org/presentationml/2006/ole">
            <p:oleObj spid="_x0000_s316059" name="Equation" r:id="rId12" imgW="9753600" imgH="13716000" progId="Equation.3">
              <p:embed/>
            </p:oleObj>
          </a:graphicData>
        </a:graphic>
      </p:graphicFrame>
      <p:sp>
        <p:nvSpPr>
          <p:cNvPr id="139314" name="Oval 50"/>
          <p:cNvSpPr>
            <a:spLocks noChangeArrowheads="1"/>
          </p:cNvSpPr>
          <p:nvPr/>
        </p:nvSpPr>
        <p:spPr bwMode="auto">
          <a:xfrm>
            <a:off x="7827963" y="3133725"/>
            <a:ext cx="615950" cy="6302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9315" name="Object 51"/>
          <p:cNvGraphicFramePr>
            <a:graphicFrameLocks noChangeAspect="1"/>
          </p:cNvGraphicFramePr>
          <p:nvPr/>
        </p:nvGraphicFramePr>
        <p:xfrm>
          <a:off x="7969250" y="3230563"/>
          <a:ext cx="300038" cy="363537"/>
        </p:xfrm>
        <a:graphic>
          <a:graphicData uri="http://schemas.openxmlformats.org/presentationml/2006/ole">
            <p:oleObj spid="_x0000_s316060" name="Equation" r:id="rId13" imgW="11582400" imgH="13716000" progId="Equation.3">
              <p:embed/>
            </p:oleObj>
          </a:graphicData>
        </a:graphic>
      </p:graphicFrame>
      <p:graphicFrame>
        <p:nvGraphicFramePr>
          <p:cNvPr id="139316" name="Object 52"/>
          <p:cNvGraphicFramePr>
            <a:graphicFrameLocks noChangeAspect="1"/>
          </p:cNvGraphicFramePr>
          <p:nvPr/>
        </p:nvGraphicFramePr>
        <p:xfrm>
          <a:off x="6218238" y="3617913"/>
          <a:ext cx="165100" cy="177800"/>
        </p:xfrm>
        <a:graphic>
          <a:graphicData uri="http://schemas.openxmlformats.org/presentationml/2006/ole">
            <p:oleObj spid="_x0000_s316061" name="Equation" r:id="rId14" imgW="6400800" imgH="6705600" progId="Equation.3">
              <p:embed/>
            </p:oleObj>
          </a:graphicData>
        </a:graphic>
      </p:graphicFrame>
      <p:graphicFrame>
        <p:nvGraphicFramePr>
          <p:cNvPr id="139317" name="Object 53"/>
          <p:cNvGraphicFramePr>
            <a:graphicFrameLocks noChangeAspect="1"/>
          </p:cNvGraphicFramePr>
          <p:nvPr/>
        </p:nvGraphicFramePr>
        <p:xfrm>
          <a:off x="6218238" y="4297363"/>
          <a:ext cx="165100" cy="177800"/>
        </p:xfrm>
        <a:graphic>
          <a:graphicData uri="http://schemas.openxmlformats.org/presentationml/2006/ole">
            <p:oleObj spid="_x0000_s316062" name="Equation" r:id="rId15" imgW="6400800" imgH="6705600" progId="Equation.3">
              <p:embed/>
            </p:oleObj>
          </a:graphicData>
        </a:graphic>
      </p:graphicFrame>
      <p:graphicFrame>
        <p:nvGraphicFramePr>
          <p:cNvPr id="139318" name="Object 54"/>
          <p:cNvGraphicFramePr>
            <a:graphicFrameLocks noChangeAspect="1"/>
          </p:cNvGraphicFramePr>
          <p:nvPr/>
        </p:nvGraphicFramePr>
        <p:xfrm>
          <a:off x="7402513" y="3279775"/>
          <a:ext cx="163512" cy="177800"/>
        </p:xfrm>
        <a:graphic>
          <a:graphicData uri="http://schemas.openxmlformats.org/presentationml/2006/ole">
            <p:oleObj spid="_x0000_s316063" name="Equation" r:id="rId16" imgW="6400800" imgH="6705600" progId="Equation.3">
              <p:embed/>
            </p:oleObj>
          </a:graphicData>
        </a:graphic>
      </p:graphicFrame>
      <p:graphicFrame>
        <p:nvGraphicFramePr>
          <p:cNvPr id="139319" name="Object 55"/>
          <p:cNvGraphicFramePr>
            <a:graphicFrameLocks noChangeAspect="1"/>
          </p:cNvGraphicFramePr>
          <p:nvPr/>
        </p:nvGraphicFramePr>
        <p:xfrm>
          <a:off x="6834188" y="4587875"/>
          <a:ext cx="284162" cy="371475"/>
        </p:xfrm>
        <a:graphic>
          <a:graphicData uri="http://schemas.openxmlformats.org/presentationml/2006/ole">
            <p:oleObj spid="_x0000_s316064" name="Equation" r:id="rId17" imgW="10972800" imgH="14020800" progId="Equation.3">
              <p:embed/>
            </p:oleObj>
          </a:graphicData>
        </a:graphic>
      </p:graphicFrame>
      <p:sp>
        <p:nvSpPr>
          <p:cNvPr id="139320" name="Text Box 56"/>
          <p:cNvSpPr txBox="1">
            <a:spLocks noChangeArrowheads="1"/>
          </p:cNvSpPr>
          <p:nvPr/>
        </p:nvSpPr>
        <p:spPr bwMode="auto">
          <a:xfrm>
            <a:off x="7434263" y="4505325"/>
            <a:ext cx="170973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“reject”</a:t>
            </a:r>
          </a:p>
        </p:txBody>
      </p:sp>
      <p:sp>
        <p:nvSpPr>
          <p:cNvPr id="139321" name="Text Box 57"/>
          <p:cNvSpPr txBox="1">
            <a:spLocks noChangeArrowheads="1"/>
          </p:cNvSpPr>
          <p:nvPr/>
        </p:nvSpPr>
        <p:spPr bwMode="auto">
          <a:xfrm>
            <a:off x="152400" y="4953000"/>
            <a:ext cx="2681288" cy="17478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/>
              <a:t>because this </a:t>
            </a:r>
          </a:p>
          <a:p>
            <a:r>
              <a:rPr lang="en-US"/>
              <a:t>computation</a:t>
            </a:r>
          </a:p>
          <a:p>
            <a:r>
              <a:rPr lang="en-US"/>
              <a:t>accepts </a:t>
            </a:r>
          </a:p>
        </p:txBody>
      </p:sp>
      <p:graphicFrame>
        <p:nvGraphicFramePr>
          <p:cNvPr id="139322" name="Object 58"/>
          <p:cNvGraphicFramePr>
            <a:graphicFrameLocks noChangeAspect="1"/>
          </p:cNvGraphicFramePr>
          <p:nvPr/>
        </p:nvGraphicFramePr>
        <p:xfrm>
          <a:off x="1828800" y="6248400"/>
          <a:ext cx="546100" cy="304800"/>
        </p:xfrm>
        <a:graphic>
          <a:graphicData uri="http://schemas.openxmlformats.org/presentationml/2006/ole">
            <p:oleObj spid="_x0000_s316065" name="Equation" r:id="rId18" imgW="13106400" imgH="7315200" progId="Equation.3">
              <p:embed/>
            </p:oleObj>
          </a:graphicData>
        </a:graphic>
      </p:graphicFrame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0"/>
            <a:ext cx="7793037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NFA for strings containing 01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90600" y="3733800"/>
            <a:ext cx="1371600" cy="609600"/>
            <a:chOff x="624" y="2352"/>
            <a:chExt cx="864" cy="384"/>
          </a:xfrm>
        </p:grpSpPr>
        <p:sp>
          <p:nvSpPr>
            <p:cNvPr id="18490" name="Oval 4"/>
            <p:cNvSpPr>
              <a:spLocks noChangeArrowheads="1"/>
            </p:cNvSpPr>
            <p:nvPr/>
          </p:nvSpPr>
          <p:spPr bwMode="auto">
            <a:xfrm>
              <a:off x="1200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q</a:t>
              </a:r>
              <a:r>
                <a:rPr lang="en-US" baseline="-25000"/>
                <a:t>0</a:t>
              </a:r>
            </a:p>
          </p:txBody>
        </p:sp>
        <p:sp>
          <p:nvSpPr>
            <p:cNvPr id="18491" name="Line 5"/>
            <p:cNvSpPr>
              <a:spLocks noChangeShapeType="1"/>
            </p:cNvSpPr>
            <p:nvPr/>
          </p:nvSpPr>
          <p:spPr bwMode="auto">
            <a:xfrm>
              <a:off x="816" y="259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92" name="Text Box 6"/>
            <p:cNvSpPr txBox="1">
              <a:spLocks noChangeArrowheads="1"/>
            </p:cNvSpPr>
            <p:nvPr/>
          </p:nvSpPr>
          <p:spPr bwMode="auto">
            <a:xfrm>
              <a:off x="624" y="2352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start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362200" y="3697288"/>
            <a:ext cx="990600" cy="646112"/>
            <a:chOff x="2016" y="2329"/>
            <a:chExt cx="624" cy="407"/>
          </a:xfrm>
        </p:grpSpPr>
        <p:sp>
          <p:nvSpPr>
            <p:cNvPr id="18487" name="Line 8"/>
            <p:cNvSpPr>
              <a:spLocks noChangeShapeType="1"/>
            </p:cNvSpPr>
            <p:nvPr/>
          </p:nvSpPr>
          <p:spPr bwMode="auto">
            <a:xfrm>
              <a:off x="2016" y="259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88" name="Oval 9"/>
            <p:cNvSpPr>
              <a:spLocks noChangeArrowheads="1"/>
            </p:cNvSpPr>
            <p:nvPr/>
          </p:nvSpPr>
          <p:spPr bwMode="auto">
            <a:xfrm>
              <a:off x="2352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q</a:t>
              </a:r>
              <a:r>
                <a:rPr lang="en-US" baseline="-25000"/>
                <a:t>1</a:t>
              </a:r>
            </a:p>
          </p:txBody>
        </p:sp>
        <p:sp>
          <p:nvSpPr>
            <p:cNvPr id="18489" name="Text Box 10"/>
            <p:cNvSpPr txBox="1">
              <a:spLocks noChangeArrowheads="1"/>
            </p:cNvSpPr>
            <p:nvPr/>
          </p:nvSpPr>
          <p:spPr bwMode="auto">
            <a:xfrm>
              <a:off x="2054" y="2329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hlink"/>
                  </a:solidFill>
                </a:rPr>
                <a:t>0</a:t>
              </a:r>
            </a:p>
          </p:txBody>
        </p:sp>
      </p:grpSp>
      <p:grpSp>
        <p:nvGrpSpPr>
          <p:cNvPr id="4" name="Group 60"/>
          <p:cNvGrpSpPr>
            <a:grpSpLocks/>
          </p:cNvGrpSpPr>
          <p:nvPr/>
        </p:nvGrpSpPr>
        <p:grpSpPr bwMode="auto">
          <a:xfrm>
            <a:off x="1752600" y="3163888"/>
            <a:ext cx="608013" cy="722312"/>
            <a:chOff x="1752600" y="3163888"/>
            <a:chExt cx="608013" cy="722312"/>
          </a:xfrm>
        </p:grpSpPr>
        <p:sp>
          <p:nvSpPr>
            <p:cNvPr id="18485" name="Freeform 13"/>
            <p:cNvSpPr>
              <a:spLocks/>
            </p:cNvSpPr>
            <p:nvPr/>
          </p:nvSpPr>
          <p:spPr bwMode="auto">
            <a:xfrm>
              <a:off x="1879600" y="3568700"/>
              <a:ext cx="419100" cy="317500"/>
            </a:xfrm>
            <a:custGeom>
              <a:avLst/>
              <a:gdLst>
                <a:gd name="T0" fmla="*/ 2147483647 w 264"/>
                <a:gd name="T1" fmla="*/ 2147483647 h 200"/>
                <a:gd name="T2" fmla="*/ 2147483647 w 264"/>
                <a:gd name="T3" fmla="*/ 2147483647 h 200"/>
                <a:gd name="T4" fmla="*/ 2147483647 w 264"/>
                <a:gd name="T5" fmla="*/ 2147483647 h 200"/>
                <a:gd name="T6" fmla="*/ 2147483647 w 264"/>
                <a:gd name="T7" fmla="*/ 2147483647 h 200"/>
                <a:gd name="T8" fmla="*/ 2147483647 w 264"/>
                <a:gd name="T9" fmla="*/ 2147483647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86" name="Text Box 14"/>
            <p:cNvSpPr txBox="1">
              <a:spLocks noChangeArrowheads="1"/>
            </p:cNvSpPr>
            <p:nvPr/>
          </p:nvSpPr>
          <p:spPr bwMode="auto">
            <a:xfrm>
              <a:off x="1752600" y="3163888"/>
              <a:ext cx="6080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hlink"/>
                  </a:solidFill>
                </a:rPr>
                <a:t>0</a:t>
              </a:r>
              <a:r>
                <a:rPr lang="en-US"/>
                <a:t>,1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3876675" y="3124200"/>
            <a:ext cx="693738" cy="722313"/>
            <a:chOff x="2970" y="1968"/>
            <a:chExt cx="437" cy="455"/>
          </a:xfrm>
        </p:grpSpPr>
        <p:sp>
          <p:nvSpPr>
            <p:cNvPr id="18483" name="Freeform 16"/>
            <p:cNvSpPr>
              <a:spLocks/>
            </p:cNvSpPr>
            <p:nvPr/>
          </p:nvSpPr>
          <p:spPr bwMode="auto">
            <a:xfrm>
              <a:off x="2970" y="2223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84" name="Text Box 17"/>
            <p:cNvSpPr txBox="1">
              <a:spLocks noChangeArrowheads="1"/>
            </p:cNvSpPr>
            <p:nvPr/>
          </p:nvSpPr>
          <p:spPr bwMode="auto">
            <a:xfrm>
              <a:off x="3024" y="1968"/>
              <a:ext cx="38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0,1</a:t>
              </a:r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3352800" y="3657600"/>
            <a:ext cx="990600" cy="685800"/>
            <a:chOff x="2640" y="2304"/>
            <a:chExt cx="624" cy="432"/>
          </a:xfrm>
        </p:grpSpPr>
        <p:sp>
          <p:nvSpPr>
            <p:cNvPr id="18480" name="Text Box 22"/>
            <p:cNvSpPr txBox="1">
              <a:spLocks noChangeArrowheads="1"/>
            </p:cNvSpPr>
            <p:nvPr/>
          </p:nvSpPr>
          <p:spPr bwMode="auto">
            <a:xfrm>
              <a:off x="2688" y="230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18481" name="Oval 23"/>
            <p:cNvSpPr>
              <a:spLocks noChangeArrowheads="1"/>
            </p:cNvSpPr>
            <p:nvPr/>
          </p:nvSpPr>
          <p:spPr bwMode="auto">
            <a:xfrm>
              <a:off x="2976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q</a:t>
              </a:r>
              <a:r>
                <a:rPr lang="en-US" baseline="-25000"/>
                <a:t>2</a:t>
              </a:r>
            </a:p>
          </p:txBody>
        </p:sp>
        <p:sp>
          <p:nvSpPr>
            <p:cNvPr id="18482" name="Line 24"/>
            <p:cNvSpPr>
              <a:spLocks noChangeShapeType="1"/>
            </p:cNvSpPr>
            <p:nvPr/>
          </p:nvSpPr>
          <p:spPr bwMode="auto">
            <a:xfrm>
              <a:off x="2640" y="2592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3717925" y="3810000"/>
            <a:ext cx="844550" cy="1319213"/>
            <a:chOff x="2342" y="2400"/>
            <a:chExt cx="532" cy="831"/>
          </a:xfrm>
        </p:grpSpPr>
        <p:sp>
          <p:nvSpPr>
            <p:cNvPr id="18478" name="Oval 26"/>
            <p:cNvSpPr>
              <a:spLocks noChangeArrowheads="1"/>
            </p:cNvSpPr>
            <p:nvPr/>
          </p:nvSpPr>
          <p:spPr bwMode="auto">
            <a:xfrm>
              <a:off x="2400" y="2400"/>
              <a:ext cx="384" cy="384"/>
            </a:xfrm>
            <a:prstGeom prst="ellipse">
              <a:avLst/>
            </a:prstGeom>
            <a:solidFill>
              <a:schemeClr val="accent1">
                <a:alpha val="1215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9" name="Text Box 27"/>
            <p:cNvSpPr txBox="1">
              <a:spLocks noChangeArrowheads="1"/>
            </p:cNvSpPr>
            <p:nvPr/>
          </p:nvSpPr>
          <p:spPr bwMode="auto">
            <a:xfrm>
              <a:off x="2342" y="2713"/>
              <a:ext cx="532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Final</a:t>
              </a:r>
            </a:p>
            <a:p>
              <a:r>
                <a:rPr lang="en-US"/>
                <a:t>state</a:t>
              </a:r>
            </a:p>
          </p:txBody>
        </p:sp>
      </p:grpSp>
      <p:sp>
        <p:nvSpPr>
          <p:cNvPr id="18442" name="Line 46"/>
          <p:cNvSpPr>
            <a:spLocks noChangeShapeType="1"/>
          </p:cNvSpPr>
          <p:nvPr/>
        </p:nvSpPr>
        <p:spPr bwMode="auto">
          <a:xfrm>
            <a:off x="5105400" y="4984750"/>
            <a:ext cx="990600" cy="0"/>
          </a:xfrm>
          <a:prstGeom prst="line">
            <a:avLst/>
          </a:prstGeom>
          <a:noFill/>
          <a:ln w="12700" cap="sq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3" name="Line 50"/>
          <p:cNvSpPr>
            <a:spLocks noChangeShapeType="1"/>
          </p:cNvSpPr>
          <p:nvPr/>
        </p:nvSpPr>
        <p:spPr bwMode="auto">
          <a:xfrm>
            <a:off x="5105400" y="4984750"/>
            <a:ext cx="0" cy="334963"/>
          </a:xfrm>
          <a:prstGeom prst="line">
            <a:avLst/>
          </a:prstGeom>
          <a:noFill/>
          <a:ln w="12700" cap="sq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4" name="Line 53"/>
          <p:cNvSpPr>
            <a:spLocks noChangeShapeType="1"/>
          </p:cNvSpPr>
          <p:nvPr/>
        </p:nvSpPr>
        <p:spPr bwMode="auto">
          <a:xfrm>
            <a:off x="6096000" y="4984750"/>
            <a:ext cx="990600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5" name="Line 54"/>
          <p:cNvSpPr>
            <a:spLocks noChangeShapeType="1"/>
          </p:cNvSpPr>
          <p:nvPr/>
        </p:nvSpPr>
        <p:spPr bwMode="auto">
          <a:xfrm>
            <a:off x="5105400" y="5319713"/>
            <a:ext cx="0" cy="334962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6" name="Line 57"/>
          <p:cNvSpPr>
            <a:spLocks noChangeShapeType="1"/>
          </p:cNvSpPr>
          <p:nvPr/>
        </p:nvSpPr>
        <p:spPr bwMode="auto">
          <a:xfrm>
            <a:off x="7086600" y="4984750"/>
            <a:ext cx="990600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7" name="Line 58"/>
          <p:cNvSpPr>
            <a:spLocks noChangeShapeType="1"/>
          </p:cNvSpPr>
          <p:nvPr/>
        </p:nvSpPr>
        <p:spPr bwMode="auto">
          <a:xfrm>
            <a:off x="5105400" y="5654675"/>
            <a:ext cx="0" cy="334963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8" name="Line 59"/>
          <p:cNvSpPr>
            <a:spLocks noChangeShapeType="1"/>
          </p:cNvSpPr>
          <p:nvPr/>
        </p:nvSpPr>
        <p:spPr bwMode="auto">
          <a:xfrm>
            <a:off x="5105400" y="5989638"/>
            <a:ext cx="0" cy="334962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68"/>
          <p:cNvGrpSpPr>
            <a:grpSpLocks/>
          </p:cNvGrpSpPr>
          <p:nvPr/>
        </p:nvGrpSpPr>
        <p:grpSpPr bwMode="auto">
          <a:xfrm>
            <a:off x="4572000" y="2667000"/>
            <a:ext cx="3733800" cy="3657600"/>
            <a:chOff x="2880" y="1680"/>
            <a:chExt cx="2352" cy="2304"/>
          </a:xfrm>
        </p:grpSpPr>
        <p:sp>
          <p:nvSpPr>
            <p:cNvPr id="18453" name="Line 31"/>
            <p:cNvSpPr>
              <a:spLocks noChangeShapeType="1"/>
            </p:cNvSpPr>
            <p:nvPr/>
          </p:nvSpPr>
          <p:spPr bwMode="auto">
            <a:xfrm>
              <a:off x="2880" y="1728"/>
              <a:ext cx="0" cy="2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54" name="Text Box 32"/>
            <p:cNvSpPr txBox="1">
              <a:spLocks noChangeArrowheads="1"/>
            </p:cNvSpPr>
            <p:nvPr/>
          </p:nvSpPr>
          <p:spPr bwMode="auto">
            <a:xfrm>
              <a:off x="3216" y="1680"/>
              <a:ext cx="2016" cy="1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/>
                <a:t> </a:t>
              </a:r>
              <a:r>
                <a:rPr lang="en-US" sz="1800"/>
                <a:t>Q = {q</a:t>
              </a:r>
              <a:r>
                <a:rPr lang="en-US" sz="1800" baseline="-25000"/>
                <a:t>0</a:t>
              </a:r>
              <a:r>
                <a:rPr lang="en-US" sz="1800"/>
                <a:t>,q</a:t>
              </a:r>
              <a:r>
                <a:rPr lang="en-US" sz="1800" baseline="-25000"/>
                <a:t>1</a:t>
              </a:r>
              <a:r>
                <a:rPr lang="en-US" sz="1800"/>
                <a:t>,q</a:t>
              </a:r>
              <a:r>
                <a:rPr lang="en-US" sz="1800" baseline="-25000"/>
                <a:t>2</a:t>
              </a:r>
              <a:r>
                <a:rPr lang="en-US" sz="1800"/>
                <a:t>}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sz="1800"/>
                <a:t> </a:t>
              </a:r>
              <a:r>
                <a:rPr lang="en-US" sz="1800">
                  <a:sym typeface="Symbol" pitchFamily="28" charset="2"/>
                </a:rPr>
                <a:t> </a:t>
              </a:r>
              <a:r>
                <a:rPr lang="en-US" sz="1800"/>
                <a:t>= {0,1}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sz="1800"/>
                <a:t> start state = q</a:t>
              </a:r>
              <a:r>
                <a:rPr lang="en-US" sz="1800" baseline="-25000"/>
                <a:t>0</a:t>
              </a:r>
              <a:r>
                <a:rPr lang="en-US" sz="1800"/>
                <a:t> 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sz="1800"/>
                <a:t> F = {q</a:t>
              </a:r>
              <a:r>
                <a:rPr lang="en-US" sz="1800" baseline="-25000"/>
                <a:t>2</a:t>
              </a:r>
              <a:r>
                <a:rPr lang="en-US" sz="1800"/>
                <a:t>} </a:t>
              </a:r>
              <a:endParaRPr lang="el-GR" sz="1800">
                <a:cs typeface="Arial" charset="0"/>
              </a:endParaRP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sz="1800"/>
                <a:t> Transition table</a:t>
              </a:r>
            </a:p>
          </p:txBody>
        </p:sp>
        <p:pic>
          <p:nvPicPr>
            <p:cNvPr id="18455" name="Picture 33" descr="delt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64" y="3120"/>
              <a:ext cx="213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56" name="Rectangle 34"/>
            <p:cNvSpPr>
              <a:spLocks noChangeArrowheads="1"/>
            </p:cNvSpPr>
            <p:nvPr/>
          </p:nvSpPr>
          <p:spPr bwMode="auto">
            <a:xfrm>
              <a:off x="4464" y="3773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/>
                <a:t>{q</a:t>
              </a:r>
              <a:r>
                <a:rPr lang="en-US" sz="1600" baseline="-25000"/>
                <a:t>2</a:t>
              </a:r>
              <a:r>
                <a:rPr lang="en-US" sz="1600"/>
                <a:t>}</a:t>
              </a:r>
              <a:endParaRPr lang="en-US" sz="1600" baseline="-25000"/>
            </a:p>
          </p:txBody>
        </p:sp>
        <p:sp>
          <p:nvSpPr>
            <p:cNvPr id="18457" name="Rectangle 35"/>
            <p:cNvSpPr>
              <a:spLocks noChangeArrowheads="1"/>
            </p:cNvSpPr>
            <p:nvPr/>
          </p:nvSpPr>
          <p:spPr bwMode="auto">
            <a:xfrm>
              <a:off x="3840" y="3773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/>
                <a:t>{q</a:t>
              </a:r>
              <a:r>
                <a:rPr lang="en-US" sz="1600" baseline="-25000"/>
                <a:t>2</a:t>
              </a:r>
              <a:r>
                <a:rPr lang="en-US" sz="1600"/>
                <a:t>}</a:t>
              </a:r>
            </a:p>
          </p:txBody>
        </p:sp>
        <p:sp>
          <p:nvSpPr>
            <p:cNvPr id="18458" name="Rectangle 36"/>
            <p:cNvSpPr>
              <a:spLocks noChangeArrowheads="1"/>
            </p:cNvSpPr>
            <p:nvPr/>
          </p:nvSpPr>
          <p:spPr bwMode="auto">
            <a:xfrm>
              <a:off x="3216" y="3773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 b="1">
                  <a:solidFill>
                    <a:schemeClr val="hlink"/>
                  </a:solidFill>
                </a:rPr>
                <a:t>*q</a:t>
              </a:r>
              <a:r>
                <a:rPr lang="en-US" sz="1600" b="1" baseline="-25000">
                  <a:solidFill>
                    <a:schemeClr val="hlink"/>
                  </a:solidFill>
                </a:rPr>
                <a:t>2</a:t>
              </a:r>
              <a:endParaRPr lang="en-US" sz="1600" b="1">
                <a:solidFill>
                  <a:schemeClr val="hlink"/>
                </a:solidFill>
              </a:endParaRPr>
            </a:p>
          </p:txBody>
        </p:sp>
        <p:sp>
          <p:nvSpPr>
            <p:cNvPr id="18459" name="Rectangle 37"/>
            <p:cNvSpPr>
              <a:spLocks noChangeArrowheads="1"/>
            </p:cNvSpPr>
            <p:nvPr/>
          </p:nvSpPr>
          <p:spPr bwMode="auto">
            <a:xfrm>
              <a:off x="4464" y="3562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/>
                <a:t>{q</a:t>
              </a:r>
              <a:r>
                <a:rPr lang="en-US" sz="1600" baseline="-25000"/>
                <a:t>2</a:t>
              </a:r>
              <a:r>
                <a:rPr lang="en-US" sz="1600"/>
                <a:t>}</a:t>
              </a:r>
              <a:endParaRPr lang="en-US" sz="1600" baseline="-25000"/>
            </a:p>
          </p:txBody>
        </p:sp>
        <p:sp>
          <p:nvSpPr>
            <p:cNvPr id="18460" name="Rectangle 38"/>
            <p:cNvSpPr>
              <a:spLocks noChangeArrowheads="1"/>
            </p:cNvSpPr>
            <p:nvPr/>
          </p:nvSpPr>
          <p:spPr bwMode="auto">
            <a:xfrm>
              <a:off x="3840" y="3562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l-GR" sz="1600">
                  <a:cs typeface="Arial" charset="0"/>
                </a:rPr>
                <a:t>Φ</a:t>
              </a:r>
            </a:p>
          </p:txBody>
        </p:sp>
        <p:sp>
          <p:nvSpPr>
            <p:cNvPr id="18461" name="Rectangle 39"/>
            <p:cNvSpPr>
              <a:spLocks noChangeArrowheads="1"/>
            </p:cNvSpPr>
            <p:nvPr/>
          </p:nvSpPr>
          <p:spPr bwMode="auto">
            <a:xfrm>
              <a:off x="3216" y="3562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 b="1">
                  <a:solidFill>
                    <a:schemeClr val="hlink"/>
                  </a:solidFill>
                </a:rPr>
                <a:t>q</a:t>
              </a:r>
              <a:r>
                <a:rPr lang="en-US" sz="1600" b="1" baseline="-25000">
                  <a:solidFill>
                    <a:schemeClr val="hlink"/>
                  </a:solidFill>
                </a:rPr>
                <a:t>1</a:t>
              </a:r>
              <a:endParaRPr lang="en-US" sz="1600" b="1">
                <a:solidFill>
                  <a:schemeClr val="hlink"/>
                </a:solidFill>
              </a:endParaRPr>
            </a:p>
          </p:txBody>
        </p:sp>
        <p:sp>
          <p:nvSpPr>
            <p:cNvPr id="18462" name="Rectangle 40"/>
            <p:cNvSpPr>
              <a:spLocks noChangeArrowheads="1"/>
            </p:cNvSpPr>
            <p:nvPr/>
          </p:nvSpPr>
          <p:spPr bwMode="auto">
            <a:xfrm>
              <a:off x="4464" y="3351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/>
                <a:t>{q</a:t>
              </a:r>
              <a:r>
                <a:rPr lang="en-US" sz="1600" baseline="-25000"/>
                <a:t>0</a:t>
              </a:r>
              <a:r>
                <a:rPr lang="en-US" sz="1600"/>
                <a:t>}</a:t>
              </a:r>
            </a:p>
          </p:txBody>
        </p:sp>
        <p:sp>
          <p:nvSpPr>
            <p:cNvPr id="18463" name="Rectangle 41"/>
            <p:cNvSpPr>
              <a:spLocks noChangeArrowheads="1"/>
            </p:cNvSpPr>
            <p:nvPr/>
          </p:nvSpPr>
          <p:spPr bwMode="auto">
            <a:xfrm>
              <a:off x="3840" y="3351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/>
                <a:t>{q</a:t>
              </a:r>
              <a:r>
                <a:rPr lang="en-US" sz="1600" baseline="-25000"/>
                <a:t>0</a:t>
              </a:r>
              <a:r>
                <a:rPr lang="en-US" sz="1600"/>
                <a:t>,q</a:t>
              </a:r>
              <a:r>
                <a:rPr lang="en-US" sz="1600" baseline="-25000"/>
                <a:t>1</a:t>
              </a:r>
              <a:r>
                <a:rPr lang="en-US" sz="1600"/>
                <a:t>}</a:t>
              </a:r>
            </a:p>
          </p:txBody>
        </p:sp>
        <p:sp>
          <p:nvSpPr>
            <p:cNvPr id="18464" name="Rectangle 42"/>
            <p:cNvSpPr>
              <a:spLocks noChangeArrowheads="1"/>
            </p:cNvSpPr>
            <p:nvPr/>
          </p:nvSpPr>
          <p:spPr bwMode="auto">
            <a:xfrm>
              <a:off x="3216" y="3351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 b="1">
                  <a:solidFill>
                    <a:schemeClr val="hlink"/>
                  </a:solidFill>
                </a:rPr>
                <a:t>q</a:t>
              </a:r>
              <a:r>
                <a:rPr lang="en-US" sz="1600" b="1" baseline="-25000">
                  <a:solidFill>
                    <a:schemeClr val="hlink"/>
                  </a:solidFill>
                </a:rPr>
                <a:t>0</a:t>
              </a:r>
            </a:p>
          </p:txBody>
        </p:sp>
        <p:sp>
          <p:nvSpPr>
            <p:cNvPr id="18465" name="Rectangle 43"/>
            <p:cNvSpPr>
              <a:spLocks noChangeArrowheads="1"/>
            </p:cNvSpPr>
            <p:nvPr/>
          </p:nvSpPr>
          <p:spPr bwMode="auto">
            <a:xfrm>
              <a:off x="4464" y="3140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 b="1">
                  <a:solidFill>
                    <a:schemeClr val="hlink"/>
                  </a:solidFill>
                </a:rPr>
                <a:t>1</a:t>
              </a:r>
            </a:p>
          </p:txBody>
        </p:sp>
        <p:sp>
          <p:nvSpPr>
            <p:cNvPr id="18466" name="Rectangle 44"/>
            <p:cNvSpPr>
              <a:spLocks noChangeArrowheads="1"/>
            </p:cNvSpPr>
            <p:nvPr/>
          </p:nvSpPr>
          <p:spPr bwMode="auto">
            <a:xfrm>
              <a:off x="3840" y="3140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r>
                <a:rPr lang="en-US" sz="1600" b="1">
                  <a:solidFill>
                    <a:schemeClr val="hlink"/>
                  </a:solidFill>
                </a:rPr>
                <a:t>0</a:t>
              </a:r>
            </a:p>
          </p:txBody>
        </p:sp>
        <p:sp>
          <p:nvSpPr>
            <p:cNvPr id="18467" name="Rectangle 45"/>
            <p:cNvSpPr>
              <a:spLocks noChangeArrowheads="1"/>
            </p:cNvSpPr>
            <p:nvPr/>
          </p:nvSpPr>
          <p:spPr bwMode="auto">
            <a:xfrm>
              <a:off x="3216" y="3140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8" charset="2"/>
                <a:buNone/>
              </a:pPr>
              <a:endParaRPr lang="en-US" sz="1600"/>
            </a:p>
          </p:txBody>
        </p:sp>
        <p:sp>
          <p:nvSpPr>
            <p:cNvPr id="18468" name="Line 47"/>
            <p:cNvSpPr>
              <a:spLocks noChangeShapeType="1"/>
            </p:cNvSpPr>
            <p:nvPr/>
          </p:nvSpPr>
          <p:spPr bwMode="auto">
            <a:xfrm>
              <a:off x="3216" y="356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69" name="Line 48"/>
            <p:cNvSpPr>
              <a:spLocks noChangeShapeType="1"/>
            </p:cNvSpPr>
            <p:nvPr/>
          </p:nvSpPr>
          <p:spPr bwMode="auto">
            <a:xfrm>
              <a:off x="3216" y="3773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70" name="Line 49"/>
            <p:cNvSpPr>
              <a:spLocks noChangeShapeType="1"/>
            </p:cNvSpPr>
            <p:nvPr/>
          </p:nvSpPr>
          <p:spPr bwMode="auto">
            <a:xfrm>
              <a:off x="3216" y="3984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71" name="Line 51"/>
            <p:cNvSpPr>
              <a:spLocks noChangeShapeType="1"/>
            </p:cNvSpPr>
            <p:nvPr/>
          </p:nvSpPr>
          <p:spPr bwMode="auto">
            <a:xfrm>
              <a:off x="4464" y="3140"/>
              <a:ext cx="0" cy="8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72" name="Line 52"/>
            <p:cNvSpPr>
              <a:spLocks noChangeShapeType="1"/>
            </p:cNvSpPr>
            <p:nvPr/>
          </p:nvSpPr>
          <p:spPr bwMode="auto">
            <a:xfrm>
              <a:off x="5088" y="3140"/>
              <a:ext cx="0" cy="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73" name="Line 55"/>
            <p:cNvSpPr>
              <a:spLocks noChangeShapeType="1"/>
            </p:cNvSpPr>
            <p:nvPr/>
          </p:nvSpPr>
          <p:spPr bwMode="auto">
            <a:xfrm>
              <a:off x="3840" y="3140"/>
              <a:ext cx="0" cy="8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74" name="Line 56"/>
            <p:cNvSpPr>
              <a:spLocks noChangeShapeType="1"/>
            </p:cNvSpPr>
            <p:nvPr/>
          </p:nvSpPr>
          <p:spPr bwMode="auto">
            <a:xfrm>
              <a:off x="3216" y="335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75" name="Text Box 61"/>
            <p:cNvSpPr txBox="1">
              <a:spLocks noChangeArrowheads="1"/>
            </p:cNvSpPr>
            <p:nvPr/>
          </p:nvSpPr>
          <p:spPr bwMode="auto">
            <a:xfrm rot="-5400000">
              <a:off x="2803" y="3572"/>
              <a:ext cx="5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tx2"/>
                  </a:solidFill>
                </a:rPr>
                <a:t>states</a:t>
              </a:r>
            </a:p>
          </p:txBody>
        </p:sp>
        <p:sp>
          <p:nvSpPr>
            <p:cNvPr id="18476" name="Text Box 62"/>
            <p:cNvSpPr txBox="1">
              <a:spLocks noChangeArrowheads="1"/>
            </p:cNvSpPr>
            <p:nvPr/>
          </p:nvSpPr>
          <p:spPr bwMode="auto">
            <a:xfrm>
              <a:off x="4054" y="2926"/>
              <a:ext cx="6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tx2"/>
                  </a:solidFill>
                </a:rPr>
                <a:t>symbols</a:t>
              </a:r>
            </a:p>
          </p:txBody>
        </p:sp>
        <p:sp>
          <p:nvSpPr>
            <p:cNvPr id="18477" name="Line 65"/>
            <p:cNvSpPr>
              <a:spLocks noChangeShapeType="1"/>
            </p:cNvSpPr>
            <p:nvPr/>
          </p:nvSpPr>
          <p:spPr bwMode="auto">
            <a:xfrm>
              <a:off x="3072" y="3456"/>
              <a:ext cx="192" cy="0"/>
            </a:xfrm>
            <a:prstGeom prst="line">
              <a:avLst/>
            </a:prstGeom>
            <a:noFill/>
            <a:ln w="9525">
              <a:solidFill>
                <a:srgbClr val="33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1442" name="Text Box 66"/>
          <p:cNvSpPr txBox="1">
            <a:spLocks noChangeArrowheads="1"/>
          </p:cNvSpPr>
          <p:nvPr/>
        </p:nvSpPr>
        <p:spPr bwMode="auto">
          <a:xfrm>
            <a:off x="762000" y="5330825"/>
            <a:ext cx="3254375" cy="64135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hlink"/>
                </a:solidFill>
              </a:rPr>
              <a:t>What will happen if at state q</a:t>
            </a:r>
            <a:r>
              <a:rPr lang="en-US" sz="1800" baseline="-25000">
                <a:solidFill>
                  <a:schemeClr val="hlink"/>
                </a:solidFill>
              </a:rPr>
              <a:t>1</a:t>
            </a:r>
            <a:r>
              <a:rPr lang="en-US" sz="1800">
                <a:solidFill>
                  <a:schemeClr val="hlink"/>
                </a:solidFill>
              </a:rPr>
              <a:t> </a:t>
            </a:r>
            <a:br>
              <a:rPr lang="en-US" sz="1800">
                <a:solidFill>
                  <a:schemeClr val="hlink"/>
                </a:solidFill>
              </a:rPr>
            </a:br>
            <a:r>
              <a:rPr lang="en-US" sz="1800">
                <a:solidFill>
                  <a:schemeClr val="hlink"/>
                </a:solidFill>
              </a:rPr>
              <a:t>an input of 0 is received? </a:t>
            </a:r>
          </a:p>
        </p:txBody>
      </p:sp>
      <p:sp>
        <p:nvSpPr>
          <p:cNvPr id="101445" name="Text Box 69"/>
          <p:cNvSpPr txBox="1">
            <a:spLocks noChangeArrowheads="1"/>
          </p:cNvSpPr>
          <p:nvPr/>
        </p:nvSpPr>
        <p:spPr bwMode="auto">
          <a:xfrm>
            <a:off x="228600" y="2590800"/>
            <a:ext cx="3284538" cy="366713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hlink"/>
                </a:solidFill>
              </a:rPr>
              <a:t>Why is this non-deterministic? </a:t>
            </a: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42" grpId="0" animBg="1"/>
      <p:bldP spid="10144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Differences: DFA vs. NFA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marL="533400" indent="-533400" eaLnBrk="1" hangingPunct="1">
              <a:lnSpc>
                <a:spcPct val="80000"/>
              </a:lnSpc>
            </a:pPr>
            <a:r>
              <a:rPr lang="en-US" sz="1800" b="1" u="sng" dirty="0"/>
              <a:t>DFA</a:t>
            </a:r>
          </a:p>
          <a:p>
            <a:pPr marL="533400" indent="-533400" eaLnBrk="1" hangingPunct="1">
              <a:lnSpc>
                <a:spcPct val="80000"/>
              </a:lnSpc>
              <a:buFont typeface="Arial" charset="0"/>
              <a:buAutoNum type="arabicPeriod"/>
            </a:pPr>
            <a:r>
              <a:rPr lang="en-US" sz="2000" dirty="0">
                <a:solidFill>
                  <a:schemeClr val="hlink"/>
                </a:solidFill>
              </a:rPr>
              <a:t>All transitions are deterministic</a:t>
            </a:r>
          </a:p>
          <a:p>
            <a:pPr marL="914400" lvl="1" indent="-457200" eaLnBrk="1" hangingPunct="1">
              <a:lnSpc>
                <a:spcPct val="80000"/>
              </a:lnSpc>
            </a:pPr>
            <a:r>
              <a:rPr lang="en-US" sz="2000" dirty="0">
                <a:solidFill>
                  <a:schemeClr val="hlink"/>
                </a:solidFill>
              </a:rPr>
              <a:t>Each transition leads to exactly one state</a:t>
            </a:r>
          </a:p>
          <a:p>
            <a:pPr marL="533400" indent="-533400" eaLnBrk="1" hangingPunct="1">
              <a:lnSpc>
                <a:spcPct val="80000"/>
              </a:lnSpc>
              <a:buFont typeface="Arial" charset="0"/>
              <a:buAutoNum type="arabicPeriod"/>
            </a:pPr>
            <a:r>
              <a:rPr lang="en-US" sz="2000" dirty="0">
                <a:solidFill>
                  <a:schemeClr val="folHlink"/>
                </a:solidFill>
              </a:rPr>
              <a:t>For each state, transition on all possible symbols (alphabet) should be defined</a:t>
            </a:r>
          </a:p>
          <a:p>
            <a:pPr marL="533400" indent="-533400" eaLnBrk="1" hangingPunct="1">
              <a:lnSpc>
                <a:spcPct val="80000"/>
              </a:lnSpc>
              <a:buFont typeface="Arial" charset="0"/>
              <a:buAutoNum type="arabicPeriod"/>
            </a:pPr>
            <a:r>
              <a:rPr lang="en-US" sz="2000" dirty="0">
                <a:solidFill>
                  <a:srgbClr val="008000"/>
                </a:solidFill>
              </a:rPr>
              <a:t>Accepts input if the last state visited is in F</a:t>
            </a:r>
          </a:p>
          <a:p>
            <a:pPr marL="533400" indent="-533400" eaLnBrk="1" hangingPunct="1">
              <a:lnSpc>
                <a:spcPct val="80000"/>
              </a:lnSpc>
              <a:buFont typeface="Arial" charset="0"/>
              <a:buAutoNum type="arabicPeriod"/>
            </a:pPr>
            <a:r>
              <a:rPr lang="en-US" sz="2000" dirty="0">
                <a:solidFill>
                  <a:srgbClr val="993300"/>
                </a:solidFill>
              </a:rPr>
              <a:t>Sometimes harder to construct because of the number of states</a:t>
            </a:r>
          </a:p>
          <a:p>
            <a:pPr marL="533400" indent="-533400">
              <a:lnSpc>
                <a:spcPct val="80000"/>
              </a:lnSpc>
              <a:buFont typeface="Wingdings" pitchFamily="28" charset="2"/>
              <a:buAutoNum type="arabicPeriod"/>
            </a:pPr>
            <a:r>
              <a:rPr lang="en-US" sz="2000" dirty="0">
                <a:latin typeface="Symbol" pitchFamily="18" charset="2"/>
              </a:rPr>
              <a:t>d</a:t>
            </a:r>
            <a:r>
              <a:rPr lang="en-US" sz="2000" dirty="0">
                <a:latin typeface="Garamond" pitchFamily="18" charset="0"/>
              </a:rPr>
              <a:t>: </a:t>
            </a:r>
            <a:r>
              <a:rPr lang="en-US" sz="2000" i="1" dirty="0">
                <a:latin typeface="Garamond" pitchFamily="18" charset="0"/>
              </a:rPr>
              <a:t>Q</a:t>
            </a:r>
            <a:r>
              <a:rPr lang="en-US" sz="2000" dirty="0">
                <a:latin typeface="Garamond" pitchFamily="18" charset="0"/>
              </a:rPr>
              <a:t> </a:t>
            </a:r>
            <a:r>
              <a:rPr lang="en-US" sz="2000" dirty="0"/>
              <a:t>×</a:t>
            </a:r>
            <a:r>
              <a:rPr lang="en-US" sz="2000" dirty="0">
                <a:latin typeface="Garamond" pitchFamily="18" charset="0"/>
              </a:rPr>
              <a:t> </a:t>
            </a:r>
            <a:r>
              <a:rPr lang="en-US" sz="2000" dirty="0">
                <a:latin typeface="Symbol" pitchFamily="18" charset="2"/>
              </a:rPr>
              <a:t>S</a:t>
            </a:r>
            <a:r>
              <a:rPr lang="en-US" sz="2000" dirty="0">
                <a:latin typeface="Garamond" pitchFamily="18" charset="0"/>
              </a:rPr>
              <a:t> → </a:t>
            </a:r>
            <a:r>
              <a:rPr lang="en-US" sz="2000" i="1" dirty="0">
                <a:latin typeface="Garamond" pitchFamily="18" charset="0"/>
              </a:rPr>
              <a:t>Q</a:t>
            </a:r>
            <a:r>
              <a:rPr lang="en-US" sz="2000" dirty="0"/>
              <a:t> is a </a:t>
            </a:r>
            <a:r>
              <a:rPr lang="en-US" sz="2000" dirty="0">
                <a:solidFill>
                  <a:schemeClr val="accent2"/>
                </a:solidFill>
              </a:rPr>
              <a:t>transition function</a:t>
            </a:r>
            <a:endParaRPr lang="en-US" sz="2000" dirty="0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844900" y="1589566"/>
            <a:ext cx="4299099" cy="5268433"/>
          </a:xfrm>
        </p:spPr>
        <p:txBody>
          <a:bodyPr>
            <a:normAutofit/>
          </a:bodyPr>
          <a:lstStyle/>
          <a:p>
            <a:pPr marL="533400" indent="-533400" eaLnBrk="1" hangingPunct="1">
              <a:lnSpc>
                <a:spcPct val="80000"/>
              </a:lnSpc>
            </a:pPr>
            <a:r>
              <a:rPr lang="en-US" sz="1800" b="1" u="sng" dirty="0"/>
              <a:t>NFA</a:t>
            </a:r>
          </a:p>
          <a:p>
            <a:pPr marL="533400" indent="-533400" eaLnBrk="1" hangingPunct="1">
              <a:lnSpc>
                <a:spcPct val="80000"/>
              </a:lnSpc>
              <a:buFont typeface="Arial" charset="0"/>
              <a:buAutoNum type="arabicPeriod"/>
            </a:pPr>
            <a:r>
              <a:rPr lang="en-US" sz="2000" dirty="0">
                <a:solidFill>
                  <a:schemeClr val="hlink"/>
                </a:solidFill>
              </a:rPr>
              <a:t>Some transitions could be non-deterministic</a:t>
            </a:r>
          </a:p>
          <a:p>
            <a:pPr marL="914400" lvl="1" indent="-457200" eaLnBrk="1" hangingPunct="1">
              <a:lnSpc>
                <a:spcPct val="80000"/>
              </a:lnSpc>
            </a:pPr>
            <a:r>
              <a:rPr lang="en-US" sz="2000" dirty="0">
                <a:solidFill>
                  <a:schemeClr val="hlink"/>
                </a:solidFill>
              </a:rPr>
              <a:t>A transition could lead to a subset of states</a:t>
            </a:r>
          </a:p>
          <a:p>
            <a:pPr marL="533400" indent="-533400" eaLnBrk="1" hangingPunct="1">
              <a:lnSpc>
                <a:spcPct val="80000"/>
              </a:lnSpc>
              <a:buFont typeface="Arial" charset="0"/>
              <a:buAutoNum type="arabicPeriod"/>
            </a:pPr>
            <a:r>
              <a:rPr lang="en-US" sz="2000" dirty="0">
                <a:solidFill>
                  <a:schemeClr val="folHlink"/>
                </a:solidFill>
              </a:rPr>
              <a:t>Not all symbol transitions need to be defined explicitly (if undefined will go to an error state – this is just a design convenience, not to be confused with “non-determinism”)</a:t>
            </a:r>
          </a:p>
          <a:p>
            <a:pPr marL="533400" indent="-533400" eaLnBrk="1" hangingPunct="1">
              <a:lnSpc>
                <a:spcPct val="80000"/>
              </a:lnSpc>
              <a:buFont typeface="Arial" charset="0"/>
              <a:buAutoNum type="arabicPeriod"/>
            </a:pPr>
            <a:r>
              <a:rPr lang="en-US" sz="2000" dirty="0">
                <a:solidFill>
                  <a:srgbClr val="008000"/>
                </a:solidFill>
              </a:rPr>
              <a:t>Accepts input if </a:t>
            </a:r>
            <a:r>
              <a:rPr lang="en-US" sz="2000" i="1" dirty="0">
                <a:solidFill>
                  <a:srgbClr val="008000"/>
                </a:solidFill>
              </a:rPr>
              <a:t>one of</a:t>
            </a:r>
            <a:r>
              <a:rPr lang="en-US" sz="2000" dirty="0">
                <a:solidFill>
                  <a:srgbClr val="008000"/>
                </a:solidFill>
              </a:rPr>
              <a:t> the last states is in F</a:t>
            </a:r>
          </a:p>
          <a:p>
            <a:pPr marL="533400" indent="-533400" eaLnBrk="1" hangingPunct="1">
              <a:lnSpc>
                <a:spcPct val="80000"/>
              </a:lnSpc>
              <a:buFont typeface="Arial" charset="0"/>
              <a:buAutoNum type="arabicPeriod"/>
            </a:pPr>
            <a:r>
              <a:rPr lang="en-US" sz="2000" dirty="0">
                <a:solidFill>
                  <a:srgbClr val="993300"/>
                </a:solidFill>
              </a:rPr>
              <a:t>Generally easier than a DFA to construct</a:t>
            </a:r>
          </a:p>
          <a:p>
            <a:pPr marL="533400" indent="-533400">
              <a:lnSpc>
                <a:spcPct val="80000"/>
              </a:lnSpc>
              <a:buFont typeface="Arial" charset="0"/>
              <a:buAutoNum type="arabicPeriod"/>
            </a:pPr>
            <a:r>
              <a:rPr lang="en-US" sz="2000" i="1" dirty="0">
                <a:latin typeface="Garamond" pitchFamily="18" charset="0"/>
              </a:rPr>
              <a:t>Q</a:t>
            </a:r>
            <a:r>
              <a:rPr lang="en-US" sz="2000" dirty="0">
                <a:latin typeface="Garamond" pitchFamily="18" charset="0"/>
              </a:rPr>
              <a:t> </a:t>
            </a:r>
            <a:r>
              <a:rPr lang="en-US" sz="2000" dirty="0"/>
              <a:t>×</a:t>
            </a:r>
            <a:r>
              <a:rPr lang="en-US" sz="2000" dirty="0">
                <a:latin typeface="Garamond" pitchFamily="18" charset="0"/>
              </a:rPr>
              <a:t> </a:t>
            </a:r>
            <a:r>
              <a:rPr lang="en-US" sz="2000" dirty="0">
                <a:latin typeface="Symbol" pitchFamily="18" charset="2"/>
              </a:rPr>
              <a:t>S</a:t>
            </a:r>
            <a:r>
              <a:rPr lang="en-US" sz="2000" dirty="0">
                <a:latin typeface="Garamond" pitchFamily="18" charset="0"/>
              </a:rPr>
              <a:t> → </a:t>
            </a:r>
            <a:r>
              <a:rPr lang="en-IN" sz="2000" dirty="0"/>
              <a:t>2</a:t>
            </a:r>
            <a:r>
              <a:rPr lang="en-IN" sz="2000" baseline="30000" dirty="0"/>
              <a:t>Q</a:t>
            </a:r>
            <a:r>
              <a:rPr lang="en-US" sz="2000" dirty="0">
                <a:solidFill>
                  <a:schemeClr val="hlink"/>
                </a:solidFill>
              </a:rPr>
              <a:t>      </a:t>
            </a:r>
            <a:r>
              <a:rPr lang="en-US" sz="2000" dirty="0" smtClean="0">
                <a:solidFill>
                  <a:srgbClr val="C00000"/>
                </a:solidFill>
              </a:rPr>
              <a:t>[</a:t>
            </a:r>
            <a:r>
              <a:rPr lang="en-US" sz="2000" dirty="0" err="1" smtClean="0">
                <a:solidFill>
                  <a:srgbClr val="C00000"/>
                </a:solidFill>
              </a:rPr>
              <a:t>powerset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of Q]</a:t>
            </a:r>
            <a:endParaRPr lang="en-US" sz="2000" dirty="0">
              <a:solidFill>
                <a:srgbClr val="CC3499"/>
              </a:solidFill>
            </a:endParaRPr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4953000" y="19812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25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uild="p"/>
      <p:bldP spid="2253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00B0F0"/>
                </a:solidFill>
              </a:rPr>
              <a:t>What is an “error state” or dummy state?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648" y="1600200"/>
            <a:ext cx="8153400" cy="4757758"/>
          </a:xfrm>
        </p:spPr>
        <p:txBody>
          <a:bodyPr/>
          <a:lstStyle/>
          <a:p>
            <a:pPr eaLnBrk="1" hangingPunct="1"/>
            <a:r>
              <a:rPr lang="en-US" dirty="0"/>
              <a:t>A DFA for recognizing the key word “</a:t>
            </a:r>
            <a:r>
              <a:rPr lang="en-US" i="1" dirty="0"/>
              <a:t>while</a:t>
            </a:r>
            <a:r>
              <a:rPr lang="en-US" dirty="0"/>
              <a:t>”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>
              <a:buNone/>
            </a:pPr>
            <a:endParaRPr lang="en-US" dirty="0"/>
          </a:p>
          <a:p>
            <a:pPr eaLnBrk="1" hangingPunct="1">
              <a:buNone/>
            </a:pPr>
            <a:r>
              <a:rPr lang="en-US" dirty="0"/>
              <a:t>An NFA for the same purpose:</a:t>
            </a:r>
          </a:p>
          <a:p>
            <a:pPr lvl="1" eaLnBrk="1" hangingPunct="1"/>
            <a:endParaRPr lang="en-US" dirty="0"/>
          </a:p>
        </p:txBody>
      </p:sp>
      <p:sp>
        <p:nvSpPr>
          <p:cNvPr id="19461" name="Oval 4"/>
          <p:cNvSpPr>
            <a:spLocks noChangeArrowheads="1"/>
          </p:cNvSpPr>
          <p:nvPr/>
        </p:nvSpPr>
        <p:spPr bwMode="auto">
          <a:xfrm>
            <a:off x="3352800" y="2895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0</a:t>
            </a:r>
            <a:endParaRPr lang="en-US" sz="1800"/>
          </a:p>
        </p:txBody>
      </p:sp>
      <p:sp>
        <p:nvSpPr>
          <p:cNvPr id="19462" name="Line 5"/>
          <p:cNvSpPr>
            <a:spLocks noChangeShapeType="1"/>
          </p:cNvSpPr>
          <p:nvPr/>
        </p:nvSpPr>
        <p:spPr bwMode="auto">
          <a:xfrm>
            <a:off x="2971800" y="3124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3886200" y="2743200"/>
            <a:ext cx="368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w</a:t>
            </a:r>
          </a:p>
        </p:txBody>
      </p:sp>
      <p:sp>
        <p:nvSpPr>
          <p:cNvPr id="19464" name="Line 7"/>
          <p:cNvSpPr>
            <a:spLocks noChangeShapeType="1"/>
          </p:cNvSpPr>
          <p:nvPr/>
        </p:nvSpPr>
        <p:spPr bwMode="auto">
          <a:xfrm>
            <a:off x="3810000" y="3124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Oval 8"/>
          <p:cNvSpPr>
            <a:spLocks noChangeArrowheads="1"/>
          </p:cNvSpPr>
          <p:nvPr/>
        </p:nvSpPr>
        <p:spPr bwMode="auto">
          <a:xfrm>
            <a:off x="4267200" y="2895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1</a:t>
            </a:r>
            <a:endParaRPr lang="en-US" sz="1800"/>
          </a:p>
        </p:txBody>
      </p:sp>
      <p:sp>
        <p:nvSpPr>
          <p:cNvPr id="19466" name="Text Box 9"/>
          <p:cNvSpPr txBox="1">
            <a:spLocks noChangeArrowheads="1"/>
          </p:cNvSpPr>
          <p:nvPr/>
        </p:nvSpPr>
        <p:spPr bwMode="auto">
          <a:xfrm>
            <a:off x="4800600" y="27432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h</a:t>
            </a:r>
          </a:p>
        </p:txBody>
      </p:sp>
      <p:sp>
        <p:nvSpPr>
          <p:cNvPr id="19467" name="Line 10"/>
          <p:cNvSpPr>
            <a:spLocks noChangeShapeType="1"/>
          </p:cNvSpPr>
          <p:nvPr/>
        </p:nvSpPr>
        <p:spPr bwMode="auto">
          <a:xfrm>
            <a:off x="4724400" y="3124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Oval 11"/>
          <p:cNvSpPr>
            <a:spLocks noChangeArrowheads="1"/>
          </p:cNvSpPr>
          <p:nvPr/>
        </p:nvSpPr>
        <p:spPr bwMode="auto">
          <a:xfrm>
            <a:off x="5181600" y="2895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2</a:t>
            </a:r>
            <a:endParaRPr lang="en-US" sz="1800"/>
          </a:p>
        </p:txBody>
      </p:sp>
      <p:sp>
        <p:nvSpPr>
          <p:cNvPr id="19469" name="Text Box 12"/>
          <p:cNvSpPr txBox="1">
            <a:spLocks noChangeArrowheads="1"/>
          </p:cNvSpPr>
          <p:nvPr/>
        </p:nvSpPr>
        <p:spPr bwMode="auto">
          <a:xfrm>
            <a:off x="5715000" y="2743200"/>
            <a:ext cx="24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i</a:t>
            </a:r>
          </a:p>
        </p:txBody>
      </p:sp>
      <p:sp>
        <p:nvSpPr>
          <p:cNvPr id="19470" name="Line 13"/>
          <p:cNvSpPr>
            <a:spLocks noChangeShapeType="1"/>
          </p:cNvSpPr>
          <p:nvPr/>
        </p:nvSpPr>
        <p:spPr bwMode="auto">
          <a:xfrm>
            <a:off x="5638800" y="3124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1" name="Oval 14"/>
          <p:cNvSpPr>
            <a:spLocks noChangeArrowheads="1"/>
          </p:cNvSpPr>
          <p:nvPr/>
        </p:nvSpPr>
        <p:spPr bwMode="auto">
          <a:xfrm>
            <a:off x="6096000" y="2895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3</a:t>
            </a:r>
            <a:endParaRPr lang="en-US" sz="1800"/>
          </a:p>
        </p:txBody>
      </p:sp>
      <p:sp>
        <p:nvSpPr>
          <p:cNvPr id="19472" name="Text Box 15"/>
          <p:cNvSpPr txBox="1">
            <a:spLocks noChangeArrowheads="1"/>
          </p:cNvSpPr>
          <p:nvPr/>
        </p:nvSpPr>
        <p:spPr bwMode="auto">
          <a:xfrm>
            <a:off x="6629400" y="2743200"/>
            <a:ext cx="24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l</a:t>
            </a:r>
          </a:p>
        </p:txBody>
      </p:sp>
      <p:sp>
        <p:nvSpPr>
          <p:cNvPr id="19473" name="Line 16"/>
          <p:cNvSpPr>
            <a:spLocks noChangeShapeType="1"/>
          </p:cNvSpPr>
          <p:nvPr/>
        </p:nvSpPr>
        <p:spPr bwMode="auto">
          <a:xfrm>
            <a:off x="6553200" y="3124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4" name="Oval 17"/>
          <p:cNvSpPr>
            <a:spLocks noChangeArrowheads="1"/>
          </p:cNvSpPr>
          <p:nvPr/>
        </p:nvSpPr>
        <p:spPr bwMode="auto">
          <a:xfrm>
            <a:off x="7010400" y="2895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4</a:t>
            </a:r>
            <a:endParaRPr lang="en-US" sz="1800"/>
          </a:p>
        </p:txBody>
      </p:sp>
      <p:sp>
        <p:nvSpPr>
          <p:cNvPr id="19475" name="Text Box 18"/>
          <p:cNvSpPr txBox="1">
            <a:spLocks noChangeArrowheads="1"/>
          </p:cNvSpPr>
          <p:nvPr/>
        </p:nvSpPr>
        <p:spPr bwMode="auto">
          <a:xfrm>
            <a:off x="7543800" y="27432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e</a:t>
            </a:r>
          </a:p>
        </p:txBody>
      </p:sp>
      <p:sp>
        <p:nvSpPr>
          <p:cNvPr id="19476" name="Line 19"/>
          <p:cNvSpPr>
            <a:spLocks noChangeShapeType="1"/>
          </p:cNvSpPr>
          <p:nvPr/>
        </p:nvSpPr>
        <p:spPr bwMode="auto">
          <a:xfrm>
            <a:off x="7467600" y="3124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7" name="Oval 20"/>
          <p:cNvSpPr>
            <a:spLocks noChangeArrowheads="1"/>
          </p:cNvSpPr>
          <p:nvPr/>
        </p:nvSpPr>
        <p:spPr bwMode="auto">
          <a:xfrm>
            <a:off x="8001000" y="2895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5</a:t>
            </a:r>
            <a:endParaRPr lang="en-US" sz="1800"/>
          </a:p>
        </p:txBody>
      </p:sp>
      <p:sp>
        <p:nvSpPr>
          <p:cNvPr id="19478" name="Oval 21"/>
          <p:cNvSpPr>
            <a:spLocks noChangeArrowheads="1"/>
          </p:cNvSpPr>
          <p:nvPr/>
        </p:nvSpPr>
        <p:spPr bwMode="auto">
          <a:xfrm>
            <a:off x="7924800" y="2819400"/>
            <a:ext cx="609600" cy="609600"/>
          </a:xfrm>
          <a:prstGeom prst="ellipse">
            <a:avLst/>
          </a:prstGeom>
          <a:solidFill>
            <a:schemeClr val="accent1">
              <a:alpha val="3922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9" name="Line 22"/>
          <p:cNvSpPr>
            <a:spLocks noChangeShapeType="1"/>
          </p:cNvSpPr>
          <p:nvPr/>
        </p:nvSpPr>
        <p:spPr bwMode="auto">
          <a:xfrm>
            <a:off x="3657600" y="3352800"/>
            <a:ext cx="1981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0" name="Oval 23"/>
          <p:cNvSpPr>
            <a:spLocks noChangeArrowheads="1"/>
          </p:cNvSpPr>
          <p:nvPr/>
        </p:nvSpPr>
        <p:spPr bwMode="auto">
          <a:xfrm>
            <a:off x="5562600" y="3962400"/>
            <a:ext cx="457200" cy="4572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 err="1"/>
              <a:t>q</a:t>
            </a:r>
            <a:r>
              <a:rPr lang="en-US" sz="1800" baseline="-25000" dirty="0" err="1"/>
              <a:t>err</a:t>
            </a:r>
            <a:endParaRPr lang="en-US" sz="1800" dirty="0"/>
          </a:p>
        </p:txBody>
      </p:sp>
      <p:sp>
        <p:nvSpPr>
          <p:cNvPr id="19481" name="Line 24"/>
          <p:cNvSpPr>
            <a:spLocks noChangeShapeType="1"/>
          </p:cNvSpPr>
          <p:nvPr/>
        </p:nvSpPr>
        <p:spPr bwMode="auto">
          <a:xfrm>
            <a:off x="4572000" y="3352800"/>
            <a:ext cx="1143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2" name="Line 25"/>
          <p:cNvSpPr>
            <a:spLocks noChangeShapeType="1"/>
          </p:cNvSpPr>
          <p:nvPr/>
        </p:nvSpPr>
        <p:spPr bwMode="auto">
          <a:xfrm>
            <a:off x="5486400" y="33528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Line 26"/>
          <p:cNvSpPr>
            <a:spLocks noChangeShapeType="1"/>
          </p:cNvSpPr>
          <p:nvPr/>
        </p:nvSpPr>
        <p:spPr bwMode="auto">
          <a:xfrm flipH="1">
            <a:off x="5867400" y="33528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4" name="Line 27"/>
          <p:cNvSpPr>
            <a:spLocks noChangeShapeType="1"/>
          </p:cNvSpPr>
          <p:nvPr/>
        </p:nvSpPr>
        <p:spPr bwMode="auto">
          <a:xfrm flipH="1">
            <a:off x="5943600" y="3352800"/>
            <a:ext cx="1219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5" name="Line 28"/>
          <p:cNvSpPr>
            <a:spLocks noChangeShapeType="1"/>
          </p:cNvSpPr>
          <p:nvPr/>
        </p:nvSpPr>
        <p:spPr bwMode="auto">
          <a:xfrm flipH="1">
            <a:off x="6019800" y="3352800"/>
            <a:ext cx="2057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6" name="Text Box 29"/>
          <p:cNvSpPr txBox="1">
            <a:spLocks noChangeArrowheads="1"/>
          </p:cNvSpPr>
          <p:nvPr/>
        </p:nvSpPr>
        <p:spPr bwMode="auto">
          <a:xfrm>
            <a:off x="4572000" y="3505200"/>
            <a:ext cx="2768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Any other input symbol</a:t>
            </a:r>
          </a:p>
        </p:txBody>
      </p:sp>
      <p:sp>
        <p:nvSpPr>
          <p:cNvPr id="19487" name="Oval 4"/>
          <p:cNvSpPr>
            <a:spLocks noChangeArrowheads="1"/>
          </p:cNvSpPr>
          <p:nvPr/>
        </p:nvSpPr>
        <p:spPr bwMode="auto">
          <a:xfrm>
            <a:off x="3124200" y="5715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0</a:t>
            </a:r>
            <a:endParaRPr lang="en-US" sz="1800"/>
          </a:p>
        </p:txBody>
      </p:sp>
      <p:sp>
        <p:nvSpPr>
          <p:cNvPr id="19488" name="Line 5"/>
          <p:cNvSpPr>
            <a:spLocks noChangeShapeType="1"/>
          </p:cNvSpPr>
          <p:nvPr/>
        </p:nvSpPr>
        <p:spPr bwMode="auto">
          <a:xfrm>
            <a:off x="2743200" y="594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9" name="Text Box 6"/>
          <p:cNvSpPr txBox="1">
            <a:spLocks noChangeArrowheads="1"/>
          </p:cNvSpPr>
          <p:nvPr/>
        </p:nvSpPr>
        <p:spPr bwMode="auto">
          <a:xfrm>
            <a:off x="3657600" y="5562600"/>
            <a:ext cx="368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w</a:t>
            </a:r>
          </a:p>
        </p:txBody>
      </p:sp>
      <p:sp>
        <p:nvSpPr>
          <p:cNvPr id="19490" name="Line 7"/>
          <p:cNvSpPr>
            <a:spLocks noChangeShapeType="1"/>
          </p:cNvSpPr>
          <p:nvPr/>
        </p:nvSpPr>
        <p:spPr bwMode="auto">
          <a:xfrm>
            <a:off x="3581400" y="5943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1" name="Oval 8"/>
          <p:cNvSpPr>
            <a:spLocks noChangeArrowheads="1"/>
          </p:cNvSpPr>
          <p:nvPr/>
        </p:nvSpPr>
        <p:spPr bwMode="auto">
          <a:xfrm>
            <a:off x="4038600" y="5715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1</a:t>
            </a:r>
            <a:endParaRPr lang="en-US" sz="1800"/>
          </a:p>
        </p:txBody>
      </p:sp>
      <p:sp>
        <p:nvSpPr>
          <p:cNvPr id="19492" name="Text Box 9"/>
          <p:cNvSpPr txBox="1">
            <a:spLocks noChangeArrowheads="1"/>
          </p:cNvSpPr>
          <p:nvPr/>
        </p:nvSpPr>
        <p:spPr bwMode="auto">
          <a:xfrm>
            <a:off x="4572000" y="55626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h</a:t>
            </a:r>
          </a:p>
        </p:txBody>
      </p:sp>
      <p:sp>
        <p:nvSpPr>
          <p:cNvPr id="19493" name="Line 10"/>
          <p:cNvSpPr>
            <a:spLocks noChangeShapeType="1"/>
          </p:cNvSpPr>
          <p:nvPr/>
        </p:nvSpPr>
        <p:spPr bwMode="auto">
          <a:xfrm>
            <a:off x="4495800" y="5943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4" name="Oval 11"/>
          <p:cNvSpPr>
            <a:spLocks noChangeArrowheads="1"/>
          </p:cNvSpPr>
          <p:nvPr/>
        </p:nvSpPr>
        <p:spPr bwMode="auto">
          <a:xfrm>
            <a:off x="4953000" y="5715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2</a:t>
            </a:r>
            <a:endParaRPr lang="en-US" sz="1800"/>
          </a:p>
        </p:txBody>
      </p:sp>
      <p:sp>
        <p:nvSpPr>
          <p:cNvPr id="19495" name="Text Box 12"/>
          <p:cNvSpPr txBox="1">
            <a:spLocks noChangeArrowheads="1"/>
          </p:cNvSpPr>
          <p:nvPr/>
        </p:nvSpPr>
        <p:spPr bwMode="auto">
          <a:xfrm>
            <a:off x="5486400" y="5562600"/>
            <a:ext cx="24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i</a:t>
            </a:r>
          </a:p>
        </p:txBody>
      </p:sp>
      <p:sp>
        <p:nvSpPr>
          <p:cNvPr id="19496" name="Line 13"/>
          <p:cNvSpPr>
            <a:spLocks noChangeShapeType="1"/>
          </p:cNvSpPr>
          <p:nvPr/>
        </p:nvSpPr>
        <p:spPr bwMode="auto">
          <a:xfrm>
            <a:off x="5410200" y="5943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97" name="Oval 14"/>
          <p:cNvSpPr>
            <a:spLocks noChangeArrowheads="1"/>
          </p:cNvSpPr>
          <p:nvPr/>
        </p:nvSpPr>
        <p:spPr bwMode="auto">
          <a:xfrm>
            <a:off x="5867400" y="5715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3</a:t>
            </a:r>
            <a:endParaRPr lang="en-US" sz="1800"/>
          </a:p>
        </p:txBody>
      </p:sp>
      <p:sp>
        <p:nvSpPr>
          <p:cNvPr id="19498" name="Text Box 15"/>
          <p:cNvSpPr txBox="1">
            <a:spLocks noChangeArrowheads="1"/>
          </p:cNvSpPr>
          <p:nvPr/>
        </p:nvSpPr>
        <p:spPr bwMode="auto">
          <a:xfrm>
            <a:off x="6400800" y="5562600"/>
            <a:ext cx="24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l</a:t>
            </a:r>
          </a:p>
        </p:txBody>
      </p:sp>
      <p:sp>
        <p:nvSpPr>
          <p:cNvPr id="19499" name="Line 16"/>
          <p:cNvSpPr>
            <a:spLocks noChangeShapeType="1"/>
          </p:cNvSpPr>
          <p:nvPr/>
        </p:nvSpPr>
        <p:spPr bwMode="auto">
          <a:xfrm>
            <a:off x="6324600" y="5943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0" name="Oval 17"/>
          <p:cNvSpPr>
            <a:spLocks noChangeArrowheads="1"/>
          </p:cNvSpPr>
          <p:nvPr/>
        </p:nvSpPr>
        <p:spPr bwMode="auto">
          <a:xfrm>
            <a:off x="6781800" y="5715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4</a:t>
            </a:r>
            <a:endParaRPr lang="en-US" sz="1800"/>
          </a:p>
        </p:txBody>
      </p:sp>
      <p:sp>
        <p:nvSpPr>
          <p:cNvPr id="19501" name="Text Box 18"/>
          <p:cNvSpPr txBox="1">
            <a:spLocks noChangeArrowheads="1"/>
          </p:cNvSpPr>
          <p:nvPr/>
        </p:nvSpPr>
        <p:spPr bwMode="auto">
          <a:xfrm>
            <a:off x="7315200" y="55626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e</a:t>
            </a:r>
          </a:p>
        </p:txBody>
      </p:sp>
      <p:sp>
        <p:nvSpPr>
          <p:cNvPr id="19502" name="Line 19"/>
          <p:cNvSpPr>
            <a:spLocks noChangeShapeType="1"/>
          </p:cNvSpPr>
          <p:nvPr/>
        </p:nvSpPr>
        <p:spPr bwMode="auto">
          <a:xfrm>
            <a:off x="7239000" y="5943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3" name="Oval 20"/>
          <p:cNvSpPr>
            <a:spLocks noChangeArrowheads="1"/>
          </p:cNvSpPr>
          <p:nvPr/>
        </p:nvSpPr>
        <p:spPr bwMode="auto">
          <a:xfrm>
            <a:off x="7772400" y="5715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q</a:t>
            </a:r>
            <a:r>
              <a:rPr lang="en-US" sz="1800" baseline="-25000"/>
              <a:t>5</a:t>
            </a:r>
            <a:endParaRPr lang="en-US" sz="1800"/>
          </a:p>
        </p:txBody>
      </p:sp>
      <p:sp>
        <p:nvSpPr>
          <p:cNvPr id="19504" name="Oval 21"/>
          <p:cNvSpPr>
            <a:spLocks noChangeArrowheads="1"/>
          </p:cNvSpPr>
          <p:nvPr/>
        </p:nvSpPr>
        <p:spPr bwMode="auto">
          <a:xfrm>
            <a:off x="7696200" y="5638800"/>
            <a:ext cx="609600" cy="609600"/>
          </a:xfrm>
          <a:prstGeom prst="ellipse">
            <a:avLst/>
          </a:prstGeom>
          <a:solidFill>
            <a:schemeClr val="accent1">
              <a:alpha val="3922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05" name="Freeform 51"/>
          <p:cNvSpPr>
            <a:spLocks/>
          </p:cNvSpPr>
          <p:nvPr/>
        </p:nvSpPr>
        <p:spPr bwMode="auto">
          <a:xfrm>
            <a:off x="5943600" y="4157663"/>
            <a:ext cx="301625" cy="422275"/>
          </a:xfrm>
          <a:custGeom>
            <a:avLst/>
            <a:gdLst>
              <a:gd name="T0" fmla="*/ 110505 w 301172"/>
              <a:gd name="T1" fmla="*/ 0 h 420914"/>
              <a:gd name="T2" fmla="*/ 287316 w 301172"/>
              <a:gd name="T3" fmla="*/ 393500 h 420914"/>
              <a:gd name="T4" fmla="*/ 0 w 301172"/>
              <a:gd name="T5" fmla="*/ 247342 h 420914"/>
              <a:gd name="T6" fmla="*/ 0 60000 65536"/>
              <a:gd name="T7" fmla="*/ 0 60000 65536"/>
              <a:gd name="T8" fmla="*/ 0 60000 65536"/>
              <a:gd name="T9" fmla="*/ 0 w 301172"/>
              <a:gd name="T10" fmla="*/ 0 h 420914"/>
              <a:gd name="T11" fmla="*/ 301172 w 301172"/>
              <a:gd name="T12" fmla="*/ 420914 h 42091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1172" h="420914">
                <a:moveTo>
                  <a:pt x="108857" y="0"/>
                </a:moveTo>
                <a:cubicBezTo>
                  <a:pt x="205014" y="170543"/>
                  <a:pt x="301172" y="341086"/>
                  <a:pt x="283029" y="381000"/>
                </a:cubicBezTo>
                <a:cubicBezTo>
                  <a:pt x="264886" y="420914"/>
                  <a:pt x="132443" y="330200"/>
                  <a:pt x="0" y="239486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506" name="Text Box 29"/>
          <p:cNvSpPr txBox="1">
            <a:spLocks noChangeArrowheads="1"/>
          </p:cNvSpPr>
          <p:nvPr/>
        </p:nvSpPr>
        <p:spPr bwMode="auto">
          <a:xfrm>
            <a:off x="6172200" y="4191000"/>
            <a:ext cx="1509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Any symbol</a:t>
            </a:r>
          </a:p>
        </p:txBody>
      </p:sp>
      <p:sp>
        <p:nvSpPr>
          <p:cNvPr id="19508" name="TextBox 51"/>
          <p:cNvSpPr txBox="1">
            <a:spLocks noChangeArrowheads="1"/>
          </p:cNvSpPr>
          <p:nvPr/>
        </p:nvSpPr>
        <p:spPr bwMode="auto">
          <a:xfrm>
            <a:off x="2667000" y="6248400"/>
            <a:ext cx="5753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Transitions into a dead state are implicit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solidFill>
                  <a:srgbClr val="C00000"/>
                </a:solidFill>
              </a:rPr>
              <a:t>NFA to DFA construction: Example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100" i="1" dirty="0"/>
              <a:t>L = {w | w ends in 01}</a:t>
            </a:r>
          </a:p>
        </p:txBody>
      </p:sp>
      <p:sp>
        <p:nvSpPr>
          <p:cNvPr id="28677" name="Oval 4"/>
          <p:cNvSpPr>
            <a:spLocks noChangeArrowheads="1"/>
          </p:cNvSpPr>
          <p:nvPr/>
        </p:nvSpPr>
        <p:spPr bwMode="auto">
          <a:xfrm>
            <a:off x="8382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q</a:t>
            </a:r>
            <a:r>
              <a:rPr lang="en-US" sz="1400" baseline="-25000" dirty="0"/>
              <a:t>0</a:t>
            </a:r>
            <a:endParaRPr lang="en-US" sz="1400" dirty="0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>
            <a:off x="609600" y="3429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15240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q</a:t>
            </a:r>
            <a:r>
              <a:rPr lang="en-US" sz="1400" baseline="-25000"/>
              <a:t>1</a:t>
            </a:r>
            <a:endParaRPr lang="en-US" sz="1400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1143000" y="3429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Text Box 9"/>
          <p:cNvSpPr txBox="1">
            <a:spLocks noChangeArrowheads="1"/>
          </p:cNvSpPr>
          <p:nvPr/>
        </p:nvSpPr>
        <p:spPr bwMode="auto">
          <a:xfrm>
            <a:off x="1203325" y="3138488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8682" name="Freeform 10"/>
          <p:cNvSpPr>
            <a:spLocks/>
          </p:cNvSpPr>
          <p:nvPr/>
        </p:nvSpPr>
        <p:spPr bwMode="auto">
          <a:xfrm>
            <a:off x="749300" y="2959100"/>
            <a:ext cx="406400" cy="317500"/>
          </a:xfrm>
          <a:custGeom>
            <a:avLst/>
            <a:gdLst>
              <a:gd name="T0" fmla="*/ 2147483647 w 256"/>
              <a:gd name="T1" fmla="*/ 2147483647 h 200"/>
              <a:gd name="T2" fmla="*/ 2147483647 w 256"/>
              <a:gd name="T3" fmla="*/ 2147483647 h 200"/>
              <a:gd name="T4" fmla="*/ 2147483647 w 256"/>
              <a:gd name="T5" fmla="*/ 2147483647 h 200"/>
              <a:gd name="T6" fmla="*/ 2147483647 w 256"/>
              <a:gd name="T7" fmla="*/ 2147483647 h 200"/>
              <a:gd name="T8" fmla="*/ 2147483647 w 256"/>
              <a:gd name="T9" fmla="*/ 2147483647 h 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200"/>
              <a:gd name="T17" fmla="*/ 256 w 256"/>
              <a:gd name="T18" fmla="*/ 200 h 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200">
                <a:moveTo>
                  <a:pt x="104" y="200"/>
                </a:moveTo>
                <a:cubicBezTo>
                  <a:pt x="52" y="168"/>
                  <a:pt x="0" y="136"/>
                  <a:pt x="8" y="104"/>
                </a:cubicBezTo>
                <a:cubicBezTo>
                  <a:pt x="16" y="72"/>
                  <a:pt x="112" y="0"/>
                  <a:pt x="152" y="8"/>
                </a:cubicBezTo>
                <a:cubicBezTo>
                  <a:pt x="192" y="16"/>
                  <a:pt x="240" y="120"/>
                  <a:pt x="248" y="152"/>
                </a:cubicBezTo>
                <a:cubicBezTo>
                  <a:pt x="256" y="184"/>
                  <a:pt x="228" y="192"/>
                  <a:pt x="200" y="20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635000" y="2743200"/>
            <a:ext cx="431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0,1</a:t>
            </a:r>
          </a:p>
        </p:txBody>
      </p:sp>
      <p:sp>
        <p:nvSpPr>
          <p:cNvPr id="28684" name="Oval 12"/>
          <p:cNvSpPr>
            <a:spLocks noChangeArrowheads="1"/>
          </p:cNvSpPr>
          <p:nvPr/>
        </p:nvSpPr>
        <p:spPr bwMode="auto">
          <a:xfrm>
            <a:off x="2286000" y="32623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q</a:t>
            </a:r>
            <a:r>
              <a:rPr lang="en-US" sz="1400" baseline="-25000"/>
              <a:t>2</a:t>
            </a:r>
            <a:endParaRPr lang="en-US" sz="1400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>
            <a:off x="1828800" y="3414713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Text Box 14"/>
          <p:cNvSpPr txBox="1">
            <a:spLocks noChangeArrowheads="1"/>
          </p:cNvSpPr>
          <p:nvPr/>
        </p:nvSpPr>
        <p:spPr bwMode="auto">
          <a:xfrm>
            <a:off x="1889125" y="3124200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8687" name="Oval 15"/>
          <p:cNvSpPr>
            <a:spLocks noChangeArrowheads="1"/>
          </p:cNvSpPr>
          <p:nvPr/>
        </p:nvSpPr>
        <p:spPr bwMode="auto">
          <a:xfrm>
            <a:off x="2209800" y="3200400"/>
            <a:ext cx="457200" cy="457200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Text Box 16"/>
          <p:cNvSpPr txBox="1">
            <a:spLocks noChangeArrowheads="1"/>
          </p:cNvSpPr>
          <p:nvPr/>
        </p:nvSpPr>
        <p:spPr bwMode="auto">
          <a:xfrm>
            <a:off x="533400" y="2409825"/>
            <a:ext cx="790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u="sng">
                <a:solidFill>
                  <a:srgbClr val="006600"/>
                </a:solidFill>
              </a:rPr>
              <a:t>NFA:</a:t>
            </a:r>
            <a:endParaRPr lang="en-US" sz="2000" b="1">
              <a:solidFill>
                <a:srgbClr val="006600"/>
              </a:solidFill>
            </a:endParaRPr>
          </a:p>
        </p:txBody>
      </p:sp>
      <p:graphicFrame>
        <p:nvGraphicFramePr>
          <p:cNvPr id="129114" name="Group 90"/>
          <p:cNvGraphicFramePr>
            <a:graphicFrameLocks noGrp="1"/>
          </p:cNvGraphicFramePr>
          <p:nvPr/>
        </p:nvGraphicFramePr>
        <p:xfrm>
          <a:off x="609600" y="3962400"/>
          <a:ext cx="2209800" cy="1219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l-G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δ</a:t>
                      </a:r>
                      <a:r>
                        <a:rPr kumimoji="0" lang="el-GR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N</a:t>
                      </a:r>
                      <a:endParaRPr kumimoji="0" lang="en-US" sz="12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Grande" pitchFamily="28" charset="0"/>
                        <a:cs typeface="Tahoma" pitchFamily="2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}</a:t>
                      </a:r>
                      <a:endParaRPr kumimoji="0" lang="en-US" sz="12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709" name="Line 91"/>
          <p:cNvSpPr>
            <a:spLocks noChangeShapeType="1"/>
          </p:cNvSpPr>
          <p:nvPr/>
        </p:nvSpPr>
        <p:spPr bwMode="auto">
          <a:xfrm>
            <a:off x="2895600" y="2438400"/>
            <a:ext cx="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10" name="Text Box 92"/>
          <p:cNvSpPr txBox="1">
            <a:spLocks noChangeArrowheads="1"/>
          </p:cNvSpPr>
          <p:nvPr/>
        </p:nvSpPr>
        <p:spPr bwMode="auto">
          <a:xfrm>
            <a:off x="3276600" y="2514600"/>
            <a:ext cx="790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u="sng">
                <a:solidFill>
                  <a:schemeClr val="hlink"/>
                </a:solidFill>
              </a:rPr>
              <a:t>DFA:</a:t>
            </a:r>
            <a:endParaRPr lang="en-US" sz="2000" b="1">
              <a:solidFill>
                <a:schemeClr val="hlink"/>
              </a:solidFill>
            </a:endParaRPr>
          </a:p>
        </p:txBody>
      </p:sp>
      <p:graphicFrame>
        <p:nvGraphicFramePr>
          <p:cNvPr id="129186" name="Group 162"/>
          <p:cNvGraphicFramePr>
            <a:graphicFrameLocks noGrp="1"/>
          </p:cNvGraphicFramePr>
          <p:nvPr/>
        </p:nvGraphicFramePr>
        <p:xfrm>
          <a:off x="3124200" y="3776663"/>
          <a:ext cx="2667000" cy="2554288"/>
        </p:xfrm>
        <a:graphic>
          <a:graphicData uri="http://schemas.openxmlformats.org/drawingml/2006/table">
            <a:tbl>
              <a:tblPr/>
              <a:tblGrid>
                <a:gridCol w="889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l-G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δ</a:t>
                      </a:r>
                      <a:r>
                        <a:rPr kumimoji="0" lang="el-GR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D</a:t>
                      </a:r>
                      <a:endParaRPr kumimoji="0" lang="en-US" sz="12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Lucida Grande" pitchFamily="28" charset="0"/>
                        <a:cs typeface="Tahoma" pitchFamily="2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  <a:endParaRPr kumimoji="0" lang="en-US" sz="1200" b="0" i="0" u="none" strike="noStrike" cap="none" normalizeH="0" baseline="-2500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  <a:endParaRPr kumimoji="0" lang="en-US" sz="12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8751" name="Line 157"/>
          <p:cNvSpPr>
            <a:spLocks noChangeShapeType="1"/>
          </p:cNvSpPr>
          <p:nvPr/>
        </p:nvSpPr>
        <p:spPr bwMode="auto">
          <a:xfrm>
            <a:off x="457200" y="4495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9184" name="Line 160"/>
          <p:cNvSpPr>
            <a:spLocks noChangeShapeType="1"/>
          </p:cNvSpPr>
          <p:nvPr/>
        </p:nvSpPr>
        <p:spPr bwMode="auto">
          <a:xfrm>
            <a:off x="2971800" y="4495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9187" name="Text Box 163"/>
          <p:cNvSpPr txBox="1">
            <a:spLocks noChangeArrowheads="1"/>
          </p:cNvSpPr>
          <p:nvPr/>
        </p:nvSpPr>
        <p:spPr bwMode="auto">
          <a:xfrm>
            <a:off x="5943600" y="5791200"/>
            <a:ext cx="2320925" cy="30480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buFont typeface="Arial" charset="0"/>
              <a:buAutoNum type="arabicPeriod"/>
            </a:pPr>
            <a:r>
              <a:rPr lang="en-US" sz="1400"/>
              <a:t>Determine transitions</a:t>
            </a:r>
            <a:endParaRPr lang="en-US"/>
          </a:p>
        </p:txBody>
      </p:sp>
      <p:sp>
        <p:nvSpPr>
          <p:cNvPr id="129188" name="AutoShape 164"/>
          <p:cNvSpPr>
            <a:spLocks noChangeArrowheads="1"/>
          </p:cNvSpPr>
          <p:nvPr/>
        </p:nvSpPr>
        <p:spPr bwMode="auto">
          <a:xfrm>
            <a:off x="5867400" y="4648200"/>
            <a:ext cx="3048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9244" name="Group 220"/>
          <p:cNvGraphicFramePr>
            <a:graphicFrameLocks noGrp="1"/>
          </p:cNvGraphicFramePr>
          <p:nvPr/>
        </p:nvGraphicFramePr>
        <p:xfrm>
          <a:off x="6324600" y="3810000"/>
          <a:ext cx="2667000" cy="1140778"/>
        </p:xfrm>
        <a:graphic>
          <a:graphicData uri="http://schemas.openxmlformats.org/drawingml/2006/table">
            <a:tbl>
              <a:tblPr/>
              <a:tblGrid>
                <a:gridCol w="889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l-G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δ</a:t>
                      </a:r>
                      <a:r>
                        <a:rPr kumimoji="0" lang="el-GR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D</a:t>
                      </a:r>
                      <a:endParaRPr kumimoji="0" lang="en-US" sz="12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Lucida Grande" pitchFamily="28" charset="0"/>
                        <a:cs typeface="Tahoma" pitchFamily="2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  <a:endParaRPr kumimoji="0" lang="en-US" sz="12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9235" name="Line 211"/>
          <p:cNvSpPr>
            <a:spLocks noChangeShapeType="1"/>
          </p:cNvSpPr>
          <p:nvPr/>
        </p:nvSpPr>
        <p:spPr bwMode="auto">
          <a:xfrm>
            <a:off x="6172200" y="4267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217"/>
          <p:cNvGrpSpPr>
            <a:grpSpLocks/>
          </p:cNvGrpSpPr>
          <p:nvPr/>
        </p:nvGrpSpPr>
        <p:grpSpPr bwMode="auto">
          <a:xfrm>
            <a:off x="2971800" y="4191000"/>
            <a:ext cx="2743200" cy="1981200"/>
            <a:chOff x="1872" y="2640"/>
            <a:chExt cx="1728" cy="1248"/>
          </a:xfrm>
        </p:grpSpPr>
        <p:sp>
          <p:nvSpPr>
            <p:cNvPr id="28799" name="Line 165"/>
            <p:cNvSpPr>
              <a:spLocks noChangeShapeType="1"/>
            </p:cNvSpPr>
            <p:nvPr/>
          </p:nvSpPr>
          <p:spPr bwMode="auto">
            <a:xfrm>
              <a:off x="1872" y="2976"/>
              <a:ext cx="1728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00" name="Line 213"/>
            <p:cNvSpPr>
              <a:spLocks noChangeShapeType="1"/>
            </p:cNvSpPr>
            <p:nvPr/>
          </p:nvSpPr>
          <p:spPr bwMode="auto">
            <a:xfrm>
              <a:off x="1872" y="3168"/>
              <a:ext cx="1728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01" name="Line 214"/>
            <p:cNvSpPr>
              <a:spLocks noChangeShapeType="1"/>
            </p:cNvSpPr>
            <p:nvPr/>
          </p:nvSpPr>
          <p:spPr bwMode="auto">
            <a:xfrm>
              <a:off x="1872" y="3696"/>
              <a:ext cx="1728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02" name="Line 215"/>
            <p:cNvSpPr>
              <a:spLocks noChangeShapeType="1"/>
            </p:cNvSpPr>
            <p:nvPr/>
          </p:nvSpPr>
          <p:spPr bwMode="auto">
            <a:xfrm>
              <a:off x="1872" y="3888"/>
              <a:ext cx="1728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03" name="Line 216"/>
            <p:cNvSpPr>
              <a:spLocks noChangeShapeType="1"/>
            </p:cNvSpPr>
            <p:nvPr/>
          </p:nvSpPr>
          <p:spPr bwMode="auto">
            <a:xfrm>
              <a:off x="1872" y="2640"/>
              <a:ext cx="1728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239"/>
          <p:cNvGrpSpPr>
            <a:grpSpLocks/>
          </p:cNvGrpSpPr>
          <p:nvPr/>
        </p:nvGrpSpPr>
        <p:grpSpPr bwMode="auto">
          <a:xfrm>
            <a:off x="4572000" y="2133600"/>
            <a:ext cx="2743200" cy="1371600"/>
            <a:chOff x="2880" y="1344"/>
            <a:chExt cx="1728" cy="864"/>
          </a:xfrm>
        </p:grpSpPr>
        <p:sp>
          <p:nvSpPr>
            <p:cNvPr id="28782" name="Oval 221"/>
            <p:cNvSpPr>
              <a:spLocks noChangeArrowheads="1"/>
            </p:cNvSpPr>
            <p:nvPr/>
          </p:nvSpPr>
          <p:spPr bwMode="auto">
            <a:xfrm>
              <a:off x="3024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[q</a:t>
              </a:r>
              <a:r>
                <a:rPr lang="en-US" sz="1400" baseline="-25000" dirty="0"/>
                <a:t>0</a:t>
              </a:r>
              <a:r>
                <a:rPr lang="en-US" sz="1400" dirty="0"/>
                <a:t>]</a:t>
              </a:r>
            </a:p>
          </p:txBody>
        </p:sp>
        <p:sp>
          <p:nvSpPr>
            <p:cNvPr id="28783" name="Line 222"/>
            <p:cNvSpPr>
              <a:spLocks noChangeShapeType="1"/>
            </p:cNvSpPr>
            <p:nvPr/>
          </p:nvSpPr>
          <p:spPr bwMode="auto">
            <a:xfrm>
              <a:off x="2880" y="177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84" name="Line 223"/>
            <p:cNvSpPr>
              <a:spLocks noChangeShapeType="1"/>
            </p:cNvSpPr>
            <p:nvPr/>
          </p:nvSpPr>
          <p:spPr bwMode="auto">
            <a:xfrm>
              <a:off x="3360" y="182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85" name="Freeform 224"/>
            <p:cNvSpPr>
              <a:spLocks/>
            </p:cNvSpPr>
            <p:nvPr/>
          </p:nvSpPr>
          <p:spPr bwMode="auto">
            <a:xfrm>
              <a:off x="3000" y="1480"/>
              <a:ext cx="256" cy="200"/>
            </a:xfrm>
            <a:custGeom>
              <a:avLst/>
              <a:gdLst>
                <a:gd name="T0" fmla="*/ 104 w 256"/>
                <a:gd name="T1" fmla="*/ 200 h 200"/>
                <a:gd name="T2" fmla="*/ 8 w 256"/>
                <a:gd name="T3" fmla="*/ 104 h 200"/>
                <a:gd name="T4" fmla="*/ 152 w 256"/>
                <a:gd name="T5" fmla="*/ 8 h 200"/>
                <a:gd name="T6" fmla="*/ 248 w 256"/>
                <a:gd name="T7" fmla="*/ 152 h 200"/>
                <a:gd name="T8" fmla="*/ 200 w 256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6"/>
                <a:gd name="T16" fmla="*/ 0 h 200"/>
                <a:gd name="T17" fmla="*/ 256 w 256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6" h="200">
                  <a:moveTo>
                    <a:pt x="104" y="200"/>
                  </a:moveTo>
                  <a:cubicBezTo>
                    <a:pt x="52" y="168"/>
                    <a:pt x="0" y="136"/>
                    <a:pt x="8" y="104"/>
                  </a:cubicBezTo>
                  <a:cubicBezTo>
                    <a:pt x="16" y="72"/>
                    <a:pt x="112" y="0"/>
                    <a:pt x="152" y="8"/>
                  </a:cubicBezTo>
                  <a:cubicBezTo>
                    <a:pt x="192" y="16"/>
                    <a:pt x="240" y="120"/>
                    <a:pt x="248" y="152"/>
                  </a:cubicBezTo>
                  <a:cubicBezTo>
                    <a:pt x="256" y="184"/>
                    <a:pt x="228" y="192"/>
                    <a:pt x="200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86" name="Text Box 225"/>
            <p:cNvSpPr txBox="1">
              <a:spLocks noChangeArrowheads="1"/>
            </p:cNvSpPr>
            <p:nvPr/>
          </p:nvSpPr>
          <p:spPr bwMode="auto">
            <a:xfrm>
              <a:off x="2928" y="1344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1</a:t>
              </a:r>
            </a:p>
          </p:txBody>
        </p:sp>
        <p:sp>
          <p:nvSpPr>
            <p:cNvPr id="28787" name="Text Box 226"/>
            <p:cNvSpPr txBox="1">
              <a:spLocks noChangeArrowheads="1"/>
            </p:cNvSpPr>
            <p:nvPr/>
          </p:nvSpPr>
          <p:spPr bwMode="auto">
            <a:xfrm>
              <a:off x="3360" y="1632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28788" name="Oval 227"/>
            <p:cNvSpPr>
              <a:spLocks noChangeArrowheads="1"/>
            </p:cNvSpPr>
            <p:nvPr/>
          </p:nvSpPr>
          <p:spPr bwMode="auto">
            <a:xfrm>
              <a:off x="3600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[q</a:t>
              </a:r>
              <a:r>
                <a:rPr lang="en-US" sz="1400" baseline="-25000" dirty="0"/>
                <a:t>0</a:t>
              </a:r>
              <a:r>
                <a:rPr lang="en-US" sz="1400" dirty="0"/>
                <a:t>,q</a:t>
              </a:r>
              <a:r>
                <a:rPr lang="en-US" sz="1400" baseline="-25000" dirty="0"/>
                <a:t>1</a:t>
              </a:r>
              <a:r>
                <a:rPr lang="en-US" sz="1400" dirty="0"/>
                <a:t>]</a:t>
              </a:r>
            </a:p>
          </p:txBody>
        </p:sp>
        <p:sp>
          <p:nvSpPr>
            <p:cNvPr id="28789" name="Line 229"/>
            <p:cNvSpPr>
              <a:spLocks noChangeShapeType="1"/>
            </p:cNvSpPr>
            <p:nvPr/>
          </p:nvSpPr>
          <p:spPr bwMode="auto">
            <a:xfrm>
              <a:off x="3936" y="182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90" name="Text Box 230"/>
            <p:cNvSpPr txBox="1">
              <a:spLocks noChangeArrowheads="1"/>
            </p:cNvSpPr>
            <p:nvPr/>
          </p:nvSpPr>
          <p:spPr bwMode="auto">
            <a:xfrm>
              <a:off x="3936" y="1632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1</a:t>
              </a:r>
            </a:p>
          </p:txBody>
        </p:sp>
        <p:sp>
          <p:nvSpPr>
            <p:cNvPr id="28791" name="Oval 231"/>
            <p:cNvSpPr>
              <a:spLocks noChangeArrowheads="1"/>
            </p:cNvSpPr>
            <p:nvPr/>
          </p:nvSpPr>
          <p:spPr bwMode="auto">
            <a:xfrm>
              <a:off x="4224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[q</a:t>
              </a:r>
              <a:r>
                <a:rPr lang="en-US" sz="1400" baseline="-25000" dirty="0"/>
                <a:t>0</a:t>
              </a:r>
              <a:r>
                <a:rPr lang="en-US" sz="1400" dirty="0"/>
                <a:t>,q</a:t>
              </a:r>
              <a:r>
                <a:rPr lang="en-US" sz="1400" baseline="-25000" dirty="0"/>
                <a:t>2</a:t>
              </a:r>
              <a:r>
                <a:rPr lang="en-US" sz="1400" dirty="0"/>
                <a:t>]</a:t>
              </a:r>
            </a:p>
          </p:txBody>
        </p:sp>
        <p:sp>
          <p:nvSpPr>
            <p:cNvPr id="28792" name="Oval 232"/>
            <p:cNvSpPr>
              <a:spLocks noChangeArrowheads="1"/>
            </p:cNvSpPr>
            <p:nvPr/>
          </p:nvSpPr>
          <p:spPr bwMode="auto">
            <a:xfrm>
              <a:off x="4176" y="1632"/>
              <a:ext cx="432" cy="432"/>
            </a:xfrm>
            <a:prstGeom prst="ellipse">
              <a:avLst/>
            </a:prstGeom>
            <a:solidFill>
              <a:schemeClr val="accent1">
                <a:alpha val="10196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93" name="Freeform 233"/>
            <p:cNvSpPr>
              <a:spLocks/>
            </p:cNvSpPr>
            <p:nvPr/>
          </p:nvSpPr>
          <p:spPr bwMode="auto">
            <a:xfrm>
              <a:off x="3624" y="1480"/>
              <a:ext cx="256" cy="200"/>
            </a:xfrm>
            <a:custGeom>
              <a:avLst/>
              <a:gdLst>
                <a:gd name="T0" fmla="*/ 104 w 256"/>
                <a:gd name="T1" fmla="*/ 200 h 200"/>
                <a:gd name="T2" fmla="*/ 8 w 256"/>
                <a:gd name="T3" fmla="*/ 104 h 200"/>
                <a:gd name="T4" fmla="*/ 152 w 256"/>
                <a:gd name="T5" fmla="*/ 8 h 200"/>
                <a:gd name="T6" fmla="*/ 248 w 256"/>
                <a:gd name="T7" fmla="*/ 152 h 200"/>
                <a:gd name="T8" fmla="*/ 200 w 256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6"/>
                <a:gd name="T16" fmla="*/ 0 h 200"/>
                <a:gd name="T17" fmla="*/ 256 w 256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6" h="200">
                  <a:moveTo>
                    <a:pt x="104" y="200"/>
                  </a:moveTo>
                  <a:cubicBezTo>
                    <a:pt x="52" y="168"/>
                    <a:pt x="0" y="136"/>
                    <a:pt x="8" y="104"/>
                  </a:cubicBezTo>
                  <a:cubicBezTo>
                    <a:pt x="16" y="72"/>
                    <a:pt x="112" y="0"/>
                    <a:pt x="152" y="8"/>
                  </a:cubicBezTo>
                  <a:cubicBezTo>
                    <a:pt x="192" y="16"/>
                    <a:pt x="240" y="120"/>
                    <a:pt x="248" y="152"/>
                  </a:cubicBezTo>
                  <a:cubicBezTo>
                    <a:pt x="256" y="184"/>
                    <a:pt x="228" y="192"/>
                    <a:pt x="200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94" name="Text Box 234"/>
            <p:cNvSpPr txBox="1">
              <a:spLocks noChangeArrowheads="1"/>
            </p:cNvSpPr>
            <p:nvPr/>
          </p:nvSpPr>
          <p:spPr bwMode="auto">
            <a:xfrm>
              <a:off x="3552" y="1344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28795" name="Freeform 235"/>
            <p:cNvSpPr>
              <a:spLocks/>
            </p:cNvSpPr>
            <p:nvPr/>
          </p:nvSpPr>
          <p:spPr bwMode="auto">
            <a:xfrm>
              <a:off x="3936" y="1920"/>
              <a:ext cx="240" cy="96"/>
            </a:xfrm>
            <a:custGeom>
              <a:avLst/>
              <a:gdLst>
                <a:gd name="T0" fmla="*/ 240 w 240"/>
                <a:gd name="T1" fmla="*/ 0 h 96"/>
                <a:gd name="T2" fmla="*/ 96 w 240"/>
                <a:gd name="T3" fmla="*/ 96 h 96"/>
                <a:gd name="T4" fmla="*/ 0 w 240"/>
                <a:gd name="T5" fmla="*/ 0 h 96"/>
                <a:gd name="T6" fmla="*/ 0 60000 65536"/>
                <a:gd name="T7" fmla="*/ 0 60000 65536"/>
                <a:gd name="T8" fmla="*/ 0 60000 65536"/>
                <a:gd name="T9" fmla="*/ 0 w 240"/>
                <a:gd name="T10" fmla="*/ 0 h 96"/>
                <a:gd name="T11" fmla="*/ 240 w 240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96">
                  <a:moveTo>
                    <a:pt x="240" y="0"/>
                  </a:moveTo>
                  <a:cubicBezTo>
                    <a:pt x="188" y="48"/>
                    <a:pt x="136" y="96"/>
                    <a:pt x="96" y="96"/>
                  </a:cubicBezTo>
                  <a:cubicBezTo>
                    <a:pt x="56" y="96"/>
                    <a:pt x="28" y="48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96" name="Text Box 236"/>
            <p:cNvSpPr txBox="1">
              <a:spLocks noChangeArrowheads="1"/>
            </p:cNvSpPr>
            <p:nvPr/>
          </p:nvSpPr>
          <p:spPr bwMode="auto">
            <a:xfrm>
              <a:off x="3984" y="1824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28797" name="Freeform 237"/>
            <p:cNvSpPr>
              <a:spLocks/>
            </p:cNvSpPr>
            <p:nvPr/>
          </p:nvSpPr>
          <p:spPr bwMode="auto">
            <a:xfrm>
              <a:off x="3264" y="2016"/>
              <a:ext cx="1008" cy="144"/>
            </a:xfrm>
            <a:custGeom>
              <a:avLst/>
              <a:gdLst>
                <a:gd name="T0" fmla="*/ 1008 w 1008"/>
                <a:gd name="T1" fmla="*/ 0 h 144"/>
                <a:gd name="T2" fmla="*/ 384 w 1008"/>
                <a:gd name="T3" fmla="*/ 144 h 144"/>
                <a:gd name="T4" fmla="*/ 0 w 1008"/>
                <a:gd name="T5" fmla="*/ 0 h 144"/>
                <a:gd name="T6" fmla="*/ 0 60000 65536"/>
                <a:gd name="T7" fmla="*/ 0 60000 65536"/>
                <a:gd name="T8" fmla="*/ 0 60000 65536"/>
                <a:gd name="T9" fmla="*/ 0 w 1008"/>
                <a:gd name="T10" fmla="*/ 0 h 144"/>
                <a:gd name="T11" fmla="*/ 1008 w 1008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144">
                  <a:moveTo>
                    <a:pt x="1008" y="0"/>
                  </a:moveTo>
                  <a:cubicBezTo>
                    <a:pt x="780" y="72"/>
                    <a:pt x="552" y="144"/>
                    <a:pt x="384" y="144"/>
                  </a:cubicBezTo>
                  <a:cubicBezTo>
                    <a:pt x="216" y="144"/>
                    <a:pt x="108" y="72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98" name="Text Box 238"/>
            <p:cNvSpPr txBox="1">
              <a:spLocks noChangeArrowheads="1"/>
            </p:cNvSpPr>
            <p:nvPr/>
          </p:nvSpPr>
          <p:spPr bwMode="auto">
            <a:xfrm>
              <a:off x="3504" y="2016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1</a:t>
              </a:r>
            </a:p>
          </p:txBody>
        </p:sp>
      </p:grpSp>
      <p:sp>
        <p:nvSpPr>
          <p:cNvPr id="129266" name="Rectangle 242"/>
          <p:cNvSpPr>
            <a:spLocks noChangeArrowheads="1"/>
          </p:cNvSpPr>
          <p:nvPr/>
        </p:nvSpPr>
        <p:spPr bwMode="auto">
          <a:xfrm>
            <a:off x="3962400" y="3657600"/>
            <a:ext cx="1905000" cy="304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9267" name="Text Box 243"/>
          <p:cNvSpPr txBox="1">
            <a:spLocks noChangeArrowheads="1"/>
          </p:cNvSpPr>
          <p:nvPr/>
        </p:nvSpPr>
        <p:spPr bwMode="auto">
          <a:xfrm>
            <a:off x="5943600" y="6029325"/>
            <a:ext cx="2692400" cy="52387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2.        Retain only those states </a:t>
            </a:r>
            <a:br>
              <a:rPr lang="en-US" sz="1400"/>
            </a:br>
            <a:r>
              <a:rPr lang="en-US" sz="1400"/>
              <a:t>	reachable from {q</a:t>
            </a:r>
            <a:r>
              <a:rPr lang="en-US" sz="1400" baseline="-25000"/>
              <a:t>0</a:t>
            </a:r>
            <a:r>
              <a:rPr lang="en-US" sz="1400"/>
              <a:t>}</a:t>
            </a:r>
            <a:endParaRPr lang="en-US"/>
          </a:p>
        </p:txBody>
      </p:sp>
      <p:sp>
        <p:nvSpPr>
          <p:cNvPr id="54" name="Text Box 163"/>
          <p:cNvSpPr txBox="1">
            <a:spLocks noChangeArrowheads="1"/>
          </p:cNvSpPr>
          <p:nvPr/>
        </p:nvSpPr>
        <p:spPr bwMode="auto">
          <a:xfrm>
            <a:off x="5943600" y="5486400"/>
            <a:ext cx="3124200" cy="30797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/>
            <a:r>
              <a:rPr lang="en-US" sz="1400"/>
              <a:t>0.	Enumerate all possible subsets</a:t>
            </a:r>
            <a:endParaRPr lang="en-US"/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9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9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129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184" grpId="0" animBg="1"/>
      <p:bldP spid="129187" grpId="0" animBg="1"/>
      <p:bldP spid="129188" grpId="0" animBg="1"/>
      <p:bldP spid="129235" grpId="0" animBg="1"/>
      <p:bldP spid="129266" grpId="0" animBg="1"/>
      <p:bldP spid="129267" grpId="0" animBg="1"/>
      <p:bldP spid="5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NFA to DFA </a:t>
            </a:r>
            <a:r>
              <a:rPr lang="en-US" dirty="0" err="1">
                <a:solidFill>
                  <a:srgbClr val="C00000"/>
                </a:solidFill>
              </a:rPr>
              <a:t>Contd</a:t>
            </a:r>
            <a:r>
              <a:rPr lang="en-US" dirty="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100" i="1" dirty="0"/>
              <a:t>L = {w | w ends in 01}</a:t>
            </a:r>
          </a:p>
        </p:txBody>
      </p:sp>
      <p:sp>
        <p:nvSpPr>
          <p:cNvPr id="29701" name="Oval 4"/>
          <p:cNvSpPr>
            <a:spLocks noChangeArrowheads="1"/>
          </p:cNvSpPr>
          <p:nvPr/>
        </p:nvSpPr>
        <p:spPr bwMode="auto">
          <a:xfrm>
            <a:off x="8382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q</a:t>
            </a:r>
            <a:r>
              <a:rPr lang="en-US" sz="1400" baseline="-25000"/>
              <a:t>0</a:t>
            </a:r>
            <a:endParaRPr lang="en-US" sz="1400"/>
          </a:p>
        </p:txBody>
      </p:sp>
      <p:sp>
        <p:nvSpPr>
          <p:cNvPr id="29702" name="Line 5"/>
          <p:cNvSpPr>
            <a:spLocks noChangeShapeType="1"/>
          </p:cNvSpPr>
          <p:nvPr/>
        </p:nvSpPr>
        <p:spPr bwMode="auto">
          <a:xfrm>
            <a:off x="609600" y="3429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3" name="Oval 6"/>
          <p:cNvSpPr>
            <a:spLocks noChangeArrowheads="1"/>
          </p:cNvSpPr>
          <p:nvPr/>
        </p:nvSpPr>
        <p:spPr bwMode="auto">
          <a:xfrm>
            <a:off x="1524000" y="3276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q</a:t>
            </a:r>
            <a:r>
              <a:rPr lang="en-US" sz="1400" baseline="-25000"/>
              <a:t>1</a:t>
            </a:r>
            <a:endParaRPr lang="en-US" sz="1400"/>
          </a:p>
        </p:txBody>
      </p:sp>
      <p:sp>
        <p:nvSpPr>
          <p:cNvPr id="29704" name="Line 7"/>
          <p:cNvSpPr>
            <a:spLocks noChangeShapeType="1"/>
          </p:cNvSpPr>
          <p:nvPr/>
        </p:nvSpPr>
        <p:spPr bwMode="auto">
          <a:xfrm>
            <a:off x="1143000" y="3429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Text Box 8"/>
          <p:cNvSpPr txBox="1">
            <a:spLocks noChangeArrowheads="1"/>
          </p:cNvSpPr>
          <p:nvPr/>
        </p:nvSpPr>
        <p:spPr bwMode="auto">
          <a:xfrm>
            <a:off x="1203325" y="3138488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9706" name="Freeform 9"/>
          <p:cNvSpPr>
            <a:spLocks/>
          </p:cNvSpPr>
          <p:nvPr/>
        </p:nvSpPr>
        <p:spPr bwMode="auto">
          <a:xfrm>
            <a:off x="749300" y="2959100"/>
            <a:ext cx="406400" cy="317500"/>
          </a:xfrm>
          <a:custGeom>
            <a:avLst/>
            <a:gdLst>
              <a:gd name="T0" fmla="*/ 2147483647 w 256"/>
              <a:gd name="T1" fmla="*/ 2147483647 h 200"/>
              <a:gd name="T2" fmla="*/ 2147483647 w 256"/>
              <a:gd name="T3" fmla="*/ 2147483647 h 200"/>
              <a:gd name="T4" fmla="*/ 2147483647 w 256"/>
              <a:gd name="T5" fmla="*/ 2147483647 h 200"/>
              <a:gd name="T6" fmla="*/ 2147483647 w 256"/>
              <a:gd name="T7" fmla="*/ 2147483647 h 200"/>
              <a:gd name="T8" fmla="*/ 2147483647 w 256"/>
              <a:gd name="T9" fmla="*/ 2147483647 h 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200"/>
              <a:gd name="T17" fmla="*/ 256 w 256"/>
              <a:gd name="T18" fmla="*/ 200 h 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200">
                <a:moveTo>
                  <a:pt x="104" y="200"/>
                </a:moveTo>
                <a:cubicBezTo>
                  <a:pt x="52" y="168"/>
                  <a:pt x="0" y="136"/>
                  <a:pt x="8" y="104"/>
                </a:cubicBezTo>
                <a:cubicBezTo>
                  <a:pt x="16" y="72"/>
                  <a:pt x="112" y="0"/>
                  <a:pt x="152" y="8"/>
                </a:cubicBezTo>
                <a:cubicBezTo>
                  <a:pt x="192" y="16"/>
                  <a:pt x="240" y="120"/>
                  <a:pt x="248" y="152"/>
                </a:cubicBezTo>
                <a:cubicBezTo>
                  <a:pt x="256" y="184"/>
                  <a:pt x="228" y="192"/>
                  <a:pt x="200" y="20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7" name="Text Box 10"/>
          <p:cNvSpPr txBox="1">
            <a:spLocks noChangeArrowheads="1"/>
          </p:cNvSpPr>
          <p:nvPr/>
        </p:nvSpPr>
        <p:spPr bwMode="auto">
          <a:xfrm>
            <a:off x="635000" y="2743200"/>
            <a:ext cx="431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0,1</a:t>
            </a:r>
          </a:p>
        </p:txBody>
      </p:sp>
      <p:sp>
        <p:nvSpPr>
          <p:cNvPr id="29708" name="Oval 11"/>
          <p:cNvSpPr>
            <a:spLocks noChangeArrowheads="1"/>
          </p:cNvSpPr>
          <p:nvPr/>
        </p:nvSpPr>
        <p:spPr bwMode="auto">
          <a:xfrm>
            <a:off x="2286000" y="32623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q</a:t>
            </a:r>
            <a:r>
              <a:rPr lang="en-US" sz="1400" baseline="-25000"/>
              <a:t>2</a:t>
            </a:r>
            <a:endParaRPr lang="en-US" sz="1400"/>
          </a:p>
        </p:txBody>
      </p:sp>
      <p:sp>
        <p:nvSpPr>
          <p:cNvPr id="29709" name="Line 12"/>
          <p:cNvSpPr>
            <a:spLocks noChangeShapeType="1"/>
          </p:cNvSpPr>
          <p:nvPr/>
        </p:nvSpPr>
        <p:spPr bwMode="auto">
          <a:xfrm>
            <a:off x="1828800" y="3414713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0" name="Text Box 13"/>
          <p:cNvSpPr txBox="1">
            <a:spLocks noChangeArrowheads="1"/>
          </p:cNvSpPr>
          <p:nvPr/>
        </p:nvSpPr>
        <p:spPr bwMode="auto">
          <a:xfrm>
            <a:off x="1889125" y="3124200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9711" name="Oval 14"/>
          <p:cNvSpPr>
            <a:spLocks noChangeArrowheads="1"/>
          </p:cNvSpPr>
          <p:nvPr/>
        </p:nvSpPr>
        <p:spPr bwMode="auto">
          <a:xfrm>
            <a:off x="2209800" y="3200400"/>
            <a:ext cx="457200" cy="457200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Text Box 15"/>
          <p:cNvSpPr txBox="1">
            <a:spLocks noChangeArrowheads="1"/>
          </p:cNvSpPr>
          <p:nvPr/>
        </p:nvSpPr>
        <p:spPr bwMode="auto">
          <a:xfrm>
            <a:off x="533400" y="2409825"/>
            <a:ext cx="790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u="sng">
                <a:solidFill>
                  <a:srgbClr val="006600"/>
                </a:solidFill>
              </a:rPr>
              <a:t>NFA:</a:t>
            </a:r>
            <a:endParaRPr lang="en-US" sz="2000" b="1">
              <a:solidFill>
                <a:srgbClr val="006600"/>
              </a:solidFill>
            </a:endParaRPr>
          </a:p>
        </p:txBody>
      </p:sp>
      <p:graphicFrame>
        <p:nvGraphicFramePr>
          <p:cNvPr id="159760" name="Group 16"/>
          <p:cNvGraphicFramePr>
            <a:graphicFrameLocks noGrp="1"/>
          </p:cNvGraphicFramePr>
          <p:nvPr/>
        </p:nvGraphicFramePr>
        <p:xfrm>
          <a:off x="609600" y="3962400"/>
          <a:ext cx="2209800" cy="1219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l-G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δ</a:t>
                      </a:r>
                      <a:r>
                        <a:rPr kumimoji="0" lang="el-GR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N</a:t>
                      </a:r>
                      <a:endParaRPr kumimoji="0" lang="en-US" sz="12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Grande" pitchFamily="28" charset="0"/>
                        <a:cs typeface="Tahoma" pitchFamily="2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  <a:endParaRPr kumimoji="0" lang="en-US" sz="1200" b="0" i="0" u="none" strike="noStrike" cap="none" normalizeH="0" baseline="-2500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*q</a:t>
                      </a:r>
                      <a:r>
                        <a:rPr kumimoji="0" lang="en-US" sz="1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733" name="Line 41"/>
          <p:cNvSpPr>
            <a:spLocks noChangeShapeType="1"/>
          </p:cNvSpPr>
          <p:nvPr/>
        </p:nvSpPr>
        <p:spPr bwMode="auto">
          <a:xfrm>
            <a:off x="2895600" y="2438400"/>
            <a:ext cx="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34" name="Text Box 42"/>
          <p:cNvSpPr txBox="1">
            <a:spLocks noChangeArrowheads="1"/>
          </p:cNvSpPr>
          <p:nvPr/>
        </p:nvSpPr>
        <p:spPr bwMode="auto">
          <a:xfrm>
            <a:off x="3276600" y="2514600"/>
            <a:ext cx="790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u="sng">
                <a:solidFill>
                  <a:schemeClr val="hlink"/>
                </a:solidFill>
              </a:rPr>
              <a:t>DFA:</a:t>
            </a:r>
            <a:endParaRPr lang="en-US" sz="2000" b="1">
              <a:solidFill>
                <a:schemeClr val="hlink"/>
              </a:solidFill>
            </a:endParaRPr>
          </a:p>
        </p:txBody>
      </p:sp>
      <p:sp>
        <p:nvSpPr>
          <p:cNvPr id="29735" name="Line 88"/>
          <p:cNvSpPr>
            <a:spLocks noChangeShapeType="1"/>
          </p:cNvSpPr>
          <p:nvPr/>
        </p:nvSpPr>
        <p:spPr bwMode="auto">
          <a:xfrm>
            <a:off x="457200" y="4495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9833" name="Line 89"/>
          <p:cNvSpPr>
            <a:spLocks noChangeShapeType="1"/>
          </p:cNvSpPr>
          <p:nvPr/>
        </p:nvSpPr>
        <p:spPr bwMode="auto">
          <a:xfrm>
            <a:off x="2971800" y="4495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59836" name="Group 92"/>
          <p:cNvGraphicFramePr>
            <a:graphicFrameLocks noGrp="1"/>
          </p:cNvGraphicFramePr>
          <p:nvPr/>
        </p:nvGraphicFramePr>
        <p:xfrm>
          <a:off x="3276600" y="4038600"/>
          <a:ext cx="2667000" cy="1140778"/>
        </p:xfrm>
        <a:graphic>
          <a:graphicData uri="http://schemas.openxmlformats.org/drawingml/2006/table">
            <a:tbl>
              <a:tblPr/>
              <a:tblGrid>
                <a:gridCol w="889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l-G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δ</a:t>
                      </a:r>
                      <a:r>
                        <a:rPr kumimoji="0" lang="el-GR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D</a:t>
                      </a:r>
                      <a:endParaRPr kumimoji="0" lang="en-US" sz="12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Lucida Grande" pitchFamily="28" charset="0"/>
                        <a:cs typeface="Tahoma" pitchFamily="2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]</a:t>
                      </a:r>
                      <a:endParaRPr kumimoji="0" lang="en-US" sz="12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[q</a:t>
                      </a:r>
                      <a:r>
                        <a:rPr kumimoji="0" lang="en-US" sz="1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" name="Group 124"/>
          <p:cNvGrpSpPr>
            <a:grpSpLocks/>
          </p:cNvGrpSpPr>
          <p:nvPr/>
        </p:nvGrpSpPr>
        <p:grpSpPr bwMode="auto">
          <a:xfrm>
            <a:off x="4572000" y="2133600"/>
            <a:ext cx="2743200" cy="1371600"/>
            <a:chOff x="2880" y="1344"/>
            <a:chExt cx="1728" cy="864"/>
          </a:xfrm>
        </p:grpSpPr>
        <p:sp>
          <p:nvSpPr>
            <p:cNvPr id="29761" name="Oval 125"/>
            <p:cNvSpPr>
              <a:spLocks noChangeArrowheads="1"/>
            </p:cNvSpPr>
            <p:nvPr/>
          </p:nvSpPr>
          <p:spPr bwMode="auto">
            <a:xfrm>
              <a:off x="3024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[q</a:t>
              </a:r>
              <a:r>
                <a:rPr lang="en-US" sz="1400" baseline="-25000" dirty="0"/>
                <a:t>0</a:t>
              </a:r>
              <a:r>
                <a:rPr lang="en-US" sz="1400" dirty="0"/>
                <a:t>]</a:t>
              </a:r>
            </a:p>
          </p:txBody>
        </p:sp>
        <p:sp>
          <p:nvSpPr>
            <p:cNvPr id="29762" name="Line 126"/>
            <p:cNvSpPr>
              <a:spLocks noChangeShapeType="1"/>
            </p:cNvSpPr>
            <p:nvPr/>
          </p:nvSpPr>
          <p:spPr bwMode="auto">
            <a:xfrm>
              <a:off x="2880" y="177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63" name="Line 127"/>
            <p:cNvSpPr>
              <a:spLocks noChangeShapeType="1"/>
            </p:cNvSpPr>
            <p:nvPr/>
          </p:nvSpPr>
          <p:spPr bwMode="auto">
            <a:xfrm>
              <a:off x="3360" y="182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64" name="Freeform 128"/>
            <p:cNvSpPr>
              <a:spLocks/>
            </p:cNvSpPr>
            <p:nvPr/>
          </p:nvSpPr>
          <p:spPr bwMode="auto">
            <a:xfrm>
              <a:off x="3000" y="1480"/>
              <a:ext cx="256" cy="200"/>
            </a:xfrm>
            <a:custGeom>
              <a:avLst/>
              <a:gdLst>
                <a:gd name="T0" fmla="*/ 104 w 256"/>
                <a:gd name="T1" fmla="*/ 200 h 200"/>
                <a:gd name="T2" fmla="*/ 8 w 256"/>
                <a:gd name="T3" fmla="*/ 104 h 200"/>
                <a:gd name="T4" fmla="*/ 152 w 256"/>
                <a:gd name="T5" fmla="*/ 8 h 200"/>
                <a:gd name="T6" fmla="*/ 248 w 256"/>
                <a:gd name="T7" fmla="*/ 152 h 200"/>
                <a:gd name="T8" fmla="*/ 200 w 256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6"/>
                <a:gd name="T16" fmla="*/ 0 h 200"/>
                <a:gd name="T17" fmla="*/ 256 w 256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6" h="200">
                  <a:moveTo>
                    <a:pt x="104" y="200"/>
                  </a:moveTo>
                  <a:cubicBezTo>
                    <a:pt x="52" y="168"/>
                    <a:pt x="0" y="136"/>
                    <a:pt x="8" y="104"/>
                  </a:cubicBezTo>
                  <a:cubicBezTo>
                    <a:pt x="16" y="72"/>
                    <a:pt x="112" y="0"/>
                    <a:pt x="152" y="8"/>
                  </a:cubicBezTo>
                  <a:cubicBezTo>
                    <a:pt x="192" y="16"/>
                    <a:pt x="240" y="120"/>
                    <a:pt x="248" y="152"/>
                  </a:cubicBezTo>
                  <a:cubicBezTo>
                    <a:pt x="256" y="184"/>
                    <a:pt x="228" y="192"/>
                    <a:pt x="200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65" name="Text Box 129"/>
            <p:cNvSpPr txBox="1">
              <a:spLocks noChangeArrowheads="1"/>
            </p:cNvSpPr>
            <p:nvPr/>
          </p:nvSpPr>
          <p:spPr bwMode="auto">
            <a:xfrm>
              <a:off x="2928" y="1344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1</a:t>
              </a:r>
            </a:p>
          </p:txBody>
        </p:sp>
        <p:sp>
          <p:nvSpPr>
            <p:cNvPr id="29766" name="Text Box 130"/>
            <p:cNvSpPr txBox="1">
              <a:spLocks noChangeArrowheads="1"/>
            </p:cNvSpPr>
            <p:nvPr/>
          </p:nvSpPr>
          <p:spPr bwMode="auto">
            <a:xfrm>
              <a:off x="3360" y="1632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29767" name="Oval 131"/>
            <p:cNvSpPr>
              <a:spLocks noChangeArrowheads="1"/>
            </p:cNvSpPr>
            <p:nvPr/>
          </p:nvSpPr>
          <p:spPr bwMode="auto">
            <a:xfrm>
              <a:off x="3600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[q</a:t>
              </a:r>
              <a:r>
                <a:rPr lang="en-US" sz="1400" baseline="-25000" dirty="0"/>
                <a:t>0</a:t>
              </a:r>
              <a:r>
                <a:rPr lang="en-US" sz="1400" dirty="0"/>
                <a:t>,q</a:t>
              </a:r>
              <a:r>
                <a:rPr lang="en-US" sz="1400" baseline="-25000" dirty="0"/>
                <a:t>1</a:t>
              </a:r>
              <a:r>
                <a:rPr lang="en-US" sz="1400" dirty="0"/>
                <a:t>]</a:t>
              </a:r>
            </a:p>
          </p:txBody>
        </p:sp>
        <p:sp>
          <p:nvSpPr>
            <p:cNvPr id="29768" name="Line 132"/>
            <p:cNvSpPr>
              <a:spLocks noChangeShapeType="1"/>
            </p:cNvSpPr>
            <p:nvPr/>
          </p:nvSpPr>
          <p:spPr bwMode="auto">
            <a:xfrm>
              <a:off x="3936" y="182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69" name="Text Box 133"/>
            <p:cNvSpPr txBox="1">
              <a:spLocks noChangeArrowheads="1"/>
            </p:cNvSpPr>
            <p:nvPr/>
          </p:nvSpPr>
          <p:spPr bwMode="auto">
            <a:xfrm>
              <a:off x="3936" y="1632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1</a:t>
              </a:r>
            </a:p>
          </p:txBody>
        </p:sp>
        <p:sp>
          <p:nvSpPr>
            <p:cNvPr id="29770" name="Oval 134"/>
            <p:cNvSpPr>
              <a:spLocks noChangeArrowheads="1"/>
            </p:cNvSpPr>
            <p:nvPr/>
          </p:nvSpPr>
          <p:spPr bwMode="auto">
            <a:xfrm>
              <a:off x="4224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[q</a:t>
              </a:r>
              <a:r>
                <a:rPr lang="en-US" sz="1400" baseline="-25000" dirty="0"/>
                <a:t>0</a:t>
              </a:r>
              <a:r>
                <a:rPr lang="en-US" sz="1400" dirty="0"/>
                <a:t>,q</a:t>
              </a:r>
              <a:r>
                <a:rPr lang="en-US" sz="1400" baseline="-25000" dirty="0"/>
                <a:t>2</a:t>
              </a:r>
              <a:r>
                <a:rPr lang="en-US" sz="1400" dirty="0"/>
                <a:t>]</a:t>
              </a:r>
            </a:p>
          </p:txBody>
        </p:sp>
        <p:sp>
          <p:nvSpPr>
            <p:cNvPr id="29771" name="Oval 135"/>
            <p:cNvSpPr>
              <a:spLocks noChangeArrowheads="1"/>
            </p:cNvSpPr>
            <p:nvPr/>
          </p:nvSpPr>
          <p:spPr bwMode="auto">
            <a:xfrm>
              <a:off x="4176" y="1632"/>
              <a:ext cx="432" cy="432"/>
            </a:xfrm>
            <a:prstGeom prst="ellipse">
              <a:avLst/>
            </a:prstGeom>
            <a:solidFill>
              <a:schemeClr val="accent1">
                <a:alpha val="10196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72" name="Freeform 136"/>
            <p:cNvSpPr>
              <a:spLocks/>
            </p:cNvSpPr>
            <p:nvPr/>
          </p:nvSpPr>
          <p:spPr bwMode="auto">
            <a:xfrm>
              <a:off x="3624" y="1480"/>
              <a:ext cx="256" cy="200"/>
            </a:xfrm>
            <a:custGeom>
              <a:avLst/>
              <a:gdLst>
                <a:gd name="T0" fmla="*/ 104 w 256"/>
                <a:gd name="T1" fmla="*/ 200 h 200"/>
                <a:gd name="T2" fmla="*/ 8 w 256"/>
                <a:gd name="T3" fmla="*/ 104 h 200"/>
                <a:gd name="T4" fmla="*/ 152 w 256"/>
                <a:gd name="T5" fmla="*/ 8 h 200"/>
                <a:gd name="T6" fmla="*/ 248 w 256"/>
                <a:gd name="T7" fmla="*/ 152 h 200"/>
                <a:gd name="T8" fmla="*/ 200 w 256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6"/>
                <a:gd name="T16" fmla="*/ 0 h 200"/>
                <a:gd name="T17" fmla="*/ 256 w 256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6" h="200">
                  <a:moveTo>
                    <a:pt x="104" y="200"/>
                  </a:moveTo>
                  <a:cubicBezTo>
                    <a:pt x="52" y="168"/>
                    <a:pt x="0" y="136"/>
                    <a:pt x="8" y="104"/>
                  </a:cubicBezTo>
                  <a:cubicBezTo>
                    <a:pt x="16" y="72"/>
                    <a:pt x="112" y="0"/>
                    <a:pt x="152" y="8"/>
                  </a:cubicBezTo>
                  <a:cubicBezTo>
                    <a:pt x="192" y="16"/>
                    <a:pt x="240" y="120"/>
                    <a:pt x="248" y="152"/>
                  </a:cubicBezTo>
                  <a:cubicBezTo>
                    <a:pt x="256" y="184"/>
                    <a:pt x="228" y="192"/>
                    <a:pt x="200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73" name="Text Box 137"/>
            <p:cNvSpPr txBox="1">
              <a:spLocks noChangeArrowheads="1"/>
            </p:cNvSpPr>
            <p:nvPr/>
          </p:nvSpPr>
          <p:spPr bwMode="auto">
            <a:xfrm>
              <a:off x="3552" y="1344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29774" name="Freeform 138"/>
            <p:cNvSpPr>
              <a:spLocks/>
            </p:cNvSpPr>
            <p:nvPr/>
          </p:nvSpPr>
          <p:spPr bwMode="auto">
            <a:xfrm>
              <a:off x="3936" y="1920"/>
              <a:ext cx="240" cy="96"/>
            </a:xfrm>
            <a:custGeom>
              <a:avLst/>
              <a:gdLst>
                <a:gd name="T0" fmla="*/ 240 w 240"/>
                <a:gd name="T1" fmla="*/ 0 h 96"/>
                <a:gd name="T2" fmla="*/ 96 w 240"/>
                <a:gd name="T3" fmla="*/ 96 h 96"/>
                <a:gd name="T4" fmla="*/ 0 w 240"/>
                <a:gd name="T5" fmla="*/ 0 h 96"/>
                <a:gd name="T6" fmla="*/ 0 60000 65536"/>
                <a:gd name="T7" fmla="*/ 0 60000 65536"/>
                <a:gd name="T8" fmla="*/ 0 60000 65536"/>
                <a:gd name="T9" fmla="*/ 0 w 240"/>
                <a:gd name="T10" fmla="*/ 0 h 96"/>
                <a:gd name="T11" fmla="*/ 240 w 240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96">
                  <a:moveTo>
                    <a:pt x="240" y="0"/>
                  </a:moveTo>
                  <a:cubicBezTo>
                    <a:pt x="188" y="48"/>
                    <a:pt x="136" y="96"/>
                    <a:pt x="96" y="96"/>
                  </a:cubicBezTo>
                  <a:cubicBezTo>
                    <a:pt x="56" y="96"/>
                    <a:pt x="28" y="48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75" name="Text Box 139"/>
            <p:cNvSpPr txBox="1">
              <a:spLocks noChangeArrowheads="1"/>
            </p:cNvSpPr>
            <p:nvPr/>
          </p:nvSpPr>
          <p:spPr bwMode="auto">
            <a:xfrm>
              <a:off x="3984" y="1824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29776" name="Freeform 140"/>
            <p:cNvSpPr>
              <a:spLocks/>
            </p:cNvSpPr>
            <p:nvPr/>
          </p:nvSpPr>
          <p:spPr bwMode="auto">
            <a:xfrm>
              <a:off x="3264" y="2016"/>
              <a:ext cx="1008" cy="144"/>
            </a:xfrm>
            <a:custGeom>
              <a:avLst/>
              <a:gdLst>
                <a:gd name="T0" fmla="*/ 1008 w 1008"/>
                <a:gd name="T1" fmla="*/ 0 h 144"/>
                <a:gd name="T2" fmla="*/ 384 w 1008"/>
                <a:gd name="T3" fmla="*/ 144 h 144"/>
                <a:gd name="T4" fmla="*/ 0 w 1008"/>
                <a:gd name="T5" fmla="*/ 0 h 144"/>
                <a:gd name="T6" fmla="*/ 0 60000 65536"/>
                <a:gd name="T7" fmla="*/ 0 60000 65536"/>
                <a:gd name="T8" fmla="*/ 0 60000 65536"/>
                <a:gd name="T9" fmla="*/ 0 w 1008"/>
                <a:gd name="T10" fmla="*/ 0 h 144"/>
                <a:gd name="T11" fmla="*/ 1008 w 1008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144">
                  <a:moveTo>
                    <a:pt x="1008" y="0"/>
                  </a:moveTo>
                  <a:cubicBezTo>
                    <a:pt x="780" y="72"/>
                    <a:pt x="552" y="144"/>
                    <a:pt x="384" y="144"/>
                  </a:cubicBezTo>
                  <a:cubicBezTo>
                    <a:pt x="216" y="144"/>
                    <a:pt x="108" y="72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77" name="Text Box 141"/>
            <p:cNvSpPr txBox="1">
              <a:spLocks noChangeArrowheads="1"/>
            </p:cNvSpPr>
            <p:nvPr/>
          </p:nvSpPr>
          <p:spPr bwMode="auto">
            <a:xfrm>
              <a:off x="3504" y="2016"/>
              <a:ext cx="1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1</a:t>
              </a:r>
            </a:p>
          </p:txBody>
        </p:sp>
      </p:grpSp>
      <p:sp>
        <p:nvSpPr>
          <p:cNvPr id="29758" name="Text Box 142"/>
          <p:cNvSpPr txBox="1">
            <a:spLocks noChangeArrowheads="1"/>
          </p:cNvSpPr>
          <p:nvPr/>
        </p:nvSpPr>
        <p:spPr bwMode="auto">
          <a:xfrm>
            <a:off x="4724400" y="5546725"/>
            <a:ext cx="4078288" cy="100647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u="sng"/>
              <a:t>Main Idea:</a:t>
            </a:r>
            <a:r>
              <a:rPr lang="en-US" sz="2000"/>
              <a:t>  </a:t>
            </a:r>
          </a:p>
          <a:p>
            <a:r>
              <a:rPr lang="en-US" sz="2000"/>
              <a:t>	Introduce states as you go</a:t>
            </a:r>
          </a:p>
          <a:p>
            <a:r>
              <a:rPr lang="en-US" sz="2000"/>
              <a:t>	(on a need basis)</a:t>
            </a:r>
          </a:p>
        </p:txBody>
      </p:sp>
      <p:sp>
        <p:nvSpPr>
          <p:cNvPr id="159904" name="Rectangle 160"/>
          <p:cNvSpPr>
            <a:spLocks noChangeArrowheads="1"/>
          </p:cNvSpPr>
          <p:nvPr/>
        </p:nvSpPr>
        <p:spPr bwMode="auto">
          <a:xfrm>
            <a:off x="3124200" y="4572000"/>
            <a:ext cx="2971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9905" name="Rectangle 161"/>
          <p:cNvSpPr>
            <a:spLocks noChangeArrowheads="1"/>
          </p:cNvSpPr>
          <p:nvPr/>
        </p:nvSpPr>
        <p:spPr bwMode="auto">
          <a:xfrm>
            <a:off x="3200400" y="4876800"/>
            <a:ext cx="2895600" cy="381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9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159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59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833" grpId="0" animBg="1"/>
      <p:bldP spid="159904" grpId="0" animBg="1"/>
      <p:bldP spid="15990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153400" cy="785794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C00000"/>
                </a:solidFill>
              </a:rPr>
              <a:t>Convert the given NFA to DFA</a:t>
            </a:r>
            <a:endParaRPr lang="en-US" sz="3200" dirty="0">
              <a:solidFill>
                <a:srgbClr val="C00000"/>
              </a:solidFill>
            </a:endParaRPr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6446" y="0"/>
            <a:ext cx="3357554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857232"/>
          <a:ext cx="6096000" cy="571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01196"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rgbClr val="C00000"/>
                          </a:solidFill>
                        </a:rPr>
                        <a:t>States</a:t>
                      </a:r>
                      <a:endParaRPr lang="en-US" sz="21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21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21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0632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-&gt;[p]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[p]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0632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FF0000"/>
                          </a:solidFill>
                        </a:rPr>
                        <a:t>p,q</a:t>
                      </a:r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p,q,r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p,r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0632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FF0000"/>
                          </a:solidFill>
                        </a:rPr>
                        <a:t>p,r</a:t>
                      </a:r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p,q,s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[p]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0632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FF0000"/>
                          </a:solidFill>
                        </a:rPr>
                        <a:t>p,q,r</a:t>
                      </a:r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p,q,r,s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p,r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32110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FF0000"/>
                          </a:solidFill>
                        </a:rPr>
                        <a:t>p,q,s</a:t>
                      </a:r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]+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p,q,r,s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p,r,s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32110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FF0000"/>
                          </a:solidFill>
                        </a:rPr>
                        <a:t>p,r,s</a:t>
                      </a:r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]+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p,q,s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p,s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32110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FF0000"/>
                          </a:solidFill>
                        </a:rPr>
                        <a:t>p,s</a:t>
                      </a:r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]+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p,q,s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p,s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8321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FF0000"/>
                          </a:solidFill>
                        </a:rPr>
                        <a:t>p,q,r,s</a:t>
                      </a:r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]+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p,q,r,s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p,r,s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Transition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5860"/>
            <a:ext cx="9144000" cy="5572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Transition Diagram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720" y="2000240"/>
            <a:ext cx="87154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/>
              <a:t>Directed graph consists of set of vertices and edges where vertices represent “states” and edges represent  “input/output”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/>
              <a:t>Circle with an arrow is called initial state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/>
              <a:t>Two concentric circle represents the final state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7643834" y="4000504"/>
            <a:ext cx="500066" cy="5000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4" idx="2"/>
          </p:cNvCxnSpPr>
          <p:nvPr/>
        </p:nvCxnSpPr>
        <p:spPr>
          <a:xfrm flipV="1">
            <a:off x="7286644" y="4250537"/>
            <a:ext cx="357190" cy="1071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715272" y="5000636"/>
            <a:ext cx="500066" cy="5000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43834" y="4929198"/>
            <a:ext cx="642942" cy="6429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592B9A-F9C2-4FC1-A48F-D419C4D4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2933700"/>
            <a:ext cx="8153400" cy="990600"/>
          </a:xfrm>
        </p:spPr>
        <p:txBody>
          <a:bodyPr>
            <a:normAutofit/>
          </a:bodyPr>
          <a:lstStyle/>
          <a:p>
            <a:r>
              <a:rPr lang="en-IN" sz="5100" b="1" dirty="0">
                <a:solidFill>
                  <a:srgbClr val="C00000"/>
                </a:solidFill>
              </a:rPr>
              <a:t>Practice Session: NFA to DFA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0231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153400" cy="990600"/>
          </a:xfrm>
        </p:spPr>
        <p:txBody>
          <a:bodyPr/>
          <a:lstStyle/>
          <a:p>
            <a:r>
              <a:rPr lang="en-IN" dirty="0"/>
              <a:t>1. Convert NFA to DFA</a:t>
            </a:r>
            <a:endParaRPr lang="en-US" dirty="0"/>
          </a:p>
        </p:txBody>
      </p:sp>
      <p:pic>
        <p:nvPicPr>
          <p:cNvPr id="139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071546"/>
            <a:ext cx="4929222" cy="5072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1310847"/>
            <a:ext cx="4143372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13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572528" cy="61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>
            <a:off x="785786" y="1071546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00298" y="1416594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00232" y="2130974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14546" y="2786058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57356" y="3429000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00232" y="4143380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28652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Required DFA           Transition diagram on next page…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4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9144000" cy="607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Oval 2"/>
          <p:cNvSpPr/>
          <p:nvPr/>
        </p:nvSpPr>
        <p:spPr>
          <a:xfrm>
            <a:off x="4357686" y="1071546"/>
            <a:ext cx="1285884" cy="5715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14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0"/>
            <a:ext cx="8153400" cy="62863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2. Convert into DFA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857232"/>
          <a:ext cx="6715140" cy="1928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83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383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85149"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rgbClr val="C00000"/>
                          </a:solidFill>
                        </a:rPr>
                        <a:t>States</a:t>
                      </a:r>
                      <a:endParaRPr lang="en-US" sz="21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21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21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1838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-&gt;p+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p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q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1838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q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q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5720" y="3786166"/>
          <a:ext cx="6500859" cy="3071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9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69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69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71997"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rgbClr val="C00000"/>
                          </a:solidFill>
                        </a:rPr>
                        <a:t>States</a:t>
                      </a:r>
                      <a:endParaRPr lang="en-US" sz="21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21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21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56737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-&gt;[p]+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[p]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[q]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56737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[q]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[q]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863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FF0000"/>
                          </a:solidFill>
                        </a:rPr>
                        <a:t>p,q</a:t>
                      </a:r>
                      <a:r>
                        <a:rPr lang="en-IN" sz="2500" dirty="0">
                          <a:solidFill>
                            <a:srgbClr val="FF0000"/>
                          </a:solidFill>
                        </a:rPr>
                        <a:t>] +</a:t>
                      </a:r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[</a:t>
                      </a:r>
                      <a:r>
                        <a:rPr lang="en-IN" sz="2500" dirty="0" err="1">
                          <a:solidFill>
                            <a:srgbClr val="7030A0"/>
                          </a:solidFill>
                        </a:rPr>
                        <a:t>p,q</a:t>
                      </a:r>
                      <a:r>
                        <a:rPr lang="en-IN" sz="2500" dirty="0">
                          <a:solidFill>
                            <a:srgbClr val="7030A0"/>
                          </a:solidFill>
                        </a:rPr>
                        <a:t>]</a:t>
                      </a:r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endParaRPr lang="en-US" sz="25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5786" y="3000372"/>
            <a:ext cx="600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B050"/>
                </a:solidFill>
              </a:rPr>
              <a:t>DFA equivalent to given NFA</a:t>
            </a:r>
            <a:endParaRPr lang="en-US" sz="3200" dirty="0">
              <a:solidFill>
                <a:srgbClr val="00B05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3. Convert given NFA to DFA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2338" name="Picture 5"/>
          <p:cNvPicPr>
            <a:picLocks noChangeAspect="1" noChangeArrowheads="1"/>
          </p:cNvPicPr>
          <p:nvPr/>
        </p:nvPicPr>
        <p:blipFill>
          <a:blip r:embed="rId2"/>
          <a:srcRect l="21439" t="2866" r="2480" b="4262"/>
          <a:stretch>
            <a:fillRect/>
          </a:stretch>
        </p:blipFill>
        <p:spPr bwMode="auto">
          <a:xfrm>
            <a:off x="214282" y="1357298"/>
            <a:ext cx="4143404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786314" y="1571612"/>
          <a:ext cx="4214842" cy="3357585"/>
        </p:xfrm>
        <a:graphic>
          <a:graphicData uri="http://schemas.openxmlformats.org/drawingml/2006/table">
            <a:tbl>
              <a:tblPr/>
              <a:tblGrid>
                <a:gridCol w="15035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556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556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71517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 Narrow"/>
                          <a:ea typeface="Calibri"/>
                          <a:cs typeface="Times New Roman"/>
                        </a:rPr>
                        <a:t>0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latin typeface="Arial Narrow"/>
                          <a:ea typeface="Calibri"/>
                          <a:cs typeface="Times New Roman"/>
                        </a:rPr>
                        <a:t>1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1517"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/>
                        <a:buChar char=""/>
                      </a:pPr>
                      <a:r>
                        <a:rPr lang="en-US" sz="2800" b="1" dirty="0">
                          <a:latin typeface="Arial Narrow"/>
                          <a:ea typeface="Calibri"/>
                          <a:cs typeface="Times New Roman"/>
                        </a:rPr>
                        <a:t>p</a:t>
                      </a:r>
                      <a:endParaRPr lang="en-US" sz="2800" dirty="0">
                        <a:latin typeface="Century Schoolbook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 Narrow"/>
                          <a:ea typeface="Calibri"/>
                          <a:cs typeface="Times New Roman"/>
                        </a:rPr>
                        <a:t>q, s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latin typeface="Arial Narrow"/>
                          <a:ea typeface="Calibri"/>
                          <a:cs typeface="Times New Roman"/>
                        </a:rPr>
                        <a:t>q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1517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latin typeface="Arial Narrow"/>
                          <a:ea typeface="Calibri"/>
                          <a:cs typeface="Times New Roman"/>
                        </a:rPr>
                        <a:t>*q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 Narrow"/>
                          <a:ea typeface="Calibri"/>
                          <a:cs typeface="Times New Roman"/>
                        </a:rPr>
                        <a:t> r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 Narrow"/>
                          <a:ea typeface="Calibri"/>
                          <a:cs typeface="Times New Roman"/>
                        </a:rPr>
                        <a:t>q, r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71517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latin typeface="Arial Narrow"/>
                          <a:ea typeface="Calibri"/>
                          <a:cs typeface="Times New Roman"/>
                        </a:rPr>
                        <a:t>r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 Narrow"/>
                          <a:ea typeface="Calibri"/>
                          <a:cs typeface="Times New Roman"/>
                        </a:rPr>
                        <a:t>s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 Narrow"/>
                          <a:ea typeface="Calibri"/>
                          <a:cs typeface="Times New Roman"/>
                        </a:rPr>
                        <a:t>p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1517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 Narrow"/>
                          <a:ea typeface="Calibri"/>
                          <a:cs typeface="Times New Roman"/>
                        </a:rPr>
                        <a:t>*s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dirty="0">
                          <a:latin typeface="Century Schoolbook"/>
                          <a:ea typeface="MS Mincho"/>
                          <a:cs typeface="Times New Roman"/>
                        </a:rPr>
                        <a:t>-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 Narrow"/>
                          <a:ea typeface="Calibri"/>
                          <a:cs typeface="Times New Roman"/>
                        </a:rPr>
                        <a:t>p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0"/>
            <a:ext cx="8153400" cy="48575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B050"/>
                </a:solidFill>
              </a:rPr>
              <a:t>Required DFA</a:t>
            </a:r>
            <a:endParaRPr lang="en-US" dirty="0">
              <a:solidFill>
                <a:srgbClr val="00B05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374187191"/>
              </p:ext>
            </p:extLst>
          </p:nvPr>
        </p:nvGraphicFramePr>
        <p:xfrm>
          <a:off x="785785" y="1344757"/>
          <a:ext cx="7572429" cy="5000467"/>
        </p:xfrm>
        <a:graphic>
          <a:graphicData uri="http://schemas.openxmlformats.org/drawingml/2006/table">
            <a:tbl>
              <a:tblPr/>
              <a:tblGrid>
                <a:gridCol w="25241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241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2414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83915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State/ Input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0</a:t>
                      </a:r>
                      <a:endParaRPr lang="en-US" sz="3000" b="1" dirty="0">
                        <a:solidFill>
                          <a:srgbClr val="C00000"/>
                        </a:solidFill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1</a:t>
                      </a:r>
                      <a:endParaRPr lang="en-US" sz="3000" b="1" dirty="0">
                        <a:solidFill>
                          <a:srgbClr val="C00000"/>
                        </a:solidFill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2865"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/>
                        <a:buChar char=""/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[p]</a:t>
                      </a:r>
                      <a:endParaRPr lang="en-US" sz="2800" dirty="0">
                        <a:latin typeface="Century Schoolbook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[q, s]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[q]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2865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*[q]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[r]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[q, r]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42865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[r]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[s]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[p]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2865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*[s]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φ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[p]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42865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*[q, r]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[r, s]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[p, q, r]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42865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*[q, s]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[r]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[p, q, r]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42865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*[r, s]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[s]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[p]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42865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*[p, q, r]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[q, r, s]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[p, q, r]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42865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*[q, r, s]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[r, s]</a:t>
                      </a:r>
                      <a:endParaRPr lang="en-US" sz="280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[p, q, r]</a:t>
                      </a:r>
                      <a:endParaRPr lang="en-US" sz="2800" dirty="0">
                        <a:latin typeface="Century Schoolbook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03648" y="6237312"/>
            <a:ext cx="60722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/>
              <a:t>Transition Diagram…</a:t>
            </a:r>
            <a:endParaRPr lang="en-US" sz="21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715404" cy="65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57145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F317B1-483D-483B-A696-55B505AAA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7" y="4602"/>
            <a:ext cx="4582941" cy="508609"/>
          </a:xfrm>
        </p:spPr>
        <p:txBody>
          <a:bodyPr>
            <a:normAutofit fontScale="90000"/>
          </a:bodyPr>
          <a:lstStyle/>
          <a:p>
            <a:pPr algn="r"/>
            <a:r>
              <a:rPr lang="en-IN" sz="5400" dirty="0">
                <a:solidFill>
                  <a:srgbClr val="FF0000"/>
                </a:solidFill>
              </a:rPr>
              <a:t>Practice </a:t>
            </a:r>
            <a:r>
              <a:rPr lang="en-IN" sz="5400" dirty="0" err="1">
                <a:solidFill>
                  <a:srgbClr val="FF0000"/>
                </a:solidFill>
              </a:rPr>
              <a:t>Contd</a:t>
            </a:r>
            <a:r>
              <a:rPr lang="en-IN" sz="5400" dirty="0">
                <a:solidFill>
                  <a:srgbClr val="FF0000"/>
                </a:solidFill>
              </a:rPr>
              <a:t>…</a:t>
            </a:r>
            <a:endParaRPr lang="en-IN" sz="5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89A62065-486E-4B6C-AEAB-8010C809C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08656721"/>
              </p:ext>
            </p:extLst>
          </p:nvPr>
        </p:nvGraphicFramePr>
        <p:xfrm>
          <a:off x="619399" y="1772816"/>
          <a:ext cx="7559752" cy="47442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22686">
                  <a:extLst>
                    <a:ext uri="{9D8B030D-6E8A-4147-A177-3AD203B41FA5}">
                      <a16:colId xmlns="" xmlns:a16="http://schemas.microsoft.com/office/drawing/2014/main" val="2023358443"/>
                    </a:ext>
                  </a:extLst>
                </a:gridCol>
                <a:gridCol w="2267896">
                  <a:extLst>
                    <a:ext uri="{9D8B030D-6E8A-4147-A177-3AD203B41FA5}">
                      <a16:colId xmlns="" xmlns:a16="http://schemas.microsoft.com/office/drawing/2014/main" val="866439721"/>
                    </a:ext>
                  </a:extLst>
                </a:gridCol>
                <a:gridCol w="2169170">
                  <a:extLst>
                    <a:ext uri="{9D8B030D-6E8A-4147-A177-3AD203B41FA5}">
                      <a16:colId xmlns="" xmlns:a16="http://schemas.microsoft.com/office/drawing/2014/main" val="3499568616"/>
                    </a:ext>
                  </a:extLst>
                </a:gridCol>
              </a:tblGrid>
              <a:tr h="10305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C00000"/>
                          </a:solidFill>
                          <a:effectLst/>
                        </a:rPr>
                        <a:t>States/input</a:t>
                      </a:r>
                      <a:endParaRPr lang="en-IN" sz="32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endParaRPr lang="en-IN" sz="32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C00000"/>
                          </a:solidFill>
                          <a:effectLst/>
                        </a:rPr>
                        <a:t>1</a:t>
                      </a:r>
                    </a:p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32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740101067"/>
                  </a:ext>
                </a:extLst>
              </a:tr>
              <a:tr h="9056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</a:rPr>
                        <a:t>-&gt;P+ (Final)</a:t>
                      </a:r>
                      <a:endParaRPr lang="en-IN" sz="3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</a:rPr>
                        <a:t>Q, S</a:t>
                      </a:r>
                      <a:endParaRPr lang="en-IN" sz="3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</a:rPr>
                        <a:t>Q</a:t>
                      </a:r>
                      <a:endParaRPr lang="en-IN" sz="3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650455492"/>
                  </a:ext>
                </a:extLst>
              </a:tr>
              <a:tr h="905642">
                <a:tc>
                  <a:txBody>
                    <a:bodyPr/>
                    <a:lstStyle/>
                    <a:p>
                      <a:pPr indent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</a:rPr>
                        <a:t>Q+ (Final)</a:t>
                      </a:r>
                      <a:endParaRPr lang="en-IN" sz="3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</a:rPr>
                        <a:t>R</a:t>
                      </a:r>
                      <a:endParaRPr lang="en-IN" sz="3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</a:rPr>
                        <a:t>R,Q</a:t>
                      </a:r>
                      <a:endParaRPr lang="en-IN" sz="3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4042060009"/>
                  </a:ext>
                </a:extLst>
              </a:tr>
              <a:tr h="905642">
                <a:tc>
                  <a:txBody>
                    <a:bodyPr/>
                    <a:lstStyle/>
                    <a:p>
                      <a:pPr indent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002060"/>
                          </a:solidFill>
                          <a:effectLst/>
                        </a:rPr>
                        <a:t>R</a:t>
                      </a:r>
                      <a:endParaRPr lang="en-IN" sz="3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IN" sz="3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IN" sz="3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910310101"/>
                  </a:ext>
                </a:extLst>
              </a:tr>
              <a:tr h="905642">
                <a:tc>
                  <a:txBody>
                    <a:bodyPr/>
                    <a:lstStyle/>
                    <a:p>
                      <a:pPr indent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IN" sz="3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</a:rPr>
                        <a:t>-</a:t>
                      </a:r>
                      <a:endParaRPr lang="en-IN" sz="3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</a:rPr>
                        <a:t>P</a:t>
                      </a:r>
                      <a:endParaRPr lang="en-IN" sz="3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3187266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838FA3F-3A09-485F-98DA-2DC42E1D74A7}"/>
              </a:ext>
            </a:extLst>
          </p:cNvPr>
          <p:cNvSpPr txBox="1"/>
          <p:nvPr/>
        </p:nvSpPr>
        <p:spPr>
          <a:xfrm>
            <a:off x="-324544" y="692696"/>
            <a:ext cx="7084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7030A0"/>
                </a:solidFill>
              </a:rPr>
              <a:t>4. Convert given NFA to DFA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0916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EED2D3-E130-444C-973E-2981449A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08" y="29000"/>
            <a:ext cx="8153400" cy="519680"/>
          </a:xfrm>
        </p:spPr>
        <p:txBody>
          <a:bodyPr>
            <a:noAutofit/>
          </a:bodyPr>
          <a:lstStyle/>
          <a:p>
            <a:r>
              <a:rPr lang="en-IN" sz="3100" dirty="0">
                <a:solidFill>
                  <a:srgbClr val="FF0000"/>
                </a:solidFill>
              </a:rPr>
              <a:t>Answer: Required DFA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05D66422-4755-4147-9A7D-08B41C5BB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93346369"/>
              </p:ext>
            </p:extLst>
          </p:nvPr>
        </p:nvGraphicFramePr>
        <p:xfrm>
          <a:off x="1" y="575000"/>
          <a:ext cx="8892480" cy="6166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60">
                  <a:extLst>
                    <a:ext uri="{9D8B030D-6E8A-4147-A177-3AD203B41FA5}">
                      <a16:colId xmlns="" xmlns:a16="http://schemas.microsoft.com/office/drawing/2014/main" val="3411404227"/>
                    </a:ext>
                  </a:extLst>
                </a:gridCol>
                <a:gridCol w="2964160">
                  <a:extLst>
                    <a:ext uri="{9D8B030D-6E8A-4147-A177-3AD203B41FA5}">
                      <a16:colId xmlns="" xmlns:a16="http://schemas.microsoft.com/office/drawing/2014/main" val="1463717645"/>
                    </a:ext>
                  </a:extLst>
                </a:gridCol>
                <a:gridCol w="2964160">
                  <a:extLst>
                    <a:ext uri="{9D8B030D-6E8A-4147-A177-3AD203B41FA5}">
                      <a16:colId xmlns="" xmlns:a16="http://schemas.microsoft.com/office/drawing/2014/main" val="616688034"/>
                    </a:ext>
                  </a:extLst>
                </a:gridCol>
              </a:tblGrid>
              <a:tr h="546171"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solidFill>
                            <a:schemeClr val="tx1"/>
                          </a:solidFill>
                        </a:rPr>
                        <a:t>State/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96040509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[P]+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[Q,S]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[Q]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875720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[Q]+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[R]</a:t>
                      </a:r>
                      <a:endParaRPr kumimoji="0" lang="en-IN" sz="2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w Cen M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[R,Q]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10214922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[R]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52142206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[P]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91569208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[Q,S]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[R]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[P,Q,R]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24479444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[R,Q]</a:t>
                      </a: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 +</a:t>
                      </a:r>
                      <a:endParaRPr kumimoji="0" lang="en-IN" sz="2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[R,S]</a:t>
                      </a:r>
                      <a:endParaRPr lang="en-IN" sz="2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[Q,R,S]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26043353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[R,S]</a:t>
                      </a:r>
                      <a:endParaRPr lang="en-IN" sz="2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[S]</a:t>
                      </a:r>
                      <a:endParaRPr kumimoji="0" lang="en-IN" sz="2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w Cen M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[P,S]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0616072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[P,S]+</a:t>
                      </a:r>
                      <a:endParaRPr lang="en-IN" sz="2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[Q,S]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[P,Q]</a:t>
                      </a:r>
                      <a:endParaRPr lang="en-IN" sz="2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2452812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[P,Q]</a:t>
                      </a: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[Q,R,S]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[R,Q]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2893089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[P,Q,R]</a:t>
                      </a: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[Q,R,S]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[Q,R,S]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0172464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[Q,R,S]</a:t>
                      </a: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 +</a:t>
                      </a:r>
                      <a:endParaRPr lang="en-IN" sz="2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[R,S]</a:t>
                      </a:r>
                      <a:endParaRPr lang="en-IN" sz="2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[P,Q,R,S]</a:t>
                      </a:r>
                      <a:endParaRPr lang="en-IN" sz="2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86408204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[P,Q,R,S]</a:t>
                      </a:r>
                      <a:r>
                        <a:rPr lang="en-IN" sz="2100" b="1" dirty="0">
                          <a:solidFill>
                            <a:schemeClr val="tx1"/>
                          </a:solidFill>
                        </a:rPr>
                        <a:t> +</a:t>
                      </a:r>
                      <a:endParaRPr lang="en-IN" sz="2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[Q,R,S]</a:t>
                      </a:r>
                      <a:endParaRPr kumimoji="0" lang="en-IN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w Cen M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[P,Q,R,S]</a:t>
                      </a:r>
                      <a:endParaRPr kumimoji="0" lang="en-IN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w Cen M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4980463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7E5E9311-9DDC-4E29-9290-B3A2D7B9B4E6}"/>
              </a:ext>
            </a:extLst>
          </p:cNvPr>
          <p:cNvCxnSpPr/>
          <p:nvPr/>
        </p:nvCxnSpPr>
        <p:spPr>
          <a:xfrm>
            <a:off x="611560" y="1340768"/>
            <a:ext cx="648072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7419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57158" y="285728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8761D"/>
                </a:solidFill>
              </a:rPr>
              <a:t>Alphabets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0" y="1536633"/>
            <a:ext cx="88323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 finite non empty set of symbols.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Symbol : Σ</a:t>
            </a:r>
            <a:r>
              <a:rPr lang="en" dirty="0"/>
              <a:t> 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1. English lang. small letter 	</a:t>
            </a:r>
            <a:r>
              <a:rPr lang="en" dirty="0">
                <a:solidFill>
                  <a:srgbClr val="FF0000"/>
                </a:solidFill>
              </a:rPr>
              <a:t>Σ</a:t>
            </a:r>
            <a:r>
              <a:rPr lang="en" dirty="0"/>
              <a:t> = {a, b, c … z}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2. Binary number 		</a:t>
            </a:r>
            <a:r>
              <a:rPr lang="en" dirty="0">
                <a:solidFill>
                  <a:srgbClr val="FF0000"/>
                </a:solidFill>
              </a:rPr>
              <a:t>Σ</a:t>
            </a:r>
            <a:r>
              <a:rPr lang="en" dirty="0"/>
              <a:t>  ={0, 1}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3. Decimal number 		</a:t>
            </a:r>
            <a:r>
              <a:rPr lang="en" dirty="0">
                <a:solidFill>
                  <a:srgbClr val="FF0000"/>
                </a:solidFill>
              </a:rPr>
              <a:t>Σ</a:t>
            </a:r>
            <a:r>
              <a:rPr lang="en" dirty="0"/>
              <a:t>  = {0, 1, 2, … , 9}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4. Alphanumeric : 		</a:t>
            </a:r>
            <a:r>
              <a:rPr lang="en" dirty="0">
                <a:solidFill>
                  <a:srgbClr val="FF0000"/>
                </a:solidFill>
              </a:rPr>
              <a:t>Σ</a:t>
            </a:r>
            <a:r>
              <a:rPr lang="en" dirty="0"/>
              <a:t>  = {A-Z, a-z, 0-9}</a:t>
            </a:r>
            <a:endParaRPr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FA with </a:t>
            </a:r>
            <a:r>
              <a:rPr lang="en-US" dirty="0">
                <a:solidFill>
                  <a:srgbClr val="C00000"/>
                </a:solidFill>
                <a:sym typeface="Symbol" pitchFamily="28" charset="2"/>
              </a:rPr>
              <a:t></a:t>
            </a:r>
            <a:r>
              <a:rPr lang="en-US" dirty="0">
                <a:solidFill>
                  <a:srgbClr val="C00000"/>
                </a:solidFill>
              </a:rPr>
              <a:t>-Transitions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9144000" cy="4495800"/>
          </a:xfrm>
        </p:spPr>
        <p:txBody>
          <a:bodyPr/>
          <a:lstStyle/>
          <a:p>
            <a:r>
              <a:rPr lang="en-US" sz="4100" b="1" i="1" dirty="0">
                <a:solidFill>
                  <a:srgbClr val="00B0F0"/>
                </a:solidFill>
                <a:sym typeface="Symbol" pitchFamily="28" charset="2"/>
              </a:rPr>
              <a:t></a:t>
            </a:r>
            <a:r>
              <a:rPr lang="en-US" sz="4100" b="1" i="1" dirty="0">
                <a:solidFill>
                  <a:srgbClr val="00B0F0"/>
                </a:solidFill>
              </a:rPr>
              <a:t> -NFAs </a:t>
            </a:r>
            <a:r>
              <a:rPr lang="en-US" sz="4100" b="1" i="1" dirty="0"/>
              <a:t>are those NFAs with at least one explicit </a:t>
            </a:r>
            <a:r>
              <a:rPr lang="en-US" sz="4100" b="1" i="1" dirty="0">
                <a:sym typeface="Symbol" pitchFamily="28" charset="2"/>
              </a:rPr>
              <a:t></a:t>
            </a:r>
            <a:r>
              <a:rPr lang="en-US" sz="4100" b="1" i="1" dirty="0"/>
              <a:t>-transition defined.</a:t>
            </a:r>
          </a:p>
          <a:p>
            <a:r>
              <a:rPr lang="en-US" sz="4000" u="sng" dirty="0">
                <a:solidFill>
                  <a:srgbClr val="00B0F0"/>
                </a:solidFill>
              </a:rPr>
              <a:t>Explicit </a:t>
            </a:r>
            <a:r>
              <a:rPr lang="en-US" sz="4000" u="sng" dirty="0">
                <a:solidFill>
                  <a:srgbClr val="00B0F0"/>
                </a:solidFill>
                <a:sym typeface="Symbol" pitchFamily="28" charset="2"/>
              </a:rPr>
              <a:t></a:t>
            </a:r>
            <a:r>
              <a:rPr lang="en-US" sz="4000" u="sng" dirty="0">
                <a:solidFill>
                  <a:srgbClr val="00B0F0"/>
                </a:solidFill>
              </a:rPr>
              <a:t>-transitions </a:t>
            </a:r>
            <a:r>
              <a:rPr lang="en-US" sz="4000" dirty="0"/>
              <a:t>is transition from one state to another state without consuming any additional input symbol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071538" y="0"/>
            <a:ext cx="7793037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Example of an </a:t>
            </a:r>
            <a:r>
              <a:rPr lang="en-US" dirty="0">
                <a:solidFill>
                  <a:srgbClr val="C00000"/>
                </a:solidFill>
                <a:sym typeface="Symbol" pitchFamily="28" charset="2"/>
              </a:rPr>
              <a:t></a:t>
            </a:r>
            <a:r>
              <a:rPr lang="en-US" dirty="0">
                <a:solidFill>
                  <a:srgbClr val="C00000"/>
                </a:solidFill>
              </a:rPr>
              <a:t>-NFA</a:t>
            </a:r>
          </a:p>
        </p:txBody>
      </p:sp>
      <p:sp>
        <p:nvSpPr>
          <p:cNvPr id="35844" name="Text Box 25"/>
          <p:cNvSpPr txBox="1">
            <a:spLocks noChangeArrowheads="1"/>
          </p:cNvSpPr>
          <p:nvPr/>
        </p:nvSpPr>
        <p:spPr bwMode="auto">
          <a:xfrm>
            <a:off x="714348" y="1643050"/>
            <a:ext cx="8342477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100" dirty="0">
                <a:solidFill>
                  <a:schemeClr val="folHlink"/>
                </a:solidFill>
              </a:rPr>
              <a:t>L = {w | w is empty, </a:t>
            </a:r>
            <a:r>
              <a:rPr lang="en-US" sz="3100" u="sng" dirty="0">
                <a:solidFill>
                  <a:schemeClr val="folHlink"/>
                </a:solidFill>
              </a:rPr>
              <a:t>or</a:t>
            </a:r>
            <a:r>
              <a:rPr lang="en-US" sz="3100" dirty="0">
                <a:solidFill>
                  <a:schemeClr val="folHlink"/>
                </a:solidFill>
              </a:rPr>
              <a:t> if non-empty will end in 01}</a:t>
            </a:r>
          </a:p>
        </p:txBody>
      </p:sp>
      <p:graphicFrame>
        <p:nvGraphicFramePr>
          <p:cNvPr id="141451" name="Group 139"/>
          <p:cNvGraphicFramePr>
            <a:graphicFrameLocks noGrp="1"/>
          </p:cNvGraphicFramePr>
          <p:nvPr/>
        </p:nvGraphicFramePr>
        <p:xfrm>
          <a:off x="838200" y="4876800"/>
          <a:ext cx="2946400" cy="173736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366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l-G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δ</a:t>
                      </a:r>
                      <a:r>
                        <a:rPr kumimoji="0" lang="el-GR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pitchFamily="28" charset="0"/>
                          <a:cs typeface="Tahoma" pitchFamily="28" charset="0"/>
                        </a:rPr>
                        <a:t>E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Grande" pitchFamily="28" charset="0"/>
                        <a:cs typeface="Tahoma" pitchFamily="2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sym typeface="Symbol" pitchFamily="28" charset="2"/>
                        </a:rPr>
                        <a:t>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sym typeface="Symbol" pitchFamily="2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*q’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{q’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,q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}</a:t>
                      </a:r>
                      <a:endParaRPr kumimoji="0" lang="en-US" sz="1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*q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{q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1395" name="Line 83"/>
          <p:cNvSpPr>
            <a:spLocks noChangeShapeType="1"/>
          </p:cNvSpPr>
          <p:nvPr/>
        </p:nvSpPr>
        <p:spPr bwMode="auto">
          <a:xfrm>
            <a:off x="533400" y="5486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1399" name="Rectangle 87"/>
          <p:cNvSpPr>
            <a:spLocks noGrp="1" noChangeArrowheads="1"/>
          </p:cNvSpPr>
          <p:nvPr>
            <p:ph type="body" sz="half" idx="2"/>
          </p:nvPr>
        </p:nvSpPr>
        <p:spPr>
          <a:xfrm>
            <a:off x="5145088" y="2895600"/>
            <a:ext cx="3810000" cy="4114800"/>
          </a:xfrm>
        </p:spPr>
        <p:txBody>
          <a:bodyPr/>
          <a:lstStyle/>
          <a:p>
            <a:pPr eaLnBrk="1" hangingPunct="1"/>
            <a:r>
              <a:rPr lang="en-US" sz="2800" dirty="0">
                <a:sym typeface="Symbol" pitchFamily="28" charset="2"/>
              </a:rPr>
              <a:t></a:t>
            </a:r>
            <a:r>
              <a:rPr lang="en-US" sz="2400" dirty="0"/>
              <a:t>-closure of a state q, </a:t>
            </a:r>
            <a:r>
              <a:rPr lang="en-US" sz="2400" b="1" i="1" dirty="0">
                <a:solidFill>
                  <a:schemeClr val="hlink"/>
                </a:solidFill>
              </a:rPr>
              <a:t>ECLOSE(q)</a:t>
            </a:r>
            <a:r>
              <a:rPr lang="en-US" sz="2400" dirty="0"/>
              <a:t>, is the set of all states (including itself) that can be </a:t>
            </a:r>
            <a:r>
              <a:rPr lang="en-US" sz="2400" i="1" dirty="0"/>
              <a:t>reached </a:t>
            </a:r>
            <a:r>
              <a:rPr lang="en-US" sz="2400" dirty="0"/>
              <a:t>from q by repeatedly making an arbitrary number of </a:t>
            </a:r>
            <a:r>
              <a:rPr lang="en-US" sz="2800" dirty="0">
                <a:sym typeface="Symbol" pitchFamily="28" charset="2"/>
              </a:rPr>
              <a:t></a:t>
            </a:r>
            <a:r>
              <a:rPr lang="en-US" sz="2400" dirty="0"/>
              <a:t>-transitions.  </a:t>
            </a:r>
          </a:p>
        </p:txBody>
      </p: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228600" y="3976688"/>
            <a:ext cx="914400" cy="366712"/>
            <a:chOff x="228600" y="3976688"/>
            <a:chExt cx="914400" cy="366713"/>
          </a:xfrm>
        </p:grpSpPr>
        <p:sp>
          <p:nvSpPr>
            <p:cNvPr id="35901" name="Line 6"/>
            <p:cNvSpPr>
              <a:spLocks noChangeShapeType="1"/>
            </p:cNvSpPr>
            <p:nvPr/>
          </p:nvSpPr>
          <p:spPr bwMode="auto">
            <a:xfrm>
              <a:off x="533400" y="428625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02" name="Text Box 7"/>
            <p:cNvSpPr txBox="1">
              <a:spLocks noChangeArrowheads="1"/>
            </p:cNvSpPr>
            <p:nvPr/>
          </p:nvSpPr>
          <p:spPr bwMode="auto">
            <a:xfrm>
              <a:off x="228600" y="3976688"/>
              <a:ext cx="6286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start</a:t>
              </a:r>
            </a:p>
          </p:txBody>
        </p:sp>
      </p:grp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1447800" y="2625725"/>
            <a:ext cx="2667000" cy="1184275"/>
            <a:chOff x="1447800" y="2625725"/>
            <a:chExt cx="2667000" cy="1184275"/>
          </a:xfrm>
        </p:grpSpPr>
        <p:sp>
          <p:nvSpPr>
            <p:cNvPr id="35891" name="Oval 5"/>
            <p:cNvSpPr>
              <a:spLocks noChangeArrowheads="1"/>
            </p:cNvSpPr>
            <p:nvPr/>
          </p:nvSpPr>
          <p:spPr bwMode="auto">
            <a:xfrm>
              <a:off x="1600200" y="3276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q</a:t>
              </a:r>
              <a:r>
                <a:rPr lang="en-US" sz="1800" baseline="-25000"/>
                <a:t>0</a:t>
              </a:r>
            </a:p>
          </p:txBody>
        </p:sp>
        <p:sp>
          <p:nvSpPr>
            <p:cNvPr id="35892" name="Line 9"/>
            <p:cNvSpPr>
              <a:spLocks noChangeShapeType="1"/>
            </p:cNvSpPr>
            <p:nvPr/>
          </p:nvSpPr>
          <p:spPr bwMode="auto">
            <a:xfrm>
              <a:off x="2057400" y="3505200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3" name="Oval 10"/>
            <p:cNvSpPr>
              <a:spLocks noChangeArrowheads="1"/>
            </p:cNvSpPr>
            <p:nvPr/>
          </p:nvSpPr>
          <p:spPr bwMode="auto">
            <a:xfrm>
              <a:off x="2590800" y="3276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q</a:t>
              </a:r>
              <a:r>
                <a:rPr lang="en-US" sz="1800" baseline="-25000"/>
                <a:t>1</a:t>
              </a:r>
            </a:p>
          </p:txBody>
        </p:sp>
        <p:sp>
          <p:nvSpPr>
            <p:cNvPr id="35894" name="Text Box 11"/>
            <p:cNvSpPr txBox="1">
              <a:spLocks noChangeArrowheads="1"/>
            </p:cNvSpPr>
            <p:nvPr/>
          </p:nvSpPr>
          <p:spPr bwMode="auto">
            <a:xfrm>
              <a:off x="2117725" y="3159125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  <a:endParaRPr lang="en-US" sz="1800">
                <a:solidFill>
                  <a:schemeClr val="hlink"/>
                </a:solidFill>
              </a:endParaRPr>
            </a:p>
          </p:txBody>
        </p:sp>
        <p:sp>
          <p:nvSpPr>
            <p:cNvPr id="35895" name="Freeform 12"/>
            <p:cNvSpPr>
              <a:spLocks/>
            </p:cNvSpPr>
            <p:nvPr/>
          </p:nvSpPr>
          <p:spPr bwMode="auto">
            <a:xfrm>
              <a:off x="1574800" y="2959100"/>
              <a:ext cx="419100" cy="317500"/>
            </a:xfrm>
            <a:custGeom>
              <a:avLst/>
              <a:gdLst>
                <a:gd name="T0" fmla="*/ 2147483647 w 264"/>
                <a:gd name="T1" fmla="*/ 2147483647 h 200"/>
                <a:gd name="T2" fmla="*/ 2147483647 w 264"/>
                <a:gd name="T3" fmla="*/ 2147483647 h 200"/>
                <a:gd name="T4" fmla="*/ 2147483647 w 264"/>
                <a:gd name="T5" fmla="*/ 2147483647 h 200"/>
                <a:gd name="T6" fmla="*/ 2147483647 w 264"/>
                <a:gd name="T7" fmla="*/ 2147483647 h 200"/>
                <a:gd name="T8" fmla="*/ 2147483647 w 264"/>
                <a:gd name="T9" fmla="*/ 2147483647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6" name="Text Box 13"/>
            <p:cNvSpPr txBox="1">
              <a:spLocks noChangeArrowheads="1"/>
            </p:cNvSpPr>
            <p:nvPr/>
          </p:nvSpPr>
          <p:spPr bwMode="auto">
            <a:xfrm>
              <a:off x="1447800" y="2625725"/>
              <a:ext cx="5016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0,1</a:t>
              </a:r>
            </a:p>
          </p:txBody>
        </p:sp>
        <p:sp>
          <p:nvSpPr>
            <p:cNvPr id="35897" name="Text Box 18"/>
            <p:cNvSpPr txBox="1">
              <a:spLocks noChangeArrowheads="1"/>
            </p:cNvSpPr>
            <p:nvPr/>
          </p:nvSpPr>
          <p:spPr bwMode="auto">
            <a:xfrm>
              <a:off x="3048000" y="3162300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1</a:t>
              </a:r>
            </a:p>
          </p:txBody>
        </p:sp>
        <p:sp>
          <p:nvSpPr>
            <p:cNvPr id="35898" name="Oval 19"/>
            <p:cNvSpPr>
              <a:spLocks noChangeArrowheads="1"/>
            </p:cNvSpPr>
            <p:nvPr/>
          </p:nvSpPr>
          <p:spPr bwMode="auto">
            <a:xfrm>
              <a:off x="3581400" y="3276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q</a:t>
              </a:r>
              <a:r>
                <a:rPr lang="en-US" sz="1800" baseline="-25000"/>
                <a:t>2</a:t>
              </a:r>
            </a:p>
          </p:txBody>
        </p:sp>
        <p:sp>
          <p:nvSpPr>
            <p:cNvPr id="35899" name="Line 20"/>
            <p:cNvSpPr>
              <a:spLocks noChangeShapeType="1"/>
            </p:cNvSpPr>
            <p:nvPr/>
          </p:nvSpPr>
          <p:spPr bwMode="auto">
            <a:xfrm>
              <a:off x="3048000" y="3505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00" name="Oval 22"/>
            <p:cNvSpPr>
              <a:spLocks noChangeArrowheads="1"/>
            </p:cNvSpPr>
            <p:nvPr/>
          </p:nvSpPr>
          <p:spPr bwMode="auto">
            <a:xfrm>
              <a:off x="3505200" y="3200400"/>
              <a:ext cx="609600" cy="609600"/>
            </a:xfrm>
            <a:prstGeom prst="ellipse">
              <a:avLst/>
            </a:prstGeom>
            <a:solidFill>
              <a:schemeClr val="accent1">
                <a:alpha val="1215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1143000" y="3595688"/>
            <a:ext cx="609600" cy="976312"/>
            <a:chOff x="1143000" y="3595688"/>
            <a:chExt cx="609600" cy="976312"/>
          </a:xfrm>
        </p:grpSpPr>
        <p:sp>
          <p:nvSpPr>
            <p:cNvPr id="35887" name="Oval 90"/>
            <p:cNvSpPr>
              <a:spLocks noChangeArrowheads="1"/>
            </p:cNvSpPr>
            <p:nvPr/>
          </p:nvSpPr>
          <p:spPr bwMode="auto">
            <a:xfrm>
              <a:off x="1219200" y="4038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q’</a:t>
              </a:r>
              <a:r>
                <a:rPr lang="en-US" sz="1800" baseline="-25000"/>
                <a:t>0</a:t>
              </a:r>
            </a:p>
          </p:txBody>
        </p:sp>
        <p:sp>
          <p:nvSpPr>
            <p:cNvPr id="35888" name="Oval 91"/>
            <p:cNvSpPr>
              <a:spLocks noChangeArrowheads="1"/>
            </p:cNvSpPr>
            <p:nvPr/>
          </p:nvSpPr>
          <p:spPr bwMode="auto">
            <a:xfrm>
              <a:off x="1143000" y="3962400"/>
              <a:ext cx="609600" cy="609600"/>
            </a:xfrm>
            <a:prstGeom prst="ellipse">
              <a:avLst/>
            </a:prstGeom>
            <a:solidFill>
              <a:schemeClr val="accent1">
                <a:alpha val="1215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9" name="Line 92"/>
            <p:cNvSpPr>
              <a:spLocks noChangeShapeType="1"/>
            </p:cNvSpPr>
            <p:nvPr/>
          </p:nvSpPr>
          <p:spPr bwMode="auto">
            <a:xfrm flipV="1">
              <a:off x="1447800" y="3733800"/>
              <a:ext cx="2286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0" name="Text Box 93"/>
            <p:cNvSpPr txBox="1">
              <a:spLocks noChangeArrowheads="1"/>
            </p:cNvSpPr>
            <p:nvPr/>
          </p:nvSpPr>
          <p:spPr bwMode="auto">
            <a:xfrm>
              <a:off x="1219200" y="3595688"/>
              <a:ext cx="28575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ym typeface="Symbol" pitchFamily="28" charset="2"/>
                </a:rPr>
                <a:t></a:t>
              </a:r>
              <a:endParaRPr lang="en-US" sz="1800">
                <a:solidFill>
                  <a:schemeClr val="hlink"/>
                </a:solidFill>
              </a:endParaRPr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95" grpId="0" animBg="1"/>
      <p:bldP spid="141399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0"/>
            <a:ext cx="7793037" cy="1143000"/>
          </a:xfrm>
        </p:spPr>
        <p:txBody>
          <a:bodyPr/>
          <a:lstStyle/>
          <a:p>
            <a:r>
              <a:rPr lang="en-IN" b="1" dirty="0">
                <a:solidFill>
                  <a:srgbClr val="00B0F0"/>
                </a:solidFill>
              </a:rPr>
              <a:t>Minimization of DFA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107522" name="Picture 2" descr="https://www.gatevidyalay.com/wp-content/uploads/2018/08/Minimization-of-DF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500174"/>
            <a:ext cx="6786610" cy="2714644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0"/>
            <a:ext cx="7793037" cy="1143000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Minimized the given DFA…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6978" name="AutoShape 2" descr="https://www.gatevidyalay.com/wp-content/uploads/2018/08/DFA-Minimization-Problem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980" name="AutoShape 4" descr="https://www.gatevidyalay.com/wp-content/uploads/2018/08/DFA-Minimization-Problem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6981" name="Picture 5" descr="C:\Users\hp\Desktop\Session 2020-21\DFA-Minimization-Problem-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866900"/>
            <a:ext cx="6429420" cy="3776678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00" y="0"/>
            <a:ext cx="7793037" cy="114300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B0F0"/>
                </a:solidFill>
              </a:rPr>
              <a:t>Transition table as per given diagram</a:t>
            </a:r>
            <a:endParaRPr lang="en-US" dirty="0">
              <a:solidFill>
                <a:srgbClr val="00B0F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42976" y="1285860"/>
          <a:ext cx="5929354" cy="3017520"/>
        </p:xfrm>
        <a:graphic>
          <a:graphicData uri="http://schemas.openxmlformats.org/drawingml/2006/table">
            <a:tbl>
              <a:tblPr/>
              <a:tblGrid>
                <a:gridCol w="19800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692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800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40534">
                <a:tc>
                  <a:txBody>
                    <a:bodyPr/>
                    <a:lstStyle/>
                    <a:p>
                      <a:pPr algn="ctr"/>
                      <a:endParaRPr lang="en-US" sz="2500" dirty="0"/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a</a:t>
                      </a:r>
                      <a:endParaRPr lang="en-US" sz="2500" dirty="0"/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/>
                        <a:t>b</a:t>
                      </a:r>
                      <a:endParaRPr lang="en-US" sz="2500"/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0534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→</a:t>
                      </a:r>
                      <a:r>
                        <a:rPr lang="en-US" sz="2500" b="1" dirty="0"/>
                        <a:t>q0</a:t>
                      </a:r>
                      <a:endParaRPr lang="en-US" sz="2500" dirty="0"/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q1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/>
                        <a:t>q2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0534">
                <a:tc>
                  <a:txBody>
                    <a:bodyPr/>
                    <a:lstStyle/>
                    <a:p>
                      <a:pPr algn="ctr"/>
                      <a:r>
                        <a:rPr lang="en-US" sz="2500" b="1"/>
                        <a:t>q1</a:t>
                      </a:r>
                      <a:endParaRPr lang="en-US" sz="2500"/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q1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q3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40534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q2</a:t>
                      </a:r>
                      <a:endParaRPr lang="en-US" sz="2500" dirty="0"/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q1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q2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0534">
                <a:tc>
                  <a:txBody>
                    <a:bodyPr/>
                    <a:lstStyle/>
                    <a:p>
                      <a:pPr algn="ctr"/>
                      <a:r>
                        <a:rPr lang="en-US" sz="2500" b="1"/>
                        <a:t>q3</a:t>
                      </a:r>
                      <a:endParaRPr lang="en-US" sz="2500"/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/>
                        <a:t>q1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*q4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40534">
                <a:tc>
                  <a:txBody>
                    <a:bodyPr/>
                    <a:lstStyle/>
                    <a:p>
                      <a:pPr algn="ctr"/>
                      <a:r>
                        <a:rPr lang="en-US" sz="2500" b="1"/>
                        <a:t>*q4</a:t>
                      </a:r>
                      <a:endParaRPr lang="en-US" sz="2500"/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/>
                        <a:t>q1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q2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5953" name="Rectangle 1"/>
          <p:cNvSpPr>
            <a:spLocks noChangeArrowheads="1"/>
          </p:cNvSpPr>
          <p:nvPr/>
        </p:nvSpPr>
        <p:spPr bwMode="auto">
          <a:xfrm>
            <a:off x="500034" y="4395787"/>
            <a:ext cx="500807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Now using Equivalence Theorem, we have-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0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,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1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,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2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,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3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4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</a:t>
            </a:r>
            <a:endParaRPr kumimoji="0" 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0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,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1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,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2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3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4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</a:t>
            </a:r>
            <a:endParaRPr kumimoji="0" 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0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,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2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1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3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4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</a:t>
            </a:r>
            <a:endParaRPr kumimoji="0" 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0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,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2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1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3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 { q</a:t>
            </a:r>
            <a:r>
              <a:rPr kumimoji="0" lang="en-US" sz="2500" b="0" i="0" u="none" strike="noStrike" cap="none" normalizeH="0" baseline="-3000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4</a:t>
            </a:r>
            <a:r>
              <a:rPr kumimoji="0" lang="en-US" sz="25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}</a:t>
            </a:r>
            <a:endParaRPr kumimoji="0" 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Since                                ,  so we stop.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0835" name="Object 3"/>
          <p:cNvGraphicFramePr>
            <a:graphicFrameLocks noChangeAspect="1"/>
          </p:cNvGraphicFramePr>
          <p:nvPr/>
        </p:nvGraphicFramePr>
        <p:xfrm>
          <a:off x="0" y="4714884"/>
          <a:ext cx="571504" cy="428628"/>
        </p:xfrm>
        <a:graphic>
          <a:graphicData uri="http://schemas.openxmlformats.org/presentationml/2006/ole">
            <p:oleObj spid="_x0000_s251641" name="Equation" r:id="rId4" imgW="6096000" imgH="3048000" progId="">
              <p:embed/>
            </p:oleObj>
          </a:graphicData>
        </a:graphic>
      </p:graphicFrame>
      <p:graphicFrame>
        <p:nvGraphicFramePr>
          <p:cNvPr id="120836" name="Object 4"/>
          <p:cNvGraphicFramePr>
            <a:graphicFrameLocks noChangeAspect="1"/>
          </p:cNvGraphicFramePr>
          <p:nvPr/>
        </p:nvGraphicFramePr>
        <p:xfrm>
          <a:off x="14288" y="5072077"/>
          <a:ext cx="542925" cy="428625"/>
        </p:xfrm>
        <a:graphic>
          <a:graphicData uri="http://schemas.openxmlformats.org/presentationml/2006/ole">
            <p:oleObj spid="_x0000_s251642" name="Equation" r:id="rId5" imgW="5791200" imgH="3048000" progId="">
              <p:embed/>
            </p:oleObj>
          </a:graphicData>
        </a:graphic>
      </p:graphicFrame>
      <p:graphicFrame>
        <p:nvGraphicFramePr>
          <p:cNvPr id="120837" name="Object 5"/>
          <p:cNvGraphicFramePr>
            <a:graphicFrameLocks noChangeAspect="1"/>
          </p:cNvGraphicFramePr>
          <p:nvPr/>
        </p:nvGraphicFramePr>
        <p:xfrm>
          <a:off x="-28575" y="5500688"/>
          <a:ext cx="600075" cy="428625"/>
        </p:xfrm>
        <a:graphic>
          <a:graphicData uri="http://schemas.openxmlformats.org/presentationml/2006/ole">
            <p:oleObj spid="_x0000_s251643" name="Equation" r:id="rId6" imgW="6400800" imgH="3048000" progId="">
              <p:embed/>
            </p:oleObj>
          </a:graphicData>
        </a:graphic>
      </p:graphicFrame>
      <p:graphicFrame>
        <p:nvGraphicFramePr>
          <p:cNvPr id="120838" name="Object 6"/>
          <p:cNvGraphicFramePr>
            <a:graphicFrameLocks noChangeAspect="1"/>
          </p:cNvGraphicFramePr>
          <p:nvPr/>
        </p:nvGraphicFramePr>
        <p:xfrm>
          <a:off x="14288" y="5857875"/>
          <a:ext cx="571500" cy="428625"/>
        </p:xfrm>
        <a:graphic>
          <a:graphicData uri="http://schemas.openxmlformats.org/presentationml/2006/ole">
            <p:oleObj spid="_x0000_s251644" name="Equation" r:id="rId7" imgW="6096000" imgH="3048000" progId="">
              <p:embed/>
            </p:oleObj>
          </a:graphicData>
        </a:graphic>
      </p:graphicFrame>
      <p:graphicFrame>
        <p:nvGraphicFramePr>
          <p:cNvPr id="120839" name="Object 7"/>
          <p:cNvGraphicFramePr>
            <a:graphicFrameLocks noChangeAspect="1"/>
          </p:cNvGraphicFramePr>
          <p:nvPr/>
        </p:nvGraphicFramePr>
        <p:xfrm>
          <a:off x="1214414" y="6429375"/>
          <a:ext cx="785818" cy="428625"/>
        </p:xfrm>
        <a:graphic>
          <a:graphicData uri="http://schemas.openxmlformats.org/presentationml/2006/ole">
            <p:oleObj spid="_x0000_s251645" name="Equation" r:id="rId8" imgW="6096000" imgH="3048000" progId="">
              <p:embed/>
            </p:oleObj>
          </a:graphicData>
        </a:graphic>
      </p:graphicFrame>
      <p:graphicFrame>
        <p:nvGraphicFramePr>
          <p:cNvPr id="1208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78698426"/>
              </p:ext>
            </p:extLst>
          </p:nvPr>
        </p:nvGraphicFramePr>
        <p:xfrm>
          <a:off x="1835696" y="6429375"/>
          <a:ext cx="557198" cy="428625"/>
        </p:xfrm>
        <a:graphic>
          <a:graphicData uri="http://schemas.openxmlformats.org/presentationml/2006/ole">
            <p:oleObj spid="_x0000_s251646" name="Equation" r:id="rId9" imgW="4267200" imgH="3048000" progId="">
              <p:embed/>
            </p:oleObj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259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2000"/>
                                        <p:tgtEl>
                                          <p:spTgt spid="1259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1259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000"/>
                                        <p:tgtEl>
                                          <p:spTgt spid="1259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 descr="C:\Users\hp\Desktop\Session 2020-21\DFA-Minimization-Problem-01-Minimal-DF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785794"/>
            <a:ext cx="7215238" cy="580074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14282" y="142852"/>
            <a:ext cx="392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Minimized DFA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0"/>
            <a:ext cx="7793037" cy="71435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B0F0"/>
                </a:solidFill>
              </a:rPr>
              <a:t>Ex-2, Minimization </a:t>
            </a:r>
            <a:r>
              <a:rPr lang="en-IN" dirty="0" err="1">
                <a:solidFill>
                  <a:srgbClr val="00B0F0"/>
                </a:solidFill>
              </a:rPr>
              <a:t>contd</a:t>
            </a:r>
            <a:r>
              <a:rPr lang="en-IN" dirty="0">
                <a:solidFill>
                  <a:srgbClr val="00B0F0"/>
                </a:solidFill>
              </a:rPr>
              <a:t>…</a:t>
            </a:r>
            <a:endParaRPr lang="en-US" dirty="0">
              <a:solidFill>
                <a:srgbClr val="00B0F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71670" y="3071811"/>
          <a:ext cx="5214975" cy="2500330"/>
        </p:xfrm>
        <a:graphic>
          <a:graphicData uri="http://schemas.openxmlformats.org/drawingml/2006/table">
            <a:tbl>
              <a:tblPr/>
              <a:tblGrid>
                <a:gridCol w="17383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383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383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7273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smtClean="0"/>
                        <a:t>a</a:t>
                      </a:r>
                      <a:endParaRPr lang="en-US" sz="2100" b="1" dirty="0"/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b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0987">
                <a:tc>
                  <a:txBody>
                    <a:bodyPr/>
                    <a:lstStyle/>
                    <a:p>
                      <a:pPr algn="ctr"/>
                      <a:r>
                        <a:rPr lang="en-US" sz="2100" b="1"/>
                        <a:t>→q0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*q1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q0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0987">
                <a:tc>
                  <a:txBody>
                    <a:bodyPr/>
                    <a:lstStyle/>
                    <a:p>
                      <a:pPr algn="ctr"/>
                      <a:r>
                        <a:rPr lang="en-US" sz="2100" b="1"/>
                        <a:t>*q1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*q2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*q1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0987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*q2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/>
                        <a:t>*q1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*q2</a:t>
                      </a:r>
                    </a:p>
                  </a:txBody>
                  <a:tcPr marL="76200" marR="76200" marT="60960" marB="6096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9025" name="Picture 1" descr="C:\Users\hp\Desktop\Session 2020-21\DFA-Minimization-Problem-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714356"/>
            <a:ext cx="5357850" cy="228601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42844" y="3500438"/>
            <a:ext cx="19288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/>
              <a:t>Transition Table</a:t>
            </a:r>
            <a:endParaRPr lang="en-US" sz="2100" dirty="0"/>
          </a:p>
        </p:txBody>
      </p:sp>
      <p:sp>
        <p:nvSpPr>
          <p:cNvPr id="8" name="Rectangle 7"/>
          <p:cNvSpPr/>
          <p:nvPr/>
        </p:nvSpPr>
        <p:spPr>
          <a:xfrm>
            <a:off x="785786" y="5572140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400" dirty="0"/>
              <a:t>P</a:t>
            </a:r>
            <a:r>
              <a:rPr lang="en-US" sz="2400" baseline="-25000" dirty="0"/>
              <a:t>0</a:t>
            </a:r>
            <a:r>
              <a:rPr lang="en-US" sz="2400" dirty="0"/>
              <a:t> = { q</a:t>
            </a:r>
            <a:r>
              <a:rPr lang="en-US" sz="2400" baseline="-25000" dirty="0"/>
              <a:t>0</a:t>
            </a:r>
            <a:r>
              <a:rPr lang="en-US" sz="2400" dirty="0"/>
              <a:t> } { q</a:t>
            </a:r>
            <a:r>
              <a:rPr lang="en-US" sz="2400" baseline="-25000" dirty="0"/>
              <a:t>1</a:t>
            </a:r>
            <a:r>
              <a:rPr lang="en-US" sz="2400" dirty="0"/>
              <a:t> , q</a:t>
            </a:r>
            <a:r>
              <a:rPr lang="en-US" sz="2400" baseline="-25000" dirty="0"/>
              <a:t>2</a:t>
            </a:r>
            <a:r>
              <a:rPr lang="en-US" sz="2400" dirty="0"/>
              <a:t> }</a:t>
            </a:r>
          </a:p>
          <a:p>
            <a:pPr fontAlgn="base"/>
            <a:r>
              <a:rPr lang="en-US" sz="2400" dirty="0"/>
              <a:t>P</a:t>
            </a:r>
            <a:r>
              <a:rPr lang="en-US" sz="2400" baseline="-25000" dirty="0"/>
              <a:t>1</a:t>
            </a:r>
            <a:r>
              <a:rPr lang="en-US" sz="2400" dirty="0"/>
              <a:t> = { q</a:t>
            </a:r>
            <a:r>
              <a:rPr lang="en-US" sz="2400" baseline="-25000" dirty="0"/>
              <a:t>0</a:t>
            </a:r>
            <a:r>
              <a:rPr lang="en-US" sz="2400" dirty="0"/>
              <a:t> } { q</a:t>
            </a:r>
            <a:r>
              <a:rPr lang="en-US" sz="2400" baseline="-25000" dirty="0"/>
              <a:t>1</a:t>
            </a:r>
            <a:r>
              <a:rPr lang="en-US" sz="2400" dirty="0"/>
              <a:t> , q</a:t>
            </a:r>
            <a:r>
              <a:rPr lang="en-US" sz="2400" baseline="-25000" dirty="0"/>
              <a:t>2</a:t>
            </a:r>
            <a:r>
              <a:rPr lang="en-US" sz="2400" dirty="0"/>
              <a:t> }</a:t>
            </a:r>
          </a:p>
          <a:p>
            <a:pPr fontAlgn="base"/>
            <a:r>
              <a:rPr lang="en-US" dirty="0"/>
              <a:t> Since P</a:t>
            </a:r>
            <a:r>
              <a:rPr lang="en-US" baseline="-25000" dirty="0"/>
              <a:t>1</a:t>
            </a:r>
            <a:r>
              <a:rPr lang="en-US" dirty="0"/>
              <a:t> = P</a:t>
            </a:r>
            <a:r>
              <a:rPr lang="en-US" baseline="-25000" dirty="0"/>
              <a:t>0</a:t>
            </a:r>
            <a:r>
              <a:rPr lang="en-US" dirty="0"/>
              <a:t>, so we stop.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538" y="0"/>
            <a:ext cx="7793037" cy="1143000"/>
          </a:xfrm>
        </p:spPr>
        <p:txBody>
          <a:bodyPr/>
          <a:lstStyle/>
          <a:p>
            <a:r>
              <a:rPr lang="en-IN" dirty="0"/>
              <a:t>Minimized automata…</a:t>
            </a:r>
            <a:endParaRPr lang="en-US" dirty="0"/>
          </a:p>
        </p:txBody>
      </p:sp>
      <p:pic>
        <p:nvPicPr>
          <p:cNvPr id="130050" name="Picture 2" descr="https://www.gatevidyalay.com/wp-content/uploads/2018/08/DFA-Minimization-Problem-02-Minimal-DF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714488"/>
            <a:ext cx="4929222" cy="3714776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0"/>
            <a:ext cx="7793037" cy="857232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Minimized the following: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31074" name="Picture 2" descr="https://www.gatevidyalay.com/wp-content/uploads/2018/08/DFA-Minimization-Problem-0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00174"/>
            <a:ext cx="4514850" cy="257176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421481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400" dirty="0"/>
              <a:t>P</a:t>
            </a:r>
            <a:r>
              <a:rPr lang="en-US" sz="2400" baseline="-25000" dirty="0"/>
              <a:t>0</a:t>
            </a:r>
            <a:r>
              <a:rPr lang="en-US" sz="2400" dirty="0"/>
              <a:t> = { q</a:t>
            </a:r>
            <a:r>
              <a:rPr lang="en-US" sz="2400" baseline="-25000" dirty="0"/>
              <a:t>0</a:t>
            </a:r>
            <a:r>
              <a:rPr lang="en-US" sz="2400" dirty="0"/>
              <a:t> , q</a:t>
            </a:r>
            <a:r>
              <a:rPr lang="en-US" sz="2400" baseline="-25000" dirty="0"/>
              <a:t>1</a:t>
            </a:r>
            <a:r>
              <a:rPr lang="en-US" sz="2400" dirty="0"/>
              <a:t> , q</a:t>
            </a:r>
            <a:r>
              <a:rPr lang="en-US" sz="2400" baseline="-25000" dirty="0"/>
              <a:t>2</a:t>
            </a:r>
            <a:r>
              <a:rPr lang="en-US" sz="2400" dirty="0"/>
              <a:t> , q</a:t>
            </a:r>
            <a:r>
              <a:rPr lang="en-US" sz="2400" baseline="-25000" dirty="0"/>
              <a:t>3</a:t>
            </a:r>
            <a:r>
              <a:rPr lang="en-US" sz="2400" dirty="0"/>
              <a:t> } { q</a:t>
            </a:r>
            <a:r>
              <a:rPr lang="en-US" sz="2400" baseline="-25000" dirty="0"/>
              <a:t>4</a:t>
            </a:r>
            <a:r>
              <a:rPr lang="en-US" sz="2400" dirty="0"/>
              <a:t> }</a:t>
            </a:r>
          </a:p>
          <a:p>
            <a:pPr fontAlgn="base"/>
            <a:r>
              <a:rPr lang="en-US" sz="2400" dirty="0"/>
              <a:t>P</a:t>
            </a:r>
            <a:r>
              <a:rPr lang="en-US" sz="2400" baseline="-25000" dirty="0"/>
              <a:t>1</a:t>
            </a:r>
            <a:r>
              <a:rPr lang="en-US" sz="2400" dirty="0"/>
              <a:t> = { q</a:t>
            </a:r>
            <a:r>
              <a:rPr lang="en-US" sz="2400" baseline="-25000" dirty="0"/>
              <a:t>0</a:t>
            </a:r>
            <a:r>
              <a:rPr lang="en-US" sz="2400" dirty="0"/>
              <a:t> } { q</a:t>
            </a:r>
            <a:r>
              <a:rPr lang="en-US" sz="2400" baseline="-25000" dirty="0"/>
              <a:t>1</a:t>
            </a:r>
            <a:r>
              <a:rPr lang="en-US" sz="2400" dirty="0"/>
              <a:t> , q</a:t>
            </a:r>
            <a:r>
              <a:rPr lang="en-US" sz="2400" baseline="-25000" dirty="0"/>
              <a:t>2</a:t>
            </a:r>
            <a:r>
              <a:rPr lang="en-US" sz="2400" dirty="0"/>
              <a:t> , q</a:t>
            </a:r>
            <a:r>
              <a:rPr lang="en-US" sz="2400" baseline="-25000" dirty="0"/>
              <a:t>3</a:t>
            </a:r>
            <a:r>
              <a:rPr lang="en-US" sz="2400" dirty="0"/>
              <a:t> } { q</a:t>
            </a:r>
            <a:r>
              <a:rPr lang="en-US" sz="2400" baseline="-25000" dirty="0"/>
              <a:t>4</a:t>
            </a:r>
            <a:r>
              <a:rPr lang="en-US" sz="2400" dirty="0"/>
              <a:t> }</a:t>
            </a:r>
          </a:p>
          <a:p>
            <a:pPr fontAlgn="base"/>
            <a:r>
              <a:rPr lang="en-US" sz="2400" dirty="0"/>
              <a:t>P</a:t>
            </a:r>
            <a:r>
              <a:rPr lang="en-US" sz="2400" baseline="-25000" dirty="0"/>
              <a:t>2</a:t>
            </a:r>
            <a:r>
              <a:rPr lang="en-US" sz="2400" dirty="0"/>
              <a:t> = { q</a:t>
            </a:r>
            <a:r>
              <a:rPr lang="en-US" sz="2400" baseline="-25000" dirty="0"/>
              <a:t>0</a:t>
            </a:r>
            <a:r>
              <a:rPr lang="en-US" sz="2400" dirty="0"/>
              <a:t> } { q</a:t>
            </a:r>
            <a:r>
              <a:rPr lang="en-US" sz="2400" baseline="-25000" dirty="0"/>
              <a:t>1</a:t>
            </a:r>
            <a:r>
              <a:rPr lang="en-US" sz="2400" dirty="0"/>
              <a:t> , q</a:t>
            </a:r>
            <a:r>
              <a:rPr lang="en-US" sz="2400" baseline="-25000" dirty="0"/>
              <a:t>2</a:t>
            </a:r>
            <a:r>
              <a:rPr lang="en-US" sz="2400" dirty="0"/>
              <a:t> , q</a:t>
            </a:r>
            <a:r>
              <a:rPr lang="en-US" sz="2400" baseline="-25000" dirty="0"/>
              <a:t>3</a:t>
            </a:r>
            <a:r>
              <a:rPr lang="en-US" sz="2400" dirty="0"/>
              <a:t> } { q</a:t>
            </a:r>
            <a:r>
              <a:rPr lang="en-US" sz="2400" baseline="-25000" dirty="0"/>
              <a:t>4</a:t>
            </a:r>
            <a:r>
              <a:rPr lang="en-US" sz="2400" dirty="0"/>
              <a:t> }</a:t>
            </a:r>
          </a:p>
        </p:txBody>
      </p:sp>
      <p:pic>
        <p:nvPicPr>
          <p:cNvPr id="131076" name="Picture 4" descr="https://www.gatevidyalay.com/wp-content/uploads/2018/08/DFA-Minimization-Problem-03-Minimal-DF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91025" y="3286124"/>
            <a:ext cx="4752975" cy="336232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929322" y="2214554"/>
            <a:ext cx="2571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0000"/>
                </a:solidFill>
              </a:rPr>
              <a:t>Minimized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86050" y="857232"/>
            <a:ext cx="2786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Example-3: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9811" y="83710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 descr="https://www.gatevidyalay.com/wp-content/uploads/2018/08/DFA-Minimization-Problem-0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157627" cy="264318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572000" y="71435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dirty="0"/>
              <a:t>State q</a:t>
            </a:r>
            <a:r>
              <a:rPr lang="en-US" baseline="-25000" dirty="0"/>
              <a:t>5</a:t>
            </a:r>
            <a:r>
              <a:rPr lang="en-US" dirty="0"/>
              <a:t> is inaccessible from the initial state.</a:t>
            </a:r>
          </a:p>
          <a:p>
            <a:pPr fontAlgn="base"/>
            <a:r>
              <a:rPr lang="en-US" dirty="0"/>
              <a:t>So, we eliminate it and its associated edges from the DFA.</a:t>
            </a:r>
          </a:p>
        </p:txBody>
      </p:sp>
      <p:pic>
        <p:nvPicPr>
          <p:cNvPr id="132100" name="Picture 4" descr="https://www.gatevidyalay.com/wp-content/uploads/2018/08/DFA-Minimization-Problem-04-Step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0" y="1643050"/>
            <a:ext cx="3514725" cy="257176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857752" y="1643050"/>
            <a:ext cx="41434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rgbClr val="FF0000"/>
                </a:solidFill>
              </a:rPr>
              <a:t>After eliminate </a:t>
            </a:r>
            <a:r>
              <a:rPr lang="en-US" sz="2100" dirty="0">
                <a:solidFill>
                  <a:srgbClr val="FF0000"/>
                </a:solidFill>
              </a:rPr>
              <a:t>q</a:t>
            </a:r>
            <a:r>
              <a:rPr lang="en-US" sz="2100" baseline="-25000" dirty="0">
                <a:solidFill>
                  <a:srgbClr val="FF0000"/>
                </a:solidFill>
              </a:rPr>
              <a:t>5 </a:t>
            </a:r>
            <a:r>
              <a:rPr lang="en-US" sz="2100" dirty="0">
                <a:solidFill>
                  <a:srgbClr val="FF0000"/>
                </a:solidFill>
              </a:rPr>
              <a:t>we get</a:t>
            </a:r>
            <a:r>
              <a:rPr lang="en-US" sz="2100" baseline="-25000" dirty="0">
                <a:solidFill>
                  <a:srgbClr val="FF0000"/>
                </a:solidFill>
              </a:rPr>
              <a:t> </a:t>
            </a:r>
            <a:endParaRPr lang="en-US" sz="2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71934" y="0"/>
            <a:ext cx="2786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Example-4: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4282" y="2714620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500" dirty="0"/>
              <a:t>P</a:t>
            </a:r>
            <a:r>
              <a:rPr lang="en-US" sz="2500" baseline="-25000" dirty="0"/>
              <a:t>0</a:t>
            </a:r>
            <a:r>
              <a:rPr lang="en-US" sz="2500" dirty="0"/>
              <a:t> = { q</a:t>
            </a:r>
            <a:r>
              <a:rPr lang="en-US" sz="2500" baseline="-25000" dirty="0"/>
              <a:t>0</a:t>
            </a:r>
            <a:r>
              <a:rPr lang="en-US" sz="2500" dirty="0"/>
              <a:t> , q</a:t>
            </a:r>
            <a:r>
              <a:rPr lang="en-US" sz="2500" baseline="-25000" dirty="0"/>
              <a:t>1</a:t>
            </a:r>
            <a:r>
              <a:rPr lang="en-US" sz="2500" dirty="0"/>
              <a:t> , q</a:t>
            </a:r>
            <a:r>
              <a:rPr lang="en-US" sz="2500" baseline="-25000" dirty="0"/>
              <a:t>2</a:t>
            </a:r>
            <a:r>
              <a:rPr lang="en-US" sz="2500" dirty="0"/>
              <a:t> } { q</a:t>
            </a:r>
            <a:r>
              <a:rPr lang="en-US" sz="2500" baseline="-25000" dirty="0"/>
              <a:t>3</a:t>
            </a:r>
            <a:r>
              <a:rPr lang="en-US" sz="2500" dirty="0"/>
              <a:t> , q</a:t>
            </a:r>
            <a:r>
              <a:rPr lang="en-US" sz="2500" baseline="-25000" dirty="0"/>
              <a:t>4</a:t>
            </a:r>
            <a:r>
              <a:rPr lang="en-US" sz="2500" dirty="0"/>
              <a:t> }</a:t>
            </a:r>
          </a:p>
          <a:p>
            <a:pPr fontAlgn="base"/>
            <a:r>
              <a:rPr lang="en-US" sz="2500" dirty="0"/>
              <a:t>P</a:t>
            </a:r>
            <a:r>
              <a:rPr lang="en-US" sz="2500" baseline="-25000" dirty="0"/>
              <a:t>1</a:t>
            </a:r>
            <a:r>
              <a:rPr lang="en-US" sz="2500" dirty="0"/>
              <a:t> = { q</a:t>
            </a:r>
            <a:r>
              <a:rPr lang="en-US" sz="2500" baseline="-25000" dirty="0"/>
              <a:t>0</a:t>
            </a:r>
            <a:r>
              <a:rPr lang="en-US" sz="2500" dirty="0"/>
              <a:t> } { q</a:t>
            </a:r>
            <a:r>
              <a:rPr lang="en-US" sz="2500" baseline="-25000" dirty="0"/>
              <a:t>1</a:t>
            </a:r>
            <a:r>
              <a:rPr lang="en-US" sz="2500" dirty="0"/>
              <a:t> , q</a:t>
            </a:r>
            <a:r>
              <a:rPr lang="en-US" sz="2500" baseline="-25000" dirty="0"/>
              <a:t>2</a:t>
            </a:r>
            <a:r>
              <a:rPr lang="en-US" sz="2500" dirty="0"/>
              <a:t> } { q</a:t>
            </a:r>
            <a:r>
              <a:rPr lang="en-US" sz="2500" baseline="-25000" dirty="0"/>
              <a:t>3</a:t>
            </a:r>
            <a:r>
              <a:rPr lang="en-US" sz="2500" dirty="0"/>
              <a:t> , q</a:t>
            </a:r>
            <a:r>
              <a:rPr lang="en-US" sz="2500" baseline="-25000" dirty="0"/>
              <a:t>4</a:t>
            </a:r>
            <a:r>
              <a:rPr lang="en-US" sz="2500" dirty="0"/>
              <a:t> }</a:t>
            </a:r>
          </a:p>
          <a:p>
            <a:pPr fontAlgn="base"/>
            <a:r>
              <a:rPr lang="en-US" sz="2500" dirty="0"/>
              <a:t>P</a:t>
            </a:r>
            <a:r>
              <a:rPr lang="en-US" sz="2500" baseline="-25000" dirty="0"/>
              <a:t>2</a:t>
            </a:r>
            <a:r>
              <a:rPr lang="en-US" sz="2500" dirty="0"/>
              <a:t> = { q</a:t>
            </a:r>
            <a:r>
              <a:rPr lang="en-US" sz="2500" baseline="-25000" dirty="0"/>
              <a:t>0</a:t>
            </a:r>
            <a:r>
              <a:rPr lang="en-US" sz="2500" dirty="0"/>
              <a:t> } { q</a:t>
            </a:r>
            <a:r>
              <a:rPr lang="en-US" sz="2500" baseline="-25000" dirty="0"/>
              <a:t>1</a:t>
            </a:r>
            <a:r>
              <a:rPr lang="en-US" sz="2500" dirty="0"/>
              <a:t> , q</a:t>
            </a:r>
            <a:r>
              <a:rPr lang="en-US" sz="2500" baseline="-25000" dirty="0"/>
              <a:t>2</a:t>
            </a:r>
            <a:r>
              <a:rPr lang="en-US" sz="2500" dirty="0"/>
              <a:t> } { q</a:t>
            </a:r>
            <a:r>
              <a:rPr lang="en-US" sz="2500" baseline="-25000" dirty="0"/>
              <a:t>3</a:t>
            </a:r>
            <a:r>
              <a:rPr lang="en-US" sz="2500" dirty="0"/>
              <a:t> , q</a:t>
            </a:r>
            <a:r>
              <a:rPr lang="en-US" sz="2500" baseline="-25000" dirty="0"/>
              <a:t>4</a:t>
            </a:r>
            <a:r>
              <a:rPr lang="en-US" sz="2500" dirty="0"/>
              <a:t> }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5786" y="4071942"/>
            <a:ext cx="3311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Since P</a:t>
            </a:r>
            <a:r>
              <a:rPr lang="en-US" sz="2400" baseline="-25000" dirty="0"/>
              <a:t>2</a:t>
            </a:r>
            <a:r>
              <a:rPr lang="en-US" sz="2400" dirty="0"/>
              <a:t> = P</a:t>
            </a:r>
            <a:r>
              <a:rPr lang="en-US" sz="2400" baseline="-25000" dirty="0"/>
              <a:t>1</a:t>
            </a:r>
            <a:r>
              <a:rPr lang="en-US" sz="2400" dirty="0"/>
              <a:t>, so we stop.</a:t>
            </a:r>
          </a:p>
        </p:txBody>
      </p:sp>
      <p:pic>
        <p:nvPicPr>
          <p:cNvPr id="132102" name="Picture 6" descr="https://www.gatevidyalay.com/wp-content/uploads/2018/08/DFA-Minimization-Problem-04-Minimal-DF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4143380"/>
            <a:ext cx="4657725" cy="2714620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</a:rPr>
              <a:t>Strings</a:t>
            </a: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 word or a string is a finite sequence of symbols taken from </a:t>
            </a:r>
            <a:r>
              <a:rPr lang="en" dirty="0">
                <a:solidFill>
                  <a:srgbClr val="FF0000"/>
                </a:solidFill>
              </a:rPr>
              <a:t>Σ.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rgbClr val="FF0000"/>
                </a:solidFill>
              </a:rPr>
              <a:t>Empty string :  </a:t>
            </a:r>
            <a:r>
              <a:rPr lang="en" baseline="-25000" dirty="0">
                <a:solidFill>
                  <a:srgbClr val="FF0000"/>
                </a:solidFill>
              </a:rPr>
              <a:t> </a:t>
            </a:r>
            <a:r>
              <a:rPr lang="en" dirty="0">
                <a:solidFill>
                  <a:srgbClr val="FF0000"/>
                </a:solidFill>
              </a:rPr>
              <a:t>ϵ 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rgbClr val="FF0000"/>
                </a:solidFill>
              </a:rPr>
              <a:t>Length of string</a:t>
            </a:r>
            <a:r>
              <a:rPr lang="en" dirty="0"/>
              <a:t> w is denoted by |w| is number of non empty characters in the string.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Ex. 	x = 01000      	|x|  = 5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      		x = </a:t>
            </a:r>
            <a:r>
              <a:rPr lang="en" dirty="0">
                <a:solidFill>
                  <a:srgbClr val="666666"/>
                </a:solidFill>
              </a:rPr>
              <a:t>01ϵ01ϵ00ϵ</a:t>
            </a:r>
            <a:r>
              <a:rPr lang="en" dirty="0">
                <a:solidFill>
                  <a:srgbClr val="0000FF"/>
                </a:solidFill>
              </a:rPr>
              <a:t> </a:t>
            </a:r>
            <a:r>
              <a:rPr lang="en" dirty="0"/>
              <a:t>     </a:t>
            </a:r>
            <a:r>
              <a:rPr lang="en" dirty="0">
                <a:solidFill>
                  <a:srgbClr val="FF0000"/>
                </a:solidFill>
              </a:rPr>
              <a:t>|x|  = ?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xy = </a:t>
            </a:r>
            <a:r>
              <a:rPr lang="en" dirty="0">
                <a:solidFill>
                  <a:srgbClr val="FF0000"/>
                </a:solidFill>
              </a:rPr>
              <a:t>concatenation</a:t>
            </a:r>
            <a:r>
              <a:rPr lang="en" dirty="0"/>
              <a:t> of two string.</a:t>
            </a:r>
            <a:endParaRPr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9336" y="75773"/>
            <a:ext cx="1097280" cy="114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788298-272C-4490-B226-FAFA20A55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43107"/>
            <a:ext cx="7793037" cy="64958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Example-5 for Practice…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76EB97D9-B57B-4A38-8FE3-617808C26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88310388"/>
              </p:ext>
            </p:extLst>
          </p:nvPr>
        </p:nvGraphicFramePr>
        <p:xfrm>
          <a:off x="827585" y="2231966"/>
          <a:ext cx="7793037" cy="42213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68201">
                  <a:extLst>
                    <a:ext uri="{9D8B030D-6E8A-4147-A177-3AD203B41FA5}">
                      <a16:colId xmlns="" xmlns:a16="http://schemas.microsoft.com/office/drawing/2014/main" val="2656534259"/>
                    </a:ext>
                  </a:extLst>
                </a:gridCol>
                <a:gridCol w="2261644">
                  <a:extLst>
                    <a:ext uri="{9D8B030D-6E8A-4147-A177-3AD203B41FA5}">
                      <a16:colId xmlns="" xmlns:a16="http://schemas.microsoft.com/office/drawing/2014/main" val="3979704029"/>
                    </a:ext>
                  </a:extLst>
                </a:gridCol>
                <a:gridCol w="2163192">
                  <a:extLst>
                    <a:ext uri="{9D8B030D-6E8A-4147-A177-3AD203B41FA5}">
                      <a16:colId xmlns="" xmlns:a16="http://schemas.microsoft.com/office/drawing/2014/main" val="1395533725"/>
                    </a:ext>
                  </a:extLst>
                </a:gridCol>
              </a:tblGrid>
              <a:tr h="4690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States/input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0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846614199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-&gt;q</a:t>
                      </a:r>
                      <a:r>
                        <a:rPr lang="en-US" sz="2800" baseline="-25000" dirty="0">
                          <a:solidFill>
                            <a:srgbClr val="002060"/>
                          </a:solidFill>
                          <a:effectLst/>
                        </a:rPr>
                        <a:t>0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q1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q5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473094597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q1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q6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q2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804365573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q2+ (Final)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q0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q2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541056927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q3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q2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q6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064099497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q4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q7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q5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692824031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q5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q2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q6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633111340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q6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q6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q4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811452565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q7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q6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q2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8279851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CB7372-7FB6-46C6-95FD-FB82ED0E33C2}"/>
              </a:ext>
            </a:extLst>
          </p:cNvPr>
          <p:cNvSpPr txBox="1"/>
          <p:nvPr/>
        </p:nvSpPr>
        <p:spPr>
          <a:xfrm>
            <a:off x="827584" y="1412776"/>
            <a:ext cx="669674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100" dirty="0">
                <a:solidFill>
                  <a:srgbClr val="00B050"/>
                </a:solidFill>
              </a:rPr>
              <a:t>Minimize the given Automata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0856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2EDDC7-68BD-4695-8A6F-F1402CAFD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192737"/>
            <a:ext cx="7793037" cy="787991"/>
          </a:xfrm>
        </p:spPr>
        <p:txBody>
          <a:bodyPr>
            <a:normAutofit/>
          </a:bodyPr>
          <a:lstStyle/>
          <a:p>
            <a:r>
              <a:rPr lang="en-IN" dirty="0"/>
              <a:t>Minimizing </a:t>
            </a:r>
            <a:r>
              <a:rPr lang="en-IN" sz="3100" dirty="0"/>
              <a:t>(Using Equivalence theorem)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7AABAFC-7639-44AC-9CEC-0BB588F32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921434"/>
            <a:ext cx="7114328" cy="566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D0A9BE5-EEA7-4FB8-B866-23BE7C3AB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606248"/>
            <a:ext cx="6970312" cy="499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1492D90-A2EF-48FF-B5ED-C6BD047BB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3797102"/>
            <a:ext cx="6552728" cy="423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000EA492-ABBF-4B54-B6C1-8DC144AA1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1" y="3192360"/>
            <a:ext cx="792089" cy="4239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24B83F31-A04C-4894-998F-02BB825A9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3220755"/>
            <a:ext cx="6034208" cy="482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C7F2CB67-F34F-45FB-A739-4709B16F3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9832" y="4509120"/>
            <a:ext cx="1512168" cy="64807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909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E90E4C5-5CB5-4160-8D4B-D3D11C946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32"/>
            <a:ext cx="9144000" cy="3312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CA9A27C-2F24-4340-8F0A-66F377515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38" y="3429000"/>
            <a:ext cx="7381502" cy="3429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95027128-C0DC-49EE-946B-D564A30D3C6A}"/>
              </a:ext>
            </a:extLst>
          </p:cNvPr>
          <p:cNvCxnSpPr/>
          <p:nvPr/>
        </p:nvCxnSpPr>
        <p:spPr>
          <a:xfrm>
            <a:off x="827584" y="4077072"/>
            <a:ext cx="792088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BA1DF806-1517-40C3-B08D-3ED483515515}"/>
              </a:ext>
            </a:extLst>
          </p:cNvPr>
          <p:cNvSpPr/>
          <p:nvPr/>
        </p:nvSpPr>
        <p:spPr>
          <a:xfrm>
            <a:off x="6546746" y="4160496"/>
            <a:ext cx="119360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72342986-7CE2-46BD-8044-8F8B8362872F}"/>
              </a:ext>
            </a:extLst>
          </p:cNvPr>
          <p:cNvCxnSpPr>
            <a:cxnSpLocks/>
          </p:cNvCxnSpPr>
          <p:nvPr/>
        </p:nvCxnSpPr>
        <p:spPr>
          <a:xfrm>
            <a:off x="107504" y="1268760"/>
            <a:ext cx="504056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073DBA60-35F1-4B56-8A2C-7C1A60723B3D}"/>
              </a:ext>
            </a:extLst>
          </p:cNvPr>
          <p:cNvSpPr/>
          <p:nvPr/>
        </p:nvSpPr>
        <p:spPr>
          <a:xfrm>
            <a:off x="312724" y="1984580"/>
            <a:ext cx="1018916" cy="43631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7590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788298-272C-4490-B226-FAFA20A55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43107"/>
            <a:ext cx="7793037" cy="64958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Example-6 for Practice…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76EB97D9-B57B-4A38-8FE3-617808C26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491410254"/>
              </p:ext>
            </p:extLst>
          </p:nvPr>
        </p:nvGraphicFramePr>
        <p:xfrm>
          <a:off x="827585" y="2231966"/>
          <a:ext cx="7793037" cy="3752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68201">
                  <a:extLst>
                    <a:ext uri="{9D8B030D-6E8A-4147-A177-3AD203B41FA5}">
                      <a16:colId xmlns="" xmlns:a16="http://schemas.microsoft.com/office/drawing/2014/main" val="2656534259"/>
                    </a:ext>
                  </a:extLst>
                </a:gridCol>
                <a:gridCol w="2261644">
                  <a:extLst>
                    <a:ext uri="{9D8B030D-6E8A-4147-A177-3AD203B41FA5}">
                      <a16:colId xmlns="" xmlns:a16="http://schemas.microsoft.com/office/drawing/2014/main" val="3979704029"/>
                    </a:ext>
                  </a:extLst>
                </a:gridCol>
                <a:gridCol w="2163192">
                  <a:extLst>
                    <a:ext uri="{9D8B030D-6E8A-4147-A177-3AD203B41FA5}">
                      <a16:colId xmlns="" xmlns:a16="http://schemas.microsoft.com/office/drawing/2014/main" val="1395533725"/>
                    </a:ext>
                  </a:extLst>
                </a:gridCol>
              </a:tblGrid>
              <a:tr h="4690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States/input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solidFill>
                            <a:srgbClr val="002060"/>
                          </a:solidFill>
                          <a:effectLst/>
                        </a:rPr>
                        <a:t>a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smtClean="0">
                          <a:solidFill>
                            <a:srgbClr val="002060"/>
                          </a:solidFill>
                          <a:effectLst/>
                        </a:rPr>
                        <a:t>b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846614199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-&gt;q</a:t>
                      </a:r>
                      <a:r>
                        <a:rPr lang="en-US" sz="2800" baseline="-25000" dirty="0">
                          <a:solidFill>
                            <a:srgbClr val="002060"/>
                          </a:solidFill>
                          <a:effectLst/>
                        </a:rPr>
                        <a:t>0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q1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q0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473094597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q1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q0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q2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804365573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q2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q3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q1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541056927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q3+ (Final)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q3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q0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064099497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q4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q3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q5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692824031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q5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q6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q4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633111340"/>
                  </a:ext>
                </a:extLst>
              </a:tr>
              <a:tr h="469041">
                <a:tc>
                  <a:txBody>
                    <a:bodyPr/>
                    <a:lstStyle/>
                    <a:p>
                      <a:pPr indent="457200"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2060"/>
                          </a:solidFill>
                          <a:effectLst/>
                        </a:rPr>
                        <a:t>q6</a:t>
                      </a:r>
                      <a:endParaRPr lang="en-IN" sz="28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q5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</a:rPr>
                        <a:t>q6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8114525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CB7372-7FB6-46C6-95FD-FB82ED0E33C2}"/>
              </a:ext>
            </a:extLst>
          </p:cNvPr>
          <p:cNvSpPr txBox="1"/>
          <p:nvPr/>
        </p:nvSpPr>
        <p:spPr>
          <a:xfrm>
            <a:off x="827584" y="1412776"/>
            <a:ext cx="669674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100" dirty="0">
                <a:solidFill>
                  <a:srgbClr val="00B050"/>
                </a:solidFill>
              </a:rPr>
              <a:t>Minimize the given Automata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988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B952E3-D9CE-40E1-B49E-E0E0F846A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50504"/>
            <a:ext cx="8424935" cy="1143000"/>
          </a:xfrm>
        </p:spPr>
        <p:txBody>
          <a:bodyPr>
            <a:normAutofit fontScale="90000"/>
          </a:bodyPr>
          <a:lstStyle/>
          <a:p>
            <a:r>
              <a:rPr lang="en-IN" dirty="0"/>
              <a:t>Minimizing (Using Equivalence theorem)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60209A6-C251-4D44-B2E9-7E801204ED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547" b="-5140"/>
          <a:stretch>
            <a:fillRect/>
          </a:stretch>
        </p:blipFill>
        <p:spPr>
          <a:xfrm>
            <a:off x="1115616" y="1432094"/>
            <a:ext cx="5599524" cy="639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EC3FE29-CCD9-4570-9405-C8B98700E3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402"/>
          <a:stretch>
            <a:fillRect/>
          </a:stretch>
        </p:blipFill>
        <p:spPr>
          <a:xfrm>
            <a:off x="1259632" y="2263937"/>
            <a:ext cx="5455508" cy="733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BD07E34-D987-4665-8DA6-6A7B864977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434" b="2659"/>
          <a:stretch>
            <a:fillRect/>
          </a:stretch>
        </p:blipFill>
        <p:spPr>
          <a:xfrm>
            <a:off x="1403648" y="3220478"/>
            <a:ext cx="5168616" cy="637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4788D62-12F5-47CA-B4F9-9432117CAA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5402"/>
          <a:stretch>
            <a:fillRect/>
          </a:stretch>
        </p:blipFill>
        <p:spPr>
          <a:xfrm>
            <a:off x="1547664" y="4098556"/>
            <a:ext cx="5238914" cy="6545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9C883359-FA1E-4078-93C0-70BFB99C1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752" y="5030289"/>
            <a:ext cx="1296144" cy="54389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3891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2C0A4A4-0BB1-47DF-8384-E71B9739F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201"/>
          <a:stretch>
            <a:fillRect/>
          </a:stretch>
        </p:blipFill>
        <p:spPr>
          <a:xfrm>
            <a:off x="0" y="0"/>
            <a:ext cx="9036496" cy="2571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3E5D973-EAB3-4C3A-A2D6-E2CC1AEC25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556"/>
          <a:stretch>
            <a:fillRect/>
          </a:stretch>
        </p:blipFill>
        <p:spPr>
          <a:xfrm>
            <a:off x="251520" y="3068960"/>
            <a:ext cx="7535190" cy="388843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0F1B04FF-650E-4F25-9DAF-68C6993A777F}"/>
              </a:ext>
            </a:extLst>
          </p:cNvPr>
          <p:cNvCxnSpPr/>
          <p:nvPr/>
        </p:nvCxnSpPr>
        <p:spPr>
          <a:xfrm>
            <a:off x="107504" y="980728"/>
            <a:ext cx="57606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E293265B-23F7-43F5-8D77-ADC316E13F30}"/>
              </a:ext>
            </a:extLst>
          </p:cNvPr>
          <p:cNvSpPr/>
          <p:nvPr/>
        </p:nvSpPr>
        <p:spPr>
          <a:xfrm>
            <a:off x="683568" y="2132856"/>
            <a:ext cx="720080" cy="4320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214810" y="3714752"/>
            <a:ext cx="407196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86578" y="3857628"/>
            <a:ext cx="17145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772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428604"/>
            <a:ext cx="8858280" cy="85724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DFA Minimization using </a:t>
            </a:r>
            <a:r>
              <a:rPr lang="en-US" dirty="0" err="1">
                <a:solidFill>
                  <a:srgbClr val="00B0F0"/>
                </a:solidFill>
              </a:rPr>
              <a:t>Myhill-Nerode</a:t>
            </a:r>
            <a:r>
              <a:rPr lang="en-US" dirty="0">
                <a:solidFill>
                  <a:srgbClr val="00B0F0"/>
                </a:solidFill>
              </a:rPr>
              <a:t> Theorem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7158" y="1643050"/>
            <a:ext cx="878684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/>
              <a:t>Algorithm</a:t>
            </a:r>
          </a:p>
          <a:p>
            <a:r>
              <a:rPr lang="en-US" sz="2400" b="1" dirty="0"/>
              <a:t>Input</a:t>
            </a:r>
            <a:r>
              <a:rPr lang="en-US" sz="2400" dirty="0"/>
              <a:t> − DFA</a:t>
            </a:r>
          </a:p>
          <a:p>
            <a:r>
              <a:rPr lang="en-US" sz="2400" b="1" dirty="0"/>
              <a:t>Output</a:t>
            </a:r>
            <a:r>
              <a:rPr lang="en-US" sz="2400" dirty="0"/>
              <a:t> − Minimized DFA</a:t>
            </a:r>
          </a:p>
          <a:p>
            <a:r>
              <a:rPr lang="en-US" sz="2400" b="1" dirty="0"/>
              <a:t>Step 1</a:t>
            </a:r>
            <a:r>
              <a:rPr lang="en-US" sz="2400" dirty="0"/>
              <a:t> − Draw a table for all pairs of states (</a:t>
            </a:r>
            <a:r>
              <a:rPr lang="en-US" sz="2400" dirty="0" err="1"/>
              <a:t>Q</a:t>
            </a:r>
            <a:r>
              <a:rPr lang="en-US" sz="2400" baseline="-25000" dirty="0" err="1"/>
              <a:t>i</a:t>
            </a:r>
            <a:r>
              <a:rPr lang="en-US" sz="2400" dirty="0"/>
              <a:t>, </a:t>
            </a:r>
            <a:r>
              <a:rPr lang="en-US" sz="2400" dirty="0" err="1"/>
              <a:t>Q</a:t>
            </a:r>
            <a:r>
              <a:rPr lang="en-US" sz="2400" baseline="-25000" dirty="0" err="1"/>
              <a:t>j</a:t>
            </a:r>
            <a:r>
              <a:rPr lang="en-US" sz="2400" dirty="0"/>
              <a:t>) not necessarily connected directly [All are unmarked initially]</a:t>
            </a:r>
          </a:p>
          <a:p>
            <a:r>
              <a:rPr lang="en-US" sz="2400" b="1" dirty="0"/>
              <a:t>Step 2</a:t>
            </a:r>
            <a:r>
              <a:rPr lang="en-US" sz="2400" dirty="0"/>
              <a:t> − Consider every state pair (</a:t>
            </a:r>
            <a:r>
              <a:rPr lang="en-US" sz="2400" dirty="0" err="1"/>
              <a:t>Q</a:t>
            </a:r>
            <a:r>
              <a:rPr lang="en-US" sz="2400" baseline="-25000" dirty="0" err="1"/>
              <a:t>i</a:t>
            </a:r>
            <a:r>
              <a:rPr lang="en-US" sz="2400" dirty="0"/>
              <a:t>, </a:t>
            </a:r>
            <a:r>
              <a:rPr lang="en-US" sz="2400" dirty="0" err="1"/>
              <a:t>Q</a:t>
            </a:r>
            <a:r>
              <a:rPr lang="en-US" sz="2400" baseline="-25000" dirty="0" err="1"/>
              <a:t>j</a:t>
            </a:r>
            <a:r>
              <a:rPr lang="en-US" sz="2400" dirty="0"/>
              <a:t>) in the DFA where </a:t>
            </a:r>
            <a:r>
              <a:rPr lang="en-US" sz="2400" dirty="0" err="1"/>
              <a:t>Q</a:t>
            </a:r>
            <a:r>
              <a:rPr lang="en-US" sz="2400" baseline="-25000" dirty="0" err="1"/>
              <a:t>i</a:t>
            </a:r>
            <a:r>
              <a:rPr lang="en-US" sz="2400" dirty="0"/>
              <a:t> ∈ F and </a:t>
            </a:r>
            <a:r>
              <a:rPr lang="en-US" sz="2400" dirty="0" err="1"/>
              <a:t>Q</a:t>
            </a:r>
            <a:r>
              <a:rPr lang="en-US" sz="2400" baseline="-25000" dirty="0" err="1"/>
              <a:t>j</a:t>
            </a:r>
            <a:r>
              <a:rPr lang="en-US" sz="2400" dirty="0"/>
              <a:t> ∉ F or vice versa and mark them. </a:t>
            </a:r>
            <a:r>
              <a:rPr lang="en-US" sz="2400" b="1" dirty="0"/>
              <a:t>[Here F is the set of final states]</a:t>
            </a:r>
          </a:p>
          <a:p>
            <a:r>
              <a:rPr lang="en-US" sz="2400" b="1" dirty="0"/>
              <a:t>Step 3</a:t>
            </a:r>
            <a:r>
              <a:rPr lang="en-US" sz="2400" dirty="0"/>
              <a:t> − Repeat this step until we cannot mark anymore states −</a:t>
            </a:r>
          </a:p>
          <a:p>
            <a:r>
              <a:rPr lang="en-US" sz="2400" dirty="0"/>
              <a:t>If there is an unmarked pair (</a:t>
            </a:r>
            <a:r>
              <a:rPr lang="en-US" sz="2400" dirty="0" err="1"/>
              <a:t>Q</a:t>
            </a:r>
            <a:r>
              <a:rPr lang="en-US" sz="2400" baseline="-25000" dirty="0" err="1"/>
              <a:t>i</a:t>
            </a:r>
            <a:r>
              <a:rPr lang="en-US" sz="2400" dirty="0"/>
              <a:t>, </a:t>
            </a:r>
            <a:r>
              <a:rPr lang="en-US" sz="2400" dirty="0" err="1"/>
              <a:t>Q</a:t>
            </a:r>
            <a:r>
              <a:rPr lang="en-US" sz="2400" baseline="-25000" dirty="0" err="1"/>
              <a:t>j</a:t>
            </a:r>
            <a:r>
              <a:rPr lang="en-US" sz="2400" dirty="0"/>
              <a:t>), mark it if the pair {δ (</a:t>
            </a:r>
            <a:r>
              <a:rPr lang="en-US" sz="2400" dirty="0" err="1"/>
              <a:t>Q</a:t>
            </a:r>
            <a:r>
              <a:rPr lang="en-US" sz="2400" baseline="-25000" dirty="0" err="1"/>
              <a:t>i</a:t>
            </a:r>
            <a:r>
              <a:rPr lang="en-US" sz="2400" dirty="0"/>
              <a:t>, A), δ (</a:t>
            </a:r>
            <a:r>
              <a:rPr lang="en-US" sz="2400" dirty="0" err="1"/>
              <a:t>Q</a:t>
            </a:r>
            <a:r>
              <a:rPr lang="en-US" sz="2400" baseline="-25000" dirty="0" err="1"/>
              <a:t>i</a:t>
            </a:r>
            <a:r>
              <a:rPr lang="en-US" sz="2400" dirty="0"/>
              <a:t>, A)} is marked for some input alphabet.</a:t>
            </a:r>
          </a:p>
          <a:p>
            <a:r>
              <a:rPr lang="en-US" sz="2400" b="1" dirty="0"/>
              <a:t>Step 4</a:t>
            </a:r>
            <a:r>
              <a:rPr lang="en-US" sz="2400" dirty="0"/>
              <a:t> − Combine all the unmarked pair (</a:t>
            </a:r>
            <a:r>
              <a:rPr lang="en-US" sz="2400" dirty="0" err="1"/>
              <a:t>Q</a:t>
            </a:r>
            <a:r>
              <a:rPr lang="en-US" sz="2400" baseline="-25000" dirty="0" err="1"/>
              <a:t>i</a:t>
            </a:r>
            <a:r>
              <a:rPr lang="en-US" sz="2400" dirty="0"/>
              <a:t>, </a:t>
            </a:r>
            <a:r>
              <a:rPr lang="en-US" sz="2400" dirty="0" err="1"/>
              <a:t>Q</a:t>
            </a:r>
            <a:r>
              <a:rPr lang="en-US" sz="2400" baseline="-25000" dirty="0" err="1"/>
              <a:t>j</a:t>
            </a:r>
            <a:r>
              <a:rPr lang="en-US" sz="2400" dirty="0"/>
              <a:t>) and make them a single state in the reduced DFA.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0"/>
            <a:ext cx="7793037" cy="428604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Minimization using </a:t>
            </a:r>
            <a:r>
              <a:rPr lang="en-US" sz="3200" b="1" dirty="0" err="1">
                <a:solidFill>
                  <a:srgbClr val="FF0000"/>
                </a:solidFill>
              </a:rPr>
              <a:t>Myhill-Nerode</a:t>
            </a:r>
            <a:r>
              <a:rPr lang="en-US" sz="3200" b="1" dirty="0">
                <a:solidFill>
                  <a:srgbClr val="FF0000"/>
                </a:solidFill>
              </a:rPr>
              <a:t> Theorem</a:t>
            </a:r>
          </a:p>
        </p:txBody>
      </p:sp>
      <p:pic>
        <p:nvPicPr>
          <p:cNvPr id="133122" name="Picture 2" descr="https://2.bp.blogspot.com/-XKHKLFRHlA8/VuFKmHkf5eI/AAAAAAAABus/NjAxcPWDEzo/s320/naro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571480"/>
            <a:ext cx="3786214" cy="2786082"/>
          </a:xfrm>
          <a:prstGeom prst="rect">
            <a:avLst/>
          </a:prstGeom>
          <a:noFill/>
        </p:spPr>
      </p:pic>
      <p:sp>
        <p:nvSpPr>
          <p:cNvPr id="133123" name="Rectangle 3"/>
          <p:cNvSpPr>
            <a:spLocks noChangeArrowheads="1"/>
          </p:cNvSpPr>
          <p:nvPr/>
        </p:nvSpPr>
        <p:spPr bwMode="auto">
          <a:xfrm>
            <a:off x="3786182" y="526301"/>
            <a:ext cx="5357818" cy="55399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158700" tIns="0" rIns="15870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Rounded MT Bold" pitchFamily="34" charset="0"/>
                <a:cs typeface="Arial" pitchFamily="34" charset="0"/>
              </a:rPr>
              <a:t>Step 1 : 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Rounded MT Bold" pitchFamily="34" charset="0"/>
                <a:cs typeface="Arial" pitchFamily="34" charset="0"/>
              </a:rPr>
              <a:t>We draw a table for all pair of states.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sng" strike="noStrike" cap="none" normalizeH="0" baseline="0" dirty="0">
                <a:ln>
                  <a:noFill/>
                </a:ln>
                <a:solidFill>
                  <a:srgbClr val="009EB8"/>
                </a:solidFill>
                <a:effectLst/>
                <a:latin typeface="Helvetica Neue Light"/>
                <a:cs typeface="Arial" pitchFamily="34" charset="0"/>
                <a:hlinkClick r:id="rId3"/>
              </a:rPr>
              <a:t>  </a:t>
            </a:r>
            <a:endParaRPr kumimoji="0" lang="en-US" b="0" i="0" u="sng" strike="noStrike" cap="none" normalizeH="0" baseline="0" dirty="0">
              <a:ln>
                <a:noFill/>
              </a:ln>
              <a:solidFill>
                <a:srgbClr val="009EB8"/>
              </a:solidFill>
              <a:effectLst/>
              <a:latin typeface="Helvetica Neue Light"/>
              <a:cs typeface="Arial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830959" y="1000108"/>
          <a:ext cx="5241635" cy="2773680"/>
        </p:xfrm>
        <a:graphic>
          <a:graphicData uri="http://schemas.openxmlformats.org/drawingml/2006/table">
            <a:tbl>
              <a:tblPr/>
              <a:tblGrid>
                <a:gridCol w="748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488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88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880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488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4880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4880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16368">
                <a:tc>
                  <a:txBody>
                    <a:bodyPr/>
                    <a:lstStyle/>
                    <a:p>
                      <a:pPr fontAlgn="t"/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/>
                        <a:t>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f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6368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6368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6368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6368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6368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6368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dirty="0">
                          <a:latin typeface="Arial"/>
                        </a:rPr>
                        <a:t>f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b="0" i="0">
                        <a:latin typeface="Arial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b="0" i="0">
                        <a:latin typeface="Arial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b="0" i="0" dirty="0">
                        <a:latin typeface="Arial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b="0" i="0">
                        <a:latin typeface="Arial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b="0" i="0">
                        <a:latin typeface="Arial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688113" y="3929066"/>
          <a:ext cx="5455919" cy="2773680"/>
        </p:xfrm>
        <a:graphic>
          <a:graphicData uri="http://schemas.openxmlformats.org/drawingml/2006/table">
            <a:tbl>
              <a:tblPr/>
              <a:tblGrid>
                <a:gridCol w="7794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941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941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7941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7941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7941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7941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f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>
                          <a:latin typeface="Arial"/>
                        </a:rPr>
                        <a:t>f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b="0" i="0" dirty="0">
                        <a:latin typeface="Arial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b="0" i="0" dirty="0">
                        <a:latin typeface="Arial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>
                          <a:latin typeface="Arial"/>
                        </a:rPr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>
                          <a:latin typeface="Arial"/>
                        </a:rPr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>
                          <a:latin typeface="Arial"/>
                        </a:rPr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312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Step 2</a:t>
            </a: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 − We mark the state pairs.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214818"/>
            <a:ext cx="357186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Arial Rounded MT Bold" pitchFamily="34" charset="0"/>
                <a:cs typeface="Arial" pitchFamily="34" charset="0"/>
              </a:rPr>
              <a:t>Step 2 : </a:t>
            </a:r>
            <a:r>
              <a:rPr lang="en-US" sz="2100" dirty="0">
                <a:latin typeface="Arial Rounded MT Bold" pitchFamily="34" charset="0"/>
              </a:rPr>
              <a:t>We mark the state pairs.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latin typeface="Arial Rounded MT Bold" pitchFamily="34" charset="0"/>
              <a:cs typeface="Arial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Step 3</a:t>
            </a:r>
            <a:r>
              <a:rPr lang="en-US" sz="2400" dirty="0"/>
              <a:t> − We will try to mark the state pairs, with green colored check mark, transitively. If we input 1 to state ‘a’ and ‘f’, it will go to state ‘c’ and ‘f’ respectively. (c, f) is already marked, hence we will mark pair (a, f). Now, we input 1 to state ‘b’ and ‘f’; it will go to state ‘d’ and ‘f’ respectively. (d, f) is already marked, hence we will mark pair (b, f).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89817512"/>
              </p:ext>
            </p:extLst>
          </p:nvPr>
        </p:nvGraphicFramePr>
        <p:xfrm>
          <a:off x="785783" y="2000240"/>
          <a:ext cx="7215243" cy="3413760"/>
        </p:xfrm>
        <a:graphic>
          <a:graphicData uri="http://schemas.openxmlformats.org/drawingml/2006/table">
            <a:tbl>
              <a:tblPr/>
              <a:tblGrid>
                <a:gridCol w="10307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07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3074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3074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3074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3074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3074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061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1299">
                <a:tc>
                  <a:txBody>
                    <a:bodyPr/>
                    <a:lstStyle/>
                    <a:p>
                      <a:pPr fontAlgn="t"/>
                      <a:r>
                        <a:rPr lang="en-US" dirty="0"/>
                        <a:t/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1676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a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1676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b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1676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c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1676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1676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/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AD5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1676">
                <a:tc>
                  <a:txBody>
                    <a:bodyPr/>
                    <a:lstStyle/>
                    <a:p>
                      <a:pPr algn="ctr" fontAlgn="t"/>
                      <a:r>
                        <a:rPr lang="en-US" b="1"/>
                        <a:t>f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✔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6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7158" y="5572140"/>
            <a:ext cx="85011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After step 3, we have got state combinations {a, b} {c, d} {c, e} {d, e} that are unmarked.</a:t>
            </a:r>
          </a:p>
          <a:p>
            <a:r>
              <a:rPr lang="en-US" sz="2100" dirty="0"/>
              <a:t>We can recombine {c, d} {c, e} {d, e} into {c, d, e}</a:t>
            </a:r>
          </a:p>
          <a:p>
            <a:r>
              <a:rPr lang="en-US" sz="2100" dirty="0"/>
              <a:t>Hence we got two combined states as − </a:t>
            </a:r>
            <a:r>
              <a:rPr lang="en-US" sz="2100" b="1" dirty="0"/>
              <a:t>{a, b} and {c, d, e}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0"/>
            <a:ext cx="8793169" cy="92867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Minimization using </a:t>
            </a:r>
            <a:r>
              <a:rPr lang="en-IN" dirty="0" err="1">
                <a:solidFill>
                  <a:srgbClr val="FF0000"/>
                </a:solidFill>
              </a:rPr>
              <a:t>Myhill-Nerode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 err="1">
                <a:solidFill>
                  <a:srgbClr val="FF0000"/>
                </a:solidFill>
              </a:rPr>
              <a:t>Contd</a:t>
            </a:r>
            <a:r>
              <a:rPr lang="en-IN" dirty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7218" name="Picture 2" descr="State Diagram of Reduced DF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2786058"/>
            <a:ext cx="5286412" cy="385765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42910" y="1571612"/>
            <a:ext cx="77153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So the final minimized DFA will contain three states {f}, {a, b} and {c, d, e}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57488" y="3845486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b)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429256" y="2857496"/>
            <a:ext cx="214314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Sandeep Rathor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68141</TotalTime>
  <Words>7724</Words>
  <Application>Microsoft Office PowerPoint</Application>
  <PresentationFormat>On-screen Show (4:3)</PresentationFormat>
  <Paragraphs>2023</Paragraphs>
  <Slides>205</Slides>
  <Notes>33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205</vt:i4>
      </vt:variant>
    </vt:vector>
  </HeadingPairs>
  <TitlesOfParts>
    <vt:vector size="208" baseType="lpstr">
      <vt:lpstr>Median</vt:lpstr>
      <vt:lpstr>Equation</vt:lpstr>
      <vt:lpstr>Slide</vt:lpstr>
      <vt:lpstr>Slide 1</vt:lpstr>
      <vt:lpstr>What is Automata? </vt:lpstr>
      <vt:lpstr>Model of Discrete Automaton</vt:lpstr>
      <vt:lpstr>Why do we need abstract models? </vt:lpstr>
      <vt:lpstr>A simple “computer”</vt:lpstr>
      <vt:lpstr>Finite Automata : Examples</vt:lpstr>
      <vt:lpstr>Transition Diagram</vt:lpstr>
      <vt:lpstr>Alphabets</vt:lpstr>
      <vt:lpstr>Strings</vt:lpstr>
      <vt:lpstr>Strings</vt:lpstr>
      <vt:lpstr>Languages</vt:lpstr>
      <vt:lpstr>Slide 12</vt:lpstr>
      <vt:lpstr>Slide 13</vt:lpstr>
      <vt:lpstr>Input Alphabet </vt:lpstr>
      <vt:lpstr>Set of States </vt:lpstr>
      <vt:lpstr>Initial State </vt:lpstr>
      <vt:lpstr>Set of Accepting States or Final State</vt:lpstr>
      <vt:lpstr>Transition Function </vt:lpstr>
      <vt:lpstr>Slide 19</vt:lpstr>
      <vt:lpstr>Slide 20</vt:lpstr>
      <vt:lpstr>Slide 21</vt:lpstr>
      <vt:lpstr>Transition Function (    )     Contd…</vt:lpstr>
      <vt:lpstr>Extended Transition Function  </vt:lpstr>
      <vt:lpstr>Slide 24</vt:lpstr>
      <vt:lpstr>Slide 25</vt:lpstr>
      <vt:lpstr>Slide 26</vt:lpstr>
      <vt:lpstr>Slide 27</vt:lpstr>
      <vt:lpstr>Example-2</vt:lpstr>
      <vt:lpstr>Applications</vt:lpstr>
      <vt:lpstr>Example of a finite automaton</vt:lpstr>
      <vt:lpstr>Language of a DFA</vt:lpstr>
      <vt:lpstr>Examples</vt:lpstr>
      <vt:lpstr>Example: Design a FA with ∑ = {0, 1} accepts the only input 101.</vt:lpstr>
      <vt:lpstr>Examples</vt:lpstr>
      <vt:lpstr>S+   and  S*</vt:lpstr>
      <vt:lpstr>Example-4: Design a DFA for </vt:lpstr>
      <vt:lpstr>Example-5: DFA for</vt:lpstr>
      <vt:lpstr>Example-6: DFA for</vt:lpstr>
      <vt:lpstr>Ex-7:Design a DFA for language: L = {w | w is a binary string that contains 01 as a substring} </vt:lpstr>
      <vt:lpstr>DFA for strings containing 01</vt:lpstr>
      <vt:lpstr>Construction of a DFA accepting set of string over {a, b} where each string containing ‘ab’ as the substring.</vt:lpstr>
      <vt:lpstr>Example: The set of all strings with three consecutive 0's (not necessarily at the end).</vt:lpstr>
      <vt:lpstr>Construct DFA’s accepting the following languages over the alphabet {0, 1}.   1.  The set of all strings ending in 00. </vt:lpstr>
      <vt:lpstr>     OR The set of all strings ending in 00. </vt:lpstr>
      <vt:lpstr>2. The set of all strings with two consecutive 0’s (not necessarily at the end).  </vt:lpstr>
      <vt:lpstr>Practice Questions…</vt:lpstr>
      <vt:lpstr>Exactly Two a’s</vt:lpstr>
      <vt:lpstr>At Least Two b’s</vt:lpstr>
      <vt:lpstr>Exactly two a’s and at least two b’s</vt:lpstr>
      <vt:lpstr>Containing Substrings or Not</vt:lpstr>
      <vt:lpstr>Slide 51</vt:lpstr>
      <vt:lpstr>Applications of NFA</vt:lpstr>
      <vt:lpstr>Example of DFA &amp; NFA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Example</vt:lpstr>
      <vt:lpstr>NFA for strings containing 01</vt:lpstr>
      <vt:lpstr>Differences: DFA vs. NFA</vt:lpstr>
      <vt:lpstr>What is an “error state” or dummy state?</vt:lpstr>
      <vt:lpstr>NFA to DFA construction: Example</vt:lpstr>
      <vt:lpstr>NFA to DFA Contd…</vt:lpstr>
      <vt:lpstr>Convert the given NFA to DFA</vt:lpstr>
      <vt:lpstr>Transition diagram</vt:lpstr>
      <vt:lpstr>Practice Session: NFA to DFA</vt:lpstr>
      <vt:lpstr>1. Convert NFA to DFA</vt:lpstr>
      <vt:lpstr>Slide 72</vt:lpstr>
      <vt:lpstr>Slide 73</vt:lpstr>
      <vt:lpstr>2. Convert into DFA</vt:lpstr>
      <vt:lpstr>3. Convert given NFA to DFA</vt:lpstr>
      <vt:lpstr>Required DFA</vt:lpstr>
      <vt:lpstr>Slide 77</vt:lpstr>
      <vt:lpstr>Practice Contd…</vt:lpstr>
      <vt:lpstr>Answer: Required DFA</vt:lpstr>
      <vt:lpstr>FA with -Transitions </vt:lpstr>
      <vt:lpstr>Example of an -NFA</vt:lpstr>
      <vt:lpstr>Minimization of DFA</vt:lpstr>
      <vt:lpstr>Minimized the given DFA…</vt:lpstr>
      <vt:lpstr>Transition table as per given diagram</vt:lpstr>
      <vt:lpstr>Slide 85</vt:lpstr>
      <vt:lpstr>Ex-2, Minimization contd…</vt:lpstr>
      <vt:lpstr>Minimized automata…</vt:lpstr>
      <vt:lpstr>Minimized the following:</vt:lpstr>
      <vt:lpstr>Slide 89</vt:lpstr>
      <vt:lpstr>Example-5 for Practice…</vt:lpstr>
      <vt:lpstr>Minimizing (Using Equivalence theorem)</vt:lpstr>
      <vt:lpstr>Slide 92</vt:lpstr>
      <vt:lpstr>Example-6 for Practice…</vt:lpstr>
      <vt:lpstr>Minimizing (Using Equivalence theorem)</vt:lpstr>
      <vt:lpstr>Slide 95</vt:lpstr>
      <vt:lpstr>DFA Minimization using Myhill-Nerode Theorem </vt:lpstr>
      <vt:lpstr>Minimization using Myhill-Nerode Theorem</vt:lpstr>
      <vt:lpstr>Slide 98</vt:lpstr>
      <vt:lpstr>Minimization using Myhill-Nerode Contd…</vt:lpstr>
      <vt:lpstr>Finite Automata with Output</vt:lpstr>
      <vt:lpstr>Moore Machine</vt:lpstr>
      <vt:lpstr>Example of Moore Machine</vt:lpstr>
      <vt:lpstr>Slide 103</vt:lpstr>
      <vt:lpstr>Construction of Moore Machine</vt:lpstr>
      <vt:lpstr>Construction of Moore Machine Contd…</vt:lpstr>
      <vt:lpstr>Slide 106</vt:lpstr>
      <vt:lpstr>Slide 107</vt:lpstr>
      <vt:lpstr>Slide 108</vt:lpstr>
      <vt:lpstr>Mealy Machine</vt:lpstr>
      <vt:lpstr>Example of Mealy Machine</vt:lpstr>
      <vt:lpstr>Construction of Mealy Machine</vt:lpstr>
      <vt:lpstr>Construction of Mealy Machine</vt:lpstr>
      <vt:lpstr>Difference b/w Moore &amp; Mealy Machine</vt:lpstr>
      <vt:lpstr>Conversion: Moore to Mealy Machine </vt:lpstr>
      <vt:lpstr>Convert given Moore M/C to Mealy</vt:lpstr>
      <vt:lpstr>Convert given Moore M/C to Mealy</vt:lpstr>
      <vt:lpstr>Conversion: Mealy Machine to Moore</vt:lpstr>
      <vt:lpstr>Convert given Mealy M/C to Moore</vt:lpstr>
      <vt:lpstr>Convert given Mealy M/C to Moore</vt:lpstr>
      <vt:lpstr>Convert given Mealy M/C to Moore (*No. of states may be increased)</vt:lpstr>
      <vt:lpstr>Regular Expression</vt:lpstr>
      <vt:lpstr>Regular Expressions</vt:lpstr>
      <vt:lpstr>Slide 123</vt:lpstr>
      <vt:lpstr>Regular expressions: Rule</vt:lpstr>
      <vt:lpstr>RE Examples</vt:lpstr>
      <vt:lpstr>Represent these sets by RE</vt:lpstr>
      <vt:lpstr>Slide 127</vt:lpstr>
      <vt:lpstr>Slide 128</vt:lpstr>
      <vt:lpstr>Slide 129</vt:lpstr>
      <vt:lpstr>Identities Related to Regular Expressions</vt:lpstr>
      <vt:lpstr>Arden's Theorem</vt:lpstr>
      <vt:lpstr>Arden’s Theorem</vt:lpstr>
      <vt:lpstr>Slide 133</vt:lpstr>
      <vt:lpstr>Slide 134</vt:lpstr>
      <vt:lpstr>Slide 135</vt:lpstr>
      <vt:lpstr>Arden's Theorem DFA to RE</vt:lpstr>
      <vt:lpstr>Assumptions for Applying Arden’s Theorem </vt:lpstr>
      <vt:lpstr>Slide 138</vt:lpstr>
      <vt:lpstr>Slide 139</vt:lpstr>
      <vt:lpstr>Slide 140</vt:lpstr>
      <vt:lpstr>Slide 141</vt:lpstr>
      <vt:lpstr>Slide 142</vt:lpstr>
      <vt:lpstr>For Practice</vt:lpstr>
      <vt:lpstr>Slide 144</vt:lpstr>
      <vt:lpstr>Slide 145</vt:lpstr>
      <vt:lpstr>Slide 146</vt:lpstr>
      <vt:lpstr>Slide 147</vt:lpstr>
      <vt:lpstr>Elimination of Null Moves</vt:lpstr>
      <vt:lpstr>Slide 149</vt:lpstr>
      <vt:lpstr>Slide 150</vt:lpstr>
      <vt:lpstr>RE to DFA</vt:lpstr>
      <vt:lpstr>Slide 152</vt:lpstr>
      <vt:lpstr>DFA corresponding to given RE</vt:lpstr>
      <vt:lpstr>Find DFA from given RE</vt:lpstr>
      <vt:lpstr>Slide 155</vt:lpstr>
      <vt:lpstr>Find DFA of a*(ba*)*</vt:lpstr>
      <vt:lpstr>Pumping lemma for Regular Sets</vt:lpstr>
      <vt:lpstr>OR</vt:lpstr>
      <vt:lpstr>Proof:</vt:lpstr>
      <vt:lpstr>Slide 160</vt:lpstr>
      <vt:lpstr>Slide 161</vt:lpstr>
      <vt:lpstr>Slide 162</vt:lpstr>
      <vt:lpstr>Slide 163</vt:lpstr>
      <vt:lpstr>Prove that the language {akbk | k ≥ 0} is not regular. </vt:lpstr>
      <vt:lpstr>Slide 165</vt:lpstr>
      <vt:lpstr>Closure Property of Regular Set</vt:lpstr>
      <vt:lpstr>Questions for practice on RE</vt:lpstr>
      <vt:lpstr>TAFL-Course Outcomes</vt:lpstr>
      <vt:lpstr>TAFL- Credits: 4:0:0</vt:lpstr>
      <vt:lpstr>PDA (Push Down Automata)</vt:lpstr>
      <vt:lpstr>Slide 171</vt:lpstr>
      <vt:lpstr>Model of PDA</vt:lpstr>
      <vt:lpstr>The States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TANUJ</dc:creator>
  <cp:lastModifiedBy>gla</cp:lastModifiedBy>
  <cp:revision>1014</cp:revision>
  <dcterms:created xsi:type="dcterms:W3CDTF">2011-06-11T07:20:39Z</dcterms:created>
  <dcterms:modified xsi:type="dcterms:W3CDTF">2021-11-18T08:57:31Z</dcterms:modified>
</cp:coreProperties>
</file>